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6" r:id="rId4"/>
    <p:sldId id="258" r:id="rId5"/>
    <p:sldId id="260" r:id="rId6"/>
    <p:sldId id="262" r:id="rId7"/>
    <p:sldId id="267" r:id="rId8"/>
    <p:sldId id="268" r:id="rId9"/>
    <p:sldId id="263" r:id="rId10"/>
    <p:sldId id="264" r:id="rId11"/>
    <p:sldId id="265" r:id="rId12"/>
    <p:sldId id="269" r:id="rId13"/>
    <p:sldId id="25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65" autoAdjust="0"/>
  </p:normalViewPr>
  <p:slideViewPr>
    <p:cSldViewPr snapToGrid="0" snapToObjects="1">
      <p:cViewPr varScale="1">
        <p:scale>
          <a:sx n="69" d="100"/>
          <a:sy n="69" d="100"/>
        </p:scale>
        <p:origin x="-22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845477-66A5-5C48-AAD5-A1BDA70E0B92}" type="datetimeFigureOut">
              <a:rPr lang="en-US" smtClean="0"/>
              <a:t>2/25/15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9F28A-BAE0-3A45-96DE-39A8503E1682}" type="slidenum">
              <a:rPr lang="en-US" smtClean="0"/>
              <a:t>‹#›</a:t>
            </a:fld>
            <a:endParaRPr lang="en-US"/>
          </a:p>
        </p:txBody>
      </p:sp>
    </p:spTree>
    <p:extLst>
      <p:ext uri="{BB962C8B-B14F-4D97-AF65-F5344CB8AC3E}">
        <p14:creationId xmlns:p14="http://schemas.microsoft.com/office/powerpoint/2010/main" val="42505937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understand </a:t>
            </a:r>
            <a:r>
              <a:rPr lang="en-US" dirty="0" err="1" smtClean="0"/>
              <a:t>GitHub</a:t>
            </a:r>
            <a:r>
              <a:rPr lang="en-US" dirty="0" smtClean="0"/>
              <a:t>, you must first have an understanding of </a:t>
            </a:r>
            <a:r>
              <a:rPr lang="en-US" dirty="0" err="1" smtClean="0"/>
              <a:t>Git</a:t>
            </a:r>
            <a:r>
              <a:rPr lang="en-US" dirty="0" smtClean="0"/>
              <a:t>. </a:t>
            </a:r>
            <a:r>
              <a:rPr lang="en-US" dirty="0" err="1" smtClean="0"/>
              <a:t>Git</a:t>
            </a:r>
            <a:r>
              <a:rPr lang="en-US" dirty="0" smtClean="0"/>
              <a:t> is an open-source version control system that was started by Linus </a:t>
            </a:r>
            <a:r>
              <a:rPr lang="en-US" dirty="0" err="1" smtClean="0"/>
              <a:t>Trovalds</a:t>
            </a:r>
            <a:r>
              <a:rPr lang="en-US" dirty="0" smtClean="0"/>
              <a:t> – the same person who created Linux. </a:t>
            </a:r>
            <a:r>
              <a:rPr lang="en-US" dirty="0" err="1" smtClean="0"/>
              <a:t>Git</a:t>
            </a:r>
            <a:r>
              <a:rPr lang="en-US" dirty="0" smtClean="0"/>
              <a:t> is similar to other version control systems – Subversion, CVS, and Mercurial to name a few.</a:t>
            </a:r>
          </a:p>
        </p:txBody>
      </p:sp>
      <p:sp>
        <p:nvSpPr>
          <p:cNvPr id="4" name="Slide Number Placeholder 3"/>
          <p:cNvSpPr>
            <a:spLocks noGrp="1"/>
          </p:cNvSpPr>
          <p:nvPr>
            <p:ph type="sldNum" sz="quarter" idx="10"/>
          </p:nvPr>
        </p:nvSpPr>
        <p:spPr/>
        <p:txBody>
          <a:bodyPr/>
          <a:lstStyle/>
          <a:p>
            <a:fld id="{33F9F28A-BAE0-3A45-96DE-39A8503E1682}" type="slidenum">
              <a:rPr lang="en-US" smtClean="0"/>
              <a:t>3</a:t>
            </a:fld>
            <a:endParaRPr lang="en-US"/>
          </a:p>
        </p:txBody>
      </p:sp>
    </p:spTree>
    <p:extLst>
      <p:ext uri="{BB962C8B-B14F-4D97-AF65-F5344CB8AC3E}">
        <p14:creationId xmlns:p14="http://schemas.microsoft.com/office/powerpoint/2010/main" val="931462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So,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is a “version control system,” what’s that mean? When developers are creating something (an application, for example), they are making constant changes to the code and releasing new versions, up to and after the first official (non-beta) release.</a:t>
            </a:r>
          </a:p>
          <a:p>
            <a:r>
              <a:rPr lang="en-US" sz="1200" kern="1200" dirty="0" smtClean="0">
                <a:solidFill>
                  <a:schemeClr val="tx1"/>
                </a:solidFill>
                <a:latin typeface="+mn-lt"/>
                <a:ea typeface="+mn-ea"/>
                <a:cs typeface="+mn-cs"/>
              </a:rPr>
              <a:t>Version control systems keep these revisions straight, and store the modifications in a central repository. This allows developers to easily collaborate, as they can download a new version of the software, make changes, and upload the newest revision. Every developer can see these new changes, download them, and contribute.</a:t>
            </a:r>
          </a:p>
          <a:p>
            <a:r>
              <a:rPr lang="en-US" sz="1200" kern="1200" dirty="0" smtClean="0">
                <a:solidFill>
                  <a:schemeClr val="tx1"/>
                </a:solidFill>
                <a:latin typeface="+mn-lt"/>
                <a:ea typeface="+mn-ea"/>
                <a:cs typeface="+mn-cs"/>
              </a:rPr>
              <a:t>Similarly, people who have nothing to do with the development of a project can still download the files and use them. Most Linux users should be familiar with this process, as using </a:t>
            </a:r>
            <a:r>
              <a:rPr lang="en-US" sz="1200" kern="1200" dirty="0" err="1" smtClean="0">
                <a:solidFill>
                  <a:schemeClr val="tx1"/>
                </a:solidFill>
                <a:latin typeface="+mn-lt"/>
                <a:ea typeface="+mn-ea"/>
                <a:cs typeface="+mn-cs"/>
              </a:rPr>
              <a:t>Git</a:t>
            </a:r>
            <a:r>
              <a:rPr lang="en-US" sz="1200" kern="1200" smtClean="0">
                <a:solidFill>
                  <a:schemeClr val="tx1"/>
                </a:solidFill>
                <a:latin typeface="+mn-lt"/>
                <a:ea typeface="+mn-ea"/>
                <a:cs typeface="+mn-cs"/>
              </a:rPr>
              <a:t>, Subversion, or some other similar method is pretty common for downloading needed files, especially in preparation for compiling a program from source code (a rather common practice for Linux geeks).</a:t>
            </a:r>
            <a:endParaRPr lang="en-US" dirty="0"/>
          </a:p>
        </p:txBody>
      </p:sp>
      <p:sp>
        <p:nvSpPr>
          <p:cNvPr id="4" name="Slide Number Placeholder 3"/>
          <p:cNvSpPr>
            <a:spLocks noGrp="1"/>
          </p:cNvSpPr>
          <p:nvPr>
            <p:ph type="sldNum" sz="quarter" idx="10"/>
          </p:nvPr>
        </p:nvSpPr>
        <p:spPr/>
        <p:txBody>
          <a:bodyPr/>
          <a:lstStyle/>
          <a:p>
            <a:fld id="{33F9F28A-BAE0-3A45-96DE-39A8503E1682}" type="slidenum">
              <a:rPr lang="en-US" smtClean="0"/>
              <a:t>4</a:t>
            </a:fld>
            <a:endParaRPr lang="en-US"/>
          </a:p>
        </p:txBody>
      </p:sp>
    </p:spTree>
    <p:extLst>
      <p:ext uri="{BB962C8B-B14F-4D97-AF65-F5344CB8AC3E}">
        <p14:creationId xmlns:p14="http://schemas.microsoft.com/office/powerpoint/2010/main" val="2832232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GitHub</a:t>
            </a:r>
            <a:r>
              <a:rPr lang="en-US" dirty="0" smtClean="0"/>
              <a:t> is a web-based </a:t>
            </a:r>
            <a:r>
              <a:rPr lang="en-US" dirty="0" err="1" smtClean="0"/>
              <a:t>Git</a:t>
            </a:r>
            <a:r>
              <a:rPr lang="en-US" dirty="0" smtClean="0"/>
              <a:t> repository hosting service, which offers all of the distributed revision control and source code management (SCM) functionality of </a:t>
            </a:r>
            <a:r>
              <a:rPr lang="en-US" dirty="0" err="1" smtClean="0"/>
              <a:t>Git</a:t>
            </a:r>
            <a:r>
              <a:rPr lang="en-US" dirty="0" smtClean="0"/>
              <a:t> as well as adding its own features. Unlike </a:t>
            </a:r>
            <a:r>
              <a:rPr lang="en-US" dirty="0" err="1" smtClean="0"/>
              <a:t>Git</a:t>
            </a:r>
            <a:r>
              <a:rPr lang="en-US" dirty="0" smtClean="0"/>
              <a:t>, which is strictly a command-</a:t>
            </a:r>
            <a:r>
              <a:rPr lang="en-US" dirty="0" err="1" smtClean="0"/>
              <a:t>linetool</a:t>
            </a:r>
            <a:r>
              <a:rPr lang="en-US" dirty="0" smtClean="0"/>
              <a:t>, </a:t>
            </a:r>
            <a:r>
              <a:rPr lang="en-US" dirty="0" err="1" smtClean="0"/>
              <a:t>GitHub</a:t>
            </a:r>
            <a:r>
              <a:rPr lang="en-US" dirty="0" smtClean="0"/>
              <a:t> provides a web-based graphical interface and desktop as well as mobile integration. It also provides access control and several collaboration features such as wikis, task management, and bug tracking and feature requests for every project</a:t>
            </a:r>
            <a:endParaRPr lang="en-US" dirty="0"/>
          </a:p>
        </p:txBody>
      </p:sp>
      <p:sp>
        <p:nvSpPr>
          <p:cNvPr id="4" name="Slide Number Placeholder 3"/>
          <p:cNvSpPr>
            <a:spLocks noGrp="1"/>
          </p:cNvSpPr>
          <p:nvPr>
            <p:ph type="sldNum" sz="quarter" idx="10"/>
          </p:nvPr>
        </p:nvSpPr>
        <p:spPr/>
        <p:txBody>
          <a:bodyPr/>
          <a:lstStyle/>
          <a:p>
            <a:fld id="{33F9F28A-BAE0-3A45-96DE-39A8503E1682}" type="slidenum">
              <a:rPr lang="en-US" smtClean="0"/>
              <a:t>5</a:t>
            </a:fld>
            <a:endParaRPr lang="en-US"/>
          </a:p>
        </p:txBody>
      </p:sp>
    </p:spTree>
    <p:extLst>
      <p:ext uri="{BB962C8B-B14F-4D97-AF65-F5344CB8AC3E}">
        <p14:creationId xmlns:p14="http://schemas.microsoft.com/office/powerpoint/2010/main" val="1843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 repository is a location where all the files for a particular project are stored, usually abbreviated to “repo.” Each project will have its own repo, and can be accessed by a unique URL.</a:t>
            </a:r>
            <a:endParaRPr lang="en-US" dirty="0"/>
          </a:p>
        </p:txBody>
      </p:sp>
      <p:sp>
        <p:nvSpPr>
          <p:cNvPr id="4" name="Slide Number Placeholder 3"/>
          <p:cNvSpPr>
            <a:spLocks noGrp="1"/>
          </p:cNvSpPr>
          <p:nvPr>
            <p:ph type="sldNum" sz="quarter" idx="10"/>
          </p:nvPr>
        </p:nvSpPr>
        <p:spPr/>
        <p:txBody>
          <a:bodyPr/>
          <a:lstStyle/>
          <a:p>
            <a:fld id="{33F9F28A-BAE0-3A45-96DE-39A8503E1682}" type="slidenum">
              <a:rPr lang="en-US" smtClean="0"/>
              <a:t>7</a:t>
            </a:fld>
            <a:endParaRPr lang="en-US"/>
          </a:p>
        </p:txBody>
      </p:sp>
    </p:spTree>
    <p:extLst>
      <p:ext uri="{BB962C8B-B14F-4D97-AF65-F5344CB8AC3E}">
        <p14:creationId xmlns:p14="http://schemas.microsoft.com/office/powerpoint/2010/main" val="261807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“Forking” is when you create a new project based off of another project that already exists. This is an amazing feature that vastly encourages the further development of programs and other projects. If you find a project on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that you’d like to contribute to, you can fork the repo, make the changes you’d like, and release the revised project as a new repo. If the original repository that you forked to create your new project gets updated, you can easily add those updates to your current fork.</a:t>
            </a:r>
            <a:endParaRPr lang="en-US" dirty="0"/>
          </a:p>
        </p:txBody>
      </p:sp>
      <p:sp>
        <p:nvSpPr>
          <p:cNvPr id="4" name="Slide Number Placeholder 3"/>
          <p:cNvSpPr>
            <a:spLocks noGrp="1"/>
          </p:cNvSpPr>
          <p:nvPr>
            <p:ph type="sldNum" sz="quarter" idx="10"/>
          </p:nvPr>
        </p:nvSpPr>
        <p:spPr/>
        <p:txBody>
          <a:bodyPr/>
          <a:lstStyle/>
          <a:p>
            <a:fld id="{33F9F28A-BAE0-3A45-96DE-39A8503E1682}" type="slidenum">
              <a:rPr lang="en-US" smtClean="0"/>
              <a:t>8</a:t>
            </a:fld>
            <a:endParaRPr lang="en-US"/>
          </a:p>
        </p:txBody>
      </p:sp>
    </p:spTree>
    <p:extLst>
      <p:ext uri="{BB962C8B-B14F-4D97-AF65-F5344CB8AC3E}">
        <p14:creationId xmlns:p14="http://schemas.microsoft.com/office/powerpoint/2010/main" val="1236425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Think of a commit as a snapshot of your project – code, files, everything — at a particular point in time.</a:t>
            </a:r>
            <a:endParaRPr lang="en-US" dirty="0"/>
          </a:p>
        </p:txBody>
      </p:sp>
      <p:sp>
        <p:nvSpPr>
          <p:cNvPr id="4" name="Slide Number Placeholder 3"/>
          <p:cNvSpPr>
            <a:spLocks noGrp="1"/>
          </p:cNvSpPr>
          <p:nvPr>
            <p:ph type="sldNum" sz="quarter" idx="10"/>
          </p:nvPr>
        </p:nvSpPr>
        <p:spPr/>
        <p:txBody>
          <a:bodyPr/>
          <a:lstStyle/>
          <a:p>
            <a:fld id="{33F9F28A-BAE0-3A45-96DE-39A8503E1682}" type="slidenum">
              <a:rPr lang="en-US" smtClean="0"/>
              <a:t>9</a:t>
            </a:fld>
            <a:endParaRPr lang="en-US"/>
          </a:p>
        </p:txBody>
      </p:sp>
    </p:spTree>
    <p:extLst>
      <p:ext uri="{BB962C8B-B14F-4D97-AF65-F5344CB8AC3E}">
        <p14:creationId xmlns:p14="http://schemas.microsoft.com/office/powerpoint/2010/main" val="805551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You fork a repository, make a great revision to the project, and want it to be recognized by the original developers, maybe even included in the official project/repository. You can do so by creating a pull request, so the authors of the original repository can see your work, and then choose whether or not to accept it into the official project. Whenever you issue a pull request,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provides a perfect medium for you and the project’s maintainer to communicate.</a:t>
            </a:r>
            <a:endParaRPr lang="en-US" dirty="0"/>
          </a:p>
        </p:txBody>
      </p:sp>
      <p:sp>
        <p:nvSpPr>
          <p:cNvPr id="4" name="Slide Number Placeholder 3"/>
          <p:cNvSpPr>
            <a:spLocks noGrp="1"/>
          </p:cNvSpPr>
          <p:nvPr>
            <p:ph type="sldNum" sz="quarter" idx="10"/>
          </p:nvPr>
        </p:nvSpPr>
        <p:spPr/>
        <p:txBody>
          <a:bodyPr/>
          <a:lstStyle/>
          <a:p>
            <a:fld id="{33F9F28A-BAE0-3A45-96DE-39A8503E1682}" type="slidenum">
              <a:rPr lang="en-US" smtClean="0"/>
              <a:t>10</a:t>
            </a:fld>
            <a:endParaRPr lang="en-US"/>
          </a:p>
        </p:txBody>
      </p:sp>
    </p:spTree>
    <p:extLst>
      <p:ext uri="{BB962C8B-B14F-4D97-AF65-F5344CB8AC3E}">
        <p14:creationId xmlns:p14="http://schemas.microsoft.com/office/powerpoint/2010/main" val="2384893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social networking aspect of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is probably its most powerful feature, and is what allows projects to grow more than anything else. Each user on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has their own profile, which can act like a resume of sorts, showing your past work and contributions to other projects via pull requests.</a:t>
            </a:r>
          </a:p>
          <a:p>
            <a:r>
              <a:rPr lang="en-US" sz="1200" kern="1200" dirty="0" smtClean="0">
                <a:solidFill>
                  <a:schemeClr val="tx1"/>
                </a:solidFill>
                <a:latin typeface="+mn-lt"/>
                <a:ea typeface="+mn-ea"/>
                <a:cs typeface="+mn-cs"/>
              </a:rPr>
              <a:t>Project revisions are able to be discussed publicly, so a mass of experts can contribute knowledge and collaborate to advance a project forward. Before the advent of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developers interested in contributing to a project would usually need to find some means of contacting the authors, probably by email, and then have to convince them that their contribution is legit and they can be trusted.</a:t>
            </a:r>
            <a:endParaRPr lang="en-US" dirty="0"/>
          </a:p>
        </p:txBody>
      </p:sp>
      <p:sp>
        <p:nvSpPr>
          <p:cNvPr id="4" name="Slide Number Placeholder 3"/>
          <p:cNvSpPr>
            <a:spLocks noGrp="1"/>
          </p:cNvSpPr>
          <p:nvPr>
            <p:ph type="sldNum" sz="quarter" idx="10"/>
          </p:nvPr>
        </p:nvSpPr>
        <p:spPr/>
        <p:txBody>
          <a:bodyPr/>
          <a:lstStyle/>
          <a:p>
            <a:fld id="{33F9F28A-BAE0-3A45-96DE-39A8503E1682}" type="slidenum">
              <a:rPr lang="en-US" smtClean="0"/>
              <a:t>12</a:t>
            </a:fld>
            <a:endParaRPr lang="en-US"/>
          </a:p>
        </p:txBody>
      </p:sp>
    </p:spTree>
    <p:extLst>
      <p:ext uri="{BB962C8B-B14F-4D97-AF65-F5344CB8AC3E}">
        <p14:creationId xmlns:p14="http://schemas.microsoft.com/office/powerpoint/2010/main" val="115147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33149C-6428-4246-BB82-723AC764859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CA29C-A1A2-A144-80F7-6621E2F8CAF6}" type="slidenum">
              <a:rPr lang="en-US" smtClean="0"/>
              <a:t>‹#›</a:t>
            </a:fld>
            <a:endParaRPr lang="en-US"/>
          </a:p>
        </p:txBody>
      </p:sp>
    </p:spTree>
    <p:extLst>
      <p:ext uri="{BB962C8B-B14F-4D97-AF65-F5344CB8AC3E}">
        <p14:creationId xmlns:p14="http://schemas.microsoft.com/office/powerpoint/2010/main" val="1424737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3149C-6428-4246-BB82-723AC764859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CA29C-A1A2-A144-80F7-6621E2F8CAF6}" type="slidenum">
              <a:rPr lang="en-US" smtClean="0"/>
              <a:t>‹#›</a:t>
            </a:fld>
            <a:endParaRPr lang="en-US"/>
          </a:p>
        </p:txBody>
      </p:sp>
    </p:spTree>
    <p:extLst>
      <p:ext uri="{BB962C8B-B14F-4D97-AF65-F5344CB8AC3E}">
        <p14:creationId xmlns:p14="http://schemas.microsoft.com/office/powerpoint/2010/main" val="160264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3149C-6428-4246-BB82-723AC764859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CA29C-A1A2-A144-80F7-6621E2F8CAF6}" type="slidenum">
              <a:rPr lang="en-US" smtClean="0"/>
              <a:t>‹#›</a:t>
            </a:fld>
            <a:endParaRPr lang="en-US"/>
          </a:p>
        </p:txBody>
      </p:sp>
    </p:spTree>
    <p:extLst>
      <p:ext uri="{BB962C8B-B14F-4D97-AF65-F5344CB8AC3E}">
        <p14:creationId xmlns:p14="http://schemas.microsoft.com/office/powerpoint/2010/main" val="201508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3149C-6428-4246-BB82-723AC764859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CA29C-A1A2-A144-80F7-6621E2F8CAF6}" type="slidenum">
              <a:rPr lang="en-US" smtClean="0"/>
              <a:t>‹#›</a:t>
            </a:fld>
            <a:endParaRPr lang="en-US"/>
          </a:p>
        </p:txBody>
      </p:sp>
    </p:spTree>
    <p:extLst>
      <p:ext uri="{BB962C8B-B14F-4D97-AF65-F5344CB8AC3E}">
        <p14:creationId xmlns:p14="http://schemas.microsoft.com/office/powerpoint/2010/main" val="413973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33149C-6428-4246-BB82-723AC764859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CA29C-A1A2-A144-80F7-6621E2F8CAF6}" type="slidenum">
              <a:rPr lang="en-US" smtClean="0"/>
              <a:t>‹#›</a:t>
            </a:fld>
            <a:endParaRPr lang="en-US"/>
          </a:p>
        </p:txBody>
      </p:sp>
    </p:spTree>
    <p:extLst>
      <p:ext uri="{BB962C8B-B14F-4D97-AF65-F5344CB8AC3E}">
        <p14:creationId xmlns:p14="http://schemas.microsoft.com/office/powerpoint/2010/main" val="3734718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33149C-6428-4246-BB82-723AC7648591}" type="datetimeFigureOut">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CA29C-A1A2-A144-80F7-6621E2F8CAF6}" type="slidenum">
              <a:rPr lang="en-US" smtClean="0"/>
              <a:t>‹#›</a:t>
            </a:fld>
            <a:endParaRPr lang="en-US"/>
          </a:p>
        </p:txBody>
      </p:sp>
    </p:spTree>
    <p:extLst>
      <p:ext uri="{BB962C8B-B14F-4D97-AF65-F5344CB8AC3E}">
        <p14:creationId xmlns:p14="http://schemas.microsoft.com/office/powerpoint/2010/main" val="321346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33149C-6428-4246-BB82-723AC7648591}" type="datetimeFigureOut">
              <a:rPr lang="en-US" smtClean="0"/>
              <a:t>2/25/15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CA29C-A1A2-A144-80F7-6621E2F8CAF6}" type="slidenum">
              <a:rPr lang="en-US" smtClean="0"/>
              <a:t>‹#›</a:t>
            </a:fld>
            <a:endParaRPr lang="en-US"/>
          </a:p>
        </p:txBody>
      </p:sp>
    </p:spTree>
    <p:extLst>
      <p:ext uri="{BB962C8B-B14F-4D97-AF65-F5344CB8AC3E}">
        <p14:creationId xmlns:p14="http://schemas.microsoft.com/office/powerpoint/2010/main" val="1016818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33149C-6428-4246-BB82-723AC7648591}" type="datetimeFigureOut">
              <a:rPr lang="en-US" smtClean="0"/>
              <a:t>2/25/15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BCA29C-A1A2-A144-80F7-6621E2F8CAF6}" type="slidenum">
              <a:rPr lang="en-US" smtClean="0"/>
              <a:t>‹#›</a:t>
            </a:fld>
            <a:endParaRPr lang="en-US"/>
          </a:p>
        </p:txBody>
      </p:sp>
    </p:spTree>
    <p:extLst>
      <p:ext uri="{BB962C8B-B14F-4D97-AF65-F5344CB8AC3E}">
        <p14:creationId xmlns:p14="http://schemas.microsoft.com/office/powerpoint/2010/main" val="2098186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3149C-6428-4246-BB82-723AC7648591}" type="datetimeFigureOut">
              <a:rPr lang="en-US" smtClean="0"/>
              <a:t>2/25/15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BCA29C-A1A2-A144-80F7-6621E2F8CAF6}" type="slidenum">
              <a:rPr lang="en-US" smtClean="0"/>
              <a:t>‹#›</a:t>
            </a:fld>
            <a:endParaRPr lang="en-US"/>
          </a:p>
        </p:txBody>
      </p:sp>
    </p:spTree>
    <p:extLst>
      <p:ext uri="{BB962C8B-B14F-4D97-AF65-F5344CB8AC3E}">
        <p14:creationId xmlns:p14="http://schemas.microsoft.com/office/powerpoint/2010/main" val="141131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3149C-6428-4246-BB82-723AC7648591}" type="datetimeFigureOut">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CA29C-A1A2-A144-80F7-6621E2F8CAF6}" type="slidenum">
              <a:rPr lang="en-US" smtClean="0"/>
              <a:t>‹#›</a:t>
            </a:fld>
            <a:endParaRPr lang="en-US"/>
          </a:p>
        </p:txBody>
      </p:sp>
    </p:spTree>
    <p:extLst>
      <p:ext uri="{BB962C8B-B14F-4D97-AF65-F5344CB8AC3E}">
        <p14:creationId xmlns:p14="http://schemas.microsoft.com/office/powerpoint/2010/main" val="238264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3149C-6428-4246-BB82-723AC7648591}" type="datetimeFigureOut">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CA29C-A1A2-A144-80F7-6621E2F8CAF6}" type="slidenum">
              <a:rPr lang="en-US" smtClean="0"/>
              <a:t>‹#›</a:t>
            </a:fld>
            <a:endParaRPr lang="en-US"/>
          </a:p>
        </p:txBody>
      </p:sp>
    </p:spTree>
    <p:extLst>
      <p:ext uri="{BB962C8B-B14F-4D97-AF65-F5344CB8AC3E}">
        <p14:creationId xmlns:p14="http://schemas.microsoft.com/office/powerpoint/2010/main" val="2974036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3149C-6428-4246-BB82-723AC7648591}" type="datetimeFigureOut">
              <a:rPr lang="en-US" smtClean="0"/>
              <a:t>2/25/15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CA29C-A1A2-A144-80F7-6621E2F8CAF6}" type="slidenum">
              <a:rPr lang="en-US" smtClean="0"/>
              <a:t>‹#›</a:t>
            </a:fld>
            <a:endParaRPr lang="en-US"/>
          </a:p>
        </p:txBody>
      </p:sp>
    </p:spTree>
    <p:extLst>
      <p:ext uri="{BB962C8B-B14F-4D97-AF65-F5344CB8AC3E}">
        <p14:creationId xmlns:p14="http://schemas.microsoft.com/office/powerpoint/2010/main" val="125475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hyperlink" Target="http://www.howtogeek.com/180167/htg-explains-what-is-github-and-what-do-geeks-use-it-for/" TargetMode="External"/><Relationship Id="rId4" Type="http://schemas.openxmlformats.org/officeDocument/2006/relationships/hyperlink" Target="http://nvie.com/posts/a-successful-git-branching-model/" TargetMode="External"/><Relationship Id="rId5" Type="http://schemas.openxmlformats.org/officeDocument/2006/relationships/hyperlink" Target="http://en.wikipedia.org/wiki/GitHub" TargetMode="External"/><Relationship Id="rId6" Type="http://schemas.openxmlformats.org/officeDocument/2006/relationships/hyperlink" Target="https://help.github.com/articles/using-pull-requests/" TargetMode="External"/><Relationship Id="rId1" Type="http://schemas.openxmlformats.org/officeDocument/2006/relationships/slideLayout" Target="../slideLayouts/slideLayout2.xml"/><Relationship Id="rId2" Type="http://schemas.openxmlformats.org/officeDocument/2006/relationships/hyperlink" Target="http://git-scm.com/book/en/v2/Getting-Started-About-Version-Contro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endParaRPr lang="en-US" dirty="0"/>
          </a:p>
        </p:txBody>
      </p:sp>
      <p:sp>
        <p:nvSpPr>
          <p:cNvPr id="3" name="Subtitle 2"/>
          <p:cNvSpPr>
            <a:spLocks noGrp="1"/>
          </p:cNvSpPr>
          <p:nvPr>
            <p:ph type="subTitle" idx="1"/>
          </p:nvPr>
        </p:nvSpPr>
        <p:spPr/>
        <p:txBody>
          <a:bodyPr/>
          <a:lstStyle/>
          <a:p>
            <a:r>
              <a:rPr lang="en-US" i="1" dirty="0" err="1" smtClean="0"/>
              <a:t>Bao</a:t>
            </a:r>
            <a:r>
              <a:rPr lang="en-US" i="1" dirty="0" smtClean="0"/>
              <a:t> Nguyen	</a:t>
            </a:r>
          </a:p>
          <a:p>
            <a:r>
              <a:rPr lang="en-US" i="1" dirty="0" smtClean="0"/>
              <a:t>Kim Phuong Nguyen</a:t>
            </a:r>
            <a:endParaRPr lang="en-US" i="1" dirty="0"/>
          </a:p>
        </p:txBody>
      </p:sp>
    </p:spTree>
    <p:extLst>
      <p:ext uri="{BB962C8B-B14F-4D97-AF65-F5344CB8AC3E}">
        <p14:creationId xmlns:p14="http://schemas.microsoft.com/office/powerpoint/2010/main" val="91997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requests</a:t>
            </a:r>
            <a:endParaRPr lang="en-US" dirty="0"/>
          </a:p>
        </p:txBody>
      </p:sp>
      <p:sp>
        <p:nvSpPr>
          <p:cNvPr id="3" name="Content Placeholder 2"/>
          <p:cNvSpPr>
            <a:spLocks noGrp="1"/>
          </p:cNvSpPr>
          <p:nvPr>
            <p:ph idx="1"/>
          </p:nvPr>
        </p:nvSpPr>
        <p:spPr/>
        <p:txBody>
          <a:bodyPr/>
          <a:lstStyle/>
          <a:p>
            <a:r>
              <a:rPr lang="en-US" dirty="0" smtClean="0"/>
              <a:t>Let you tell others about changes you have pushed to a repository on </a:t>
            </a:r>
            <a:r>
              <a:rPr lang="en-US" dirty="0" err="1" smtClean="0"/>
              <a:t>GitHub</a:t>
            </a:r>
            <a:endParaRPr lang="en-US" dirty="0" smtClean="0"/>
          </a:p>
          <a:p>
            <a:r>
              <a:rPr lang="en-US" dirty="0" smtClean="0"/>
              <a:t>Authors of the original repository can review it</a:t>
            </a:r>
          </a:p>
          <a:p>
            <a:r>
              <a:rPr lang="en-US" dirty="0" smtClean="0"/>
              <a:t>Perfect medium to communicate between you and project’s maintainer</a:t>
            </a:r>
            <a:endParaRPr lang="en-US" dirty="0" smtClean="0"/>
          </a:p>
          <a:p>
            <a:endParaRPr lang="en-US" dirty="0"/>
          </a:p>
        </p:txBody>
      </p:sp>
    </p:spTree>
    <p:extLst>
      <p:ext uri="{BB962C8B-B14F-4D97-AF65-F5344CB8AC3E}">
        <p14:creationId xmlns:p14="http://schemas.microsoft.com/office/powerpoint/2010/main" val="250452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44731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a:t>
            </a:r>
            <a:endParaRPr lang="en-US" dirty="0"/>
          </a:p>
        </p:txBody>
      </p:sp>
      <p:sp>
        <p:nvSpPr>
          <p:cNvPr id="3" name="Content Placeholder 2"/>
          <p:cNvSpPr>
            <a:spLocks noGrp="1"/>
          </p:cNvSpPr>
          <p:nvPr>
            <p:ph idx="1"/>
          </p:nvPr>
        </p:nvSpPr>
        <p:spPr/>
        <p:txBody>
          <a:bodyPr/>
          <a:lstStyle/>
          <a:p>
            <a:r>
              <a:rPr lang="en-US" dirty="0" smtClean="0"/>
              <a:t>Most powerful feature</a:t>
            </a:r>
          </a:p>
          <a:p>
            <a:r>
              <a:rPr lang="en-US" dirty="0" smtClean="0"/>
              <a:t>Each user has their own profile, which can act like a resume, showing past work and contributions made.</a:t>
            </a:r>
          </a:p>
          <a:p>
            <a:r>
              <a:rPr lang="en-US" dirty="0" smtClean="0"/>
              <a:t>Experts can contribute knowledge and collaborate to advance a project</a:t>
            </a:r>
          </a:p>
          <a:p>
            <a:pPr marL="0" indent="0">
              <a:buNone/>
            </a:pPr>
            <a:endParaRPr lang="en-US" dirty="0"/>
          </a:p>
        </p:txBody>
      </p:sp>
    </p:spTree>
    <p:extLst>
      <p:ext uri="{BB962C8B-B14F-4D97-AF65-F5344CB8AC3E}">
        <p14:creationId xmlns:p14="http://schemas.microsoft.com/office/powerpoint/2010/main" val="1323845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http://git-scm.com/book/en/v2/Getting-Started-About-Version-Control</a:t>
            </a:r>
            <a:endParaRPr lang="en-US" dirty="0" smtClean="0"/>
          </a:p>
          <a:p>
            <a:r>
              <a:rPr lang="en-US" dirty="0">
                <a:hlinkClick r:id="rId3"/>
              </a:rPr>
              <a:t>http://www.howtogeek.com/180167/htg-explains-what-is-github-and-what-do-geeks-use-it-for</a:t>
            </a:r>
            <a:r>
              <a:rPr lang="en-US" dirty="0" smtClean="0">
                <a:hlinkClick r:id="rId3"/>
              </a:rPr>
              <a:t>/</a:t>
            </a:r>
            <a:endParaRPr lang="en-US" dirty="0" smtClean="0"/>
          </a:p>
          <a:p>
            <a:r>
              <a:rPr lang="it-IT" dirty="0" smtClean="0">
                <a:hlinkClick r:id="rId4"/>
              </a:rPr>
              <a:t>http://nvie.com/posts/a-successful-git-branching-model/</a:t>
            </a:r>
            <a:endParaRPr lang="it-IT" dirty="0" smtClean="0"/>
          </a:p>
          <a:p>
            <a:r>
              <a:rPr lang="pl-PL" dirty="0">
                <a:hlinkClick r:id="rId5"/>
              </a:rPr>
              <a:t>http://en.wikipedia.org/wiki/</a:t>
            </a:r>
            <a:r>
              <a:rPr lang="pl-PL" dirty="0" smtClean="0">
                <a:hlinkClick r:id="rId5"/>
              </a:rPr>
              <a:t>GitHub</a:t>
            </a:r>
            <a:endParaRPr lang="pl-PL" dirty="0" smtClean="0"/>
          </a:p>
          <a:p>
            <a:r>
              <a:rPr lang="en-US" dirty="0">
                <a:hlinkClick r:id="rId6"/>
              </a:rPr>
              <a:t>https://help.github.com/articles/using-pull-requests</a:t>
            </a:r>
            <a:r>
              <a:rPr lang="en-US" dirty="0" smtClean="0">
                <a:hlinkClick r:id="rId6"/>
              </a:rPr>
              <a:t>/</a:t>
            </a:r>
            <a:endParaRPr lang="en-US" dirty="0" smtClean="0"/>
          </a:p>
          <a:p>
            <a:endParaRPr lang="en-US" dirty="0"/>
          </a:p>
          <a:p>
            <a:endParaRPr lang="pl-PL" dirty="0" smtClean="0"/>
          </a:p>
          <a:p>
            <a:endParaRPr lang="pl-PL" dirty="0" smtClean="0"/>
          </a:p>
          <a:p>
            <a:endParaRPr lang="it-IT" dirty="0" smtClean="0"/>
          </a:p>
          <a:p>
            <a:endParaRPr lang="en-US" dirty="0"/>
          </a:p>
        </p:txBody>
      </p:sp>
    </p:spTree>
    <p:extLst>
      <p:ext uri="{BB962C8B-B14F-4D97-AF65-F5344CB8AC3E}">
        <p14:creationId xmlns:p14="http://schemas.microsoft.com/office/powerpoint/2010/main" val="147778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Version control</a:t>
            </a:r>
          </a:p>
          <a:p>
            <a:r>
              <a:rPr lang="en-US" dirty="0" smtClean="0"/>
              <a:t>What is </a:t>
            </a:r>
            <a:r>
              <a:rPr lang="en-US" dirty="0" err="1" smtClean="0"/>
              <a:t>GitHub</a:t>
            </a:r>
            <a:r>
              <a:rPr lang="en-US" dirty="0" smtClean="0"/>
              <a:t>?</a:t>
            </a:r>
          </a:p>
          <a:p>
            <a:r>
              <a:rPr lang="en-US" dirty="0" smtClean="0"/>
              <a:t>Branching</a:t>
            </a:r>
          </a:p>
          <a:p>
            <a:r>
              <a:rPr lang="en-US" dirty="0" smtClean="0"/>
              <a:t>Repository</a:t>
            </a:r>
          </a:p>
          <a:p>
            <a:r>
              <a:rPr lang="en-US" dirty="0" smtClean="0"/>
              <a:t>Forking a repo</a:t>
            </a:r>
          </a:p>
          <a:p>
            <a:r>
              <a:rPr lang="en-US" dirty="0" smtClean="0"/>
              <a:t>Making changes</a:t>
            </a:r>
          </a:p>
          <a:p>
            <a:r>
              <a:rPr lang="en-US" dirty="0" smtClean="0"/>
              <a:t>Pull requests</a:t>
            </a:r>
          </a:p>
          <a:p>
            <a:r>
              <a:rPr lang="en-US" dirty="0" smtClean="0"/>
              <a:t>Push</a:t>
            </a:r>
          </a:p>
          <a:p>
            <a:r>
              <a:rPr lang="en-US" dirty="0" smtClean="0"/>
              <a:t>Social networking</a:t>
            </a:r>
          </a:p>
          <a:p>
            <a:r>
              <a:rPr lang="en-US" smtClean="0"/>
              <a:t>References</a:t>
            </a:r>
            <a:endParaRPr lang="en-US" dirty="0" smtClean="0"/>
          </a:p>
          <a:p>
            <a:r>
              <a:rPr lang="en-US" dirty="0" smtClean="0"/>
              <a:t>Demo</a:t>
            </a:r>
            <a:endParaRPr lang="en-US" dirty="0"/>
          </a:p>
        </p:txBody>
      </p:sp>
    </p:spTree>
    <p:extLst>
      <p:ext uri="{BB962C8B-B14F-4D97-AF65-F5344CB8AC3E}">
        <p14:creationId xmlns:p14="http://schemas.microsoft.com/office/powerpoint/2010/main" val="176638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Git</a:t>
            </a:r>
            <a:r>
              <a:rPr lang="en-US" dirty="0" smtClean="0"/>
              <a:t>” in </a:t>
            </a:r>
            <a:r>
              <a:rPr lang="en-US" dirty="0" err="1" smtClean="0"/>
              <a:t>GitHub</a:t>
            </a:r>
            <a:endParaRPr lang="en-US" dirty="0"/>
          </a:p>
        </p:txBody>
      </p:sp>
      <p:sp>
        <p:nvSpPr>
          <p:cNvPr id="3" name="Content Placeholder 2"/>
          <p:cNvSpPr>
            <a:spLocks noGrp="1"/>
          </p:cNvSpPr>
          <p:nvPr>
            <p:ph idx="1"/>
          </p:nvPr>
        </p:nvSpPr>
        <p:spPr/>
        <p:txBody>
          <a:bodyPr/>
          <a:lstStyle/>
          <a:p>
            <a:r>
              <a:rPr lang="en-US" dirty="0" smtClean="0"/>
              <a:t>Open-source version control system</a:t>
            </a:r>
          </a:p>
          <a:p>
            <a:r>
              <a:rPr lang="en-US" dirty="0" smtClean="0"/>
              <a:t>Started by Linus </a:t>
            </a:r>
            <a:r>
              <a:rPr lang="en-US" dirty="0" err="1" smtClean="0"/>
              <a:t>Trovalds</a:t>
            </a:r>
            <a:r>
              <a:rPr lang="en-US" dirty="0" smtClean="0"/>
              <a:t> (creator of Linux)</a:t>
            </a:r>
          </a:p>
          <a:p>
            <a:r>
              <a:rPr lang="en-US" dirty="0" err="1" smtClean="0"/>
              <a:t>Git</a:t>
            </a:r>
            <a:r>
              <a:rPr lang="en-US" dirty="0" smtClean="0"/>
              <a:t> is similar to other version control systems – Subversion, CVS, and Mercurial.</a:t>
            </a:r>
          </a:p>
        </p:txBody>
      </p:sp>
    </p:spTree>
    <p:extLst>
      <p:ext uri="{BB962C8B-B14F-4D97-AF65-F5344CB8AC3E}">
        <p14:creationId xmlns:p14="http://schemas.microsoft.com/office/powerpoint/2010/main" val="52662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a:t>
            </a:r>
            <a:endParaRPr lang="en-US" dirty="0"/>
          </a:p>
        </p:txBody>
      </p:sp>
      <p:sp>
        <p:nvSpPr>
          <p:cNvPr id="3" name="Content Placeholder 2"/>
          <p:cNvSpPr>
            <a:spLocks noGrp="1"/>
          </p:cNvSpPr>
          <p:nvPr>
            <p:ph idx="1"/>
          </p:nvPr>
        </p:nvSpPr>
        <p:spPr/>
        <p:txBody>
          <a:bodyPr/>
          <a:lstStyle/>
          <a:p>
            <a:r>
              <a:rPr lang="en-US" dirty="0" smtClean="0"/>
              <a:t>A system that records changes to a file or set of files as revisions</a:t>
            </a:r>
          </a:p>
          <a:p>
            <a:r>
              <a:rPr lang="en-US" dirty="0" smtClean="0"/>
              <a:t>Keeps these revisions straight, and store the modifications in a central repository</a:t>
            </a:r>
          </a:p>
          <a:p>
            <a:r>
              <a:rPr lang="en-US" dirty="0" smtClean="0"/>
              <a:t>Allows developers to </a:t>
            </a:r>
            <a:r>
              <a:rPr lang="en-US" dirty="0" err="1" smtClean="0"/>
              <a:t>easilly</a:t>
            </a:r>
            <a:r>
              <a:rPr lang="en-US" dirty="0" smtClean="0"/>
              <a:t> collaborate</a:t>
            </a:r>
          </a:p>
          <a:p>
            <a:r>
              <a:rPr lang="en-US" dirty="0" smtClean="0"/>
              <a:t>Other people can download the files and use also</a:t>
            </a:r>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95701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GitHub</a:t>
            </a:r>
            <a:r>
              <a:rPr lang="en-US" dirty="0" smtClean="0"/>
              <a:t>?</a:t>
            </a:r>
            <a:endParaRPr lang="en-US" dirty="0"/>
          </a:p>
        </p:txBody>
      </p:sp>
      <p:sp>
        <p:nvSpPr>
          <p:cNvPr id="3" name="Content Placeholder 2"/>
          <p:cNvSpPr>
            <a:spLocks noGrp="1"/>
          </p:cNvSpPr>
          <p:nvPr>
            <p:ph idx="1"/>
          </p:nvPr>
        </p:nvSpPr>
        <p:spPr/>
        <p:txBody>
          <a:bodyPr/>
          <a:lstStyle/>
          <a:p>
            <a:r>
              <a:rPr lang="en-US" dirty="0" smtClean="0"/>
              <a:t>A web-based </a:t>
            </a:r>
            <a:r>
              <a:rPr lang="en-US" dirty="0" err="1" smtClean="0"/>
              <a:t>Git</a:t>
            </a:r>
            <a:r>
              <a:rPr lang="en-US" dirty="0" smtClean="0"/>
              <a:t> repository hosting service</a:t>
            </a:r>
          </a:p>
          <a:p>
            <a:r>
              <a:rPr lang="en-US" dirty="0" smtClean="0"/>
              <a:t>Offers all of the distributed revision control and source code management</a:t>
            </a:r>
          </a:p>
          <a:p>
            <a:r>
              <a:rPr lang="en-US" dirty="0" smtClean="0"/>
              <a:t>Provides a web-based graphical interface</a:t>
            </a:r>
          </a:p>
          <a:p>
            <a:r>
              <a:rPr lang="en-US" dirty="0" smtClean="0"/>
              <a:t>Provides access control and several features such as: wikis, task management, bug tracking.</a:t>
            </a:r>
          </a:p>
          <a:p>
            <a:endParaRPr lang="en-US" dirty="0" smtClean="0"/>
          </a:p>
          <a:p>
            <a:endParaRPr lang="en-US" dirty="0" smtClean="0"/>
          </a:p>
          <a:p>
            <a:endParaRPr lang="en-US" dirty="0"/>
          </a:p>
        </p:txBody>
      </p:sp>
    </p:spTree>
    <p:extLst>
      <p:ext uri="{BB962C8B-B14F-4D97-AF65-F5344CB8AC3E}">
        <p14:creationId xmlns:p14="http://schemas.microsoft.com/office/powerpoint/2010/main" val="2374283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8"/>
            <a:ext cx="8229600" cy="1143000"/>
          </a:xfrm>
        </p:spPr>
        <p:txBody>
          <a:bodyPr/>
          <a:lstStyle/>
          <a:p>
            <a:r>
              <a:rPr lang="en-US" dirty="0" smtClean="0"/>
              <a:t>Branching</a:t>
            </a:r>
            <a:endParaRPr lang="en-US" dirty="0"/>
          </a:p>
        </p:txBody>
      </p:sp>
      <p:pic>
        <p:nvPicPr>
          <p:cNvPr id="4" name="Content Placeholder 3" descr="git-model@2x.png"/>
          <p:cNvPicPr>
            <a:picLocks noGrp="1" noChangeAspect="1"/>
          </p:cNvPicPr>
          <p:nvPr>
            <p:ph idx="1"/>
          </p:nvPr>
        </p:nvPicPr>
        <p:blipFill>
          <a:blip r:embed="rId2">
            <a:extLst>
              <a:ext uri="{28A0092B-C50C-407E-A947-70E740481C1C}">
                <a14:useLocalDpi xmlns:a14="http://schemas.microsoft.com/office/drawing/2010/main" val="0"/>
              </a:ext>
            </a:extLst>
          </a:blip>
          <a:srcRect l="-70483" r="-70483"/>
          <a:stretch>
            <a:fillRect/>
          </a:stretch>
        </p:blipFill>
        <p:spPr>
          <a:xfrm>
            <a:off x="457200" y="1290638"/>
            <a:ext cx="8229600" cy="4835525"/>
          </a:xfrm>
        </p:spPr>
      </p:pic>
    </p:spTree>
    <p:extLst>
      <p:ext uri="{BB962C8B-B14F-4D97-AF65-F5344CB8AC3E}">
        <p14:creationId xmlns:p14="http://schemas.microsoft.com/office/powerpoint/2010/main" val="190421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a:t>
            </a:r>
            <a:endParaRPr lang="en-US" dirty="0"/>
          </a:p>
        </p:txBody>
      </p:sp>
      <p:sp>
        <p:nvSpPr>
          <p:cNvPr id="3" name="Content Placeholder 2"/>
          <p:cNvSpPr>
            <a:spLocks noGrp="1"/>
          </p:cNvSpPr>
          <p:nvPr>
            <p:ph idx="1"/>
          </p:nvPr>
        </p:nvSpPr>
        <p:spPr/>
        <p:txBody>
          <a:bodyPr/>
          <a:lstStyle/>
          <a:p>
            <a:r>
              <a:rPr lang="en-US" dirty="0" smtClean="0"/>
              <a:t>Where all the files for a project are stored</a:t>
            </a:r>
          </a:p>
          <a:p>
            <a:r>
              <a:rPr lang="en-US" dirty="0" smtClean="0"/>
              <a:t>Usually abbreviated to “repo”</a:t>
            </a:r>
          </a:p>
          <a:p>
            <a:r>
              <a:rPr lang="en-US" dirty="0" smtClean="0"/>
              <a:t>Each project has its own repo</a:t>
            </a:r>
          </a:p>
          <a:p>
            <a:r>
              <a:rPr lang="en-US" dirty="0" smtClean="0"/>
              <a:t>Can be accessed by a unique URL</a:t>
            </a:r>
            <a:endParaRPr lang="en-US" dirty="0"/>
          </a:p>
        </p:txBody>
      </p:sp>
    </p:spTree>
    <p:extLst>
      <p:ext uri="{BB962C8B-B14F-4D97-AF65-F5344CB8AC3E}">
        <p14:creationId xmlns:p14="http://schemas.microsoft.com/office/powerpoint/2010/main" val="742842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Forking a repo</a:t>
            </a:r>
            <a:endParaRPr lang="en-US" dirty="0"/>
          </a:p>
        </p:txBody>
      </p:sp>
      <p:sp>
        <p:nvSpPr>
          <p:cNvPr id="3" name="Content Placeholder 2"/>
          <p:cNvSpPr>
            <a:spLocks noGrp="1"/>
          </p:cNvSpPr>
          <p:nvPr>
            <p:ph idx="1"/>
          </p:nvPr>
        </p:nvSpPr>
        <p:spPr/>
        <p:txBody>
          <a:bodyPr/>
          <a:lstStyle/>
          <a:p>
            <a:r>
              <a:rPr lang="en-US" dirty="0" smtClean="0"/>
              <a:t>Is creating a new project based off of another project that already exists.</a:t>
            </a:r>
          </a:p>
          <a:p>
            <a:r>
              <a:rPr lang="en-US" dirty="0" smtClean="0"/>
              <a:t>A project on </a:t>
            </a:r>
            <a:r>
              <a:rPr lang="en-US" dirty="0" err="1" smtClean="0"/>
              <a:t>GitHub</a:t>
            </a:r>
            <a:r>
              <a:rPr lang="en-US" dirty="0" smtClean="0"/>
              <a:t> can be forked, make changes, and releases the revised project as new repo</a:t>
            </a:r>
          </a:p>
          <a:p>
            <a:r>
              <a:rPr lang="en-US" dirty="0" smtClean="0"/>
              <a:t>New updates on original repo can be easily added to current folk.</a:t>
            </a:r>
          </a:p>
          <a:p>
            <a:endParaRPr lang="en-US" dirty="0"/>
          </a:p>
        </p:txBody>
      </p:sp>
    </p:spTree>
    <p:extLst>
      <p:ext uri="{BB962C8B-B14F-4D97-AF65-F5344CB8AC3E}">
        <p14:creationId xmlns:p14="http://schemas.microsoft.com/office/powerpoint/2010/main" val="149272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changes</a:t>
            </a:r>
            <a:endParaRPr lang="en-US" dirty="0"/>
          </a:p>
        </p:txBody>
      </p:sp>
      <p:sp>
        <p:nvSpPr>
          <p:cNvPr id="3" name="Content Placeholder 2"/>
          <p:cNvSpPr>
            <a:spLocks noGrp="1"/>
          </p:cNvSpPr>
          <p:nvPr>
            <p:ph idx="1"/>
          </p:nvPr>
        </p:nvSpPr>
        <p:spPr/>
        <p:txBody>
          <a:bodyPr/>
          <a:lstStyle/>
          <a:p>
            <a:r>
              <a:rPr lang="en-US" dirty="0" smtClean="0"/>
              <a:t>After making changes on a forked project, the changed has to be committed. </a:t>
            </a:r>
          </a:p>
          <a:p>
            <a:r>
              <a:rPr lang="en-US" dirty="0" smtClean="0"/>
              <a:t>A commit is like a snapshot of your project at a particular point in time</a:t>
            </a:r>
          </a:p>
          <a:p>
            <a:r>
              <a:rPr lang="en-US" dirty="0" smtClean="0"/>
              <a:t>Commit change locally</a:t>
            </a:r>
          </a:p>
          <a:p>
            <a:r>
              <a:rPr lang="en-US" dirty="0" smtClean="0"/>
              <a:t>Sync your changes with </a:t>
            </a:r>
            <a:r>
              <a:rPr lang="en-US" dirty="0" err="1" smtClean="0"/>
              <a:t>GitHub</a:t>
            </a:r>
            <a:endParaRPr lang="en-US" dirty="0"/>
          </a:p>
        </p:txBody>
      </p:sp>
    </p:spTree>
    <p:extLst>
      <p:ext uri="{BB962C8B-B14F-4D97-AF65-F5344CB8AC3E}">
        <p14:creationId xmlns:p14="http://schemas.microsoft.com/office/powerpoint/2010/main" val="3209569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377</TotalTime>
  <Words>1056</Words>
  <Application>Microsoft Macintosh PowerPoint</Application>
  <PresentationFormat>On-screen Show (4:3)</PresentationFormat>
  <Paragraphs>87</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GitHub</vt:lpstr>
      <vt:lpstr>Agenda</vt:lpstr>
      <vt:lpstr>The “Git” in GitHub</vt:lpstr>
      <vt:lpstr>Version Control</vt:lpstr>
      <vt:lpstr>What is GitHub?</vt:lpstr>
      <vt:lpstr>Branching</vt:lpstr>
      <vt:lpstr>Repository</vt:lpstr>
      <vt:lpstr>Forking a repo</vt:lpstr>
      <vt:lpstr>Making changes</vt:lpstr>
      <vt:lpstr>Pull requests</vt:lpstr>
      <vt:lpstr>Push</vt:lpstr>
      <vt:lpstr>Social Networking</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Kim Phuong Nguyen</dc:creator>
  <cp:lastModifiedBy>Kim Phuong Nguyen</cp:lastModifiedBy>
  <cp:revision>12</cp:revision>
  <dcterms:created xsi:type="dcterms:W3CDTF">2015-02-25T15:31:10Z</dcterms:created>
  <dcterms:modified xsi:type="dcterms:W3CDTF">2015-02-25T22:11:05Z</dcterms:modified>
</cp:coreProperties>
</file>