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13" r:id="rId12"/>
    <p:sldId id="314" r:id="rId13"/>
    <p:sldId id="315" r:id="rId14"/>
    <p:sldId id="299" r:id="rId15"/>
    <p:sldId id="317" r:id="rId16"/>
    <p:sldId id="318" r:id="rId17"/>
    <p:sldId id="316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22/07/2019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 smtClean="0"/>
              <a:t>Relational Data Model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Lecture </a:t>
            </a:r>
            <a:r>
              <a:rPr lang="en-US" dirty="0" smtClean="0"/>
              <a:t>02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a relational model, each components of a tuple must be atomic. Each component is allowed to be a single value of primitive types (integer, character, character string).</a:t>
            </a:r>
          </a:p>
          <a:p>
            <a:r>
              <a:rPr lang="en-US" sz="2000" dirty="0" smtClean="0"/>
              <a:t>The domain of an attribute (column) is simply the data type of that attribute.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CA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19807" y="3909849"/>
            <a:ext cx="10426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DEPARTMENT</a:t>
            </a:r>
            <a:r>
              <a:rPr lang="en-US" sz="1600" dirty="0"/>
              <a:t>(</a:t>
            </a:r>
            <a:r>
              <a:rPr lang="en-US" sz="1600" dirty="0" err="1"/>
              <a:t>department_id</a:t>
            </a:r>
            <a:r>
              <a:rPr lang="en-US" sz="1600" dirty="0"/>
              <a:t>: </a:t>
            </a:r>
            <a:r>
              <a:rPr lang="en-US" sz="1600" b="1" dirty="0" err="1"/>
              <a:t>int</a:t>
            </a:r>
            <a:r>
              <a:rPr lang="en-US" sz="1600" dirty="0" err="1"/>
              <a:t>,department_name</a:t>
            </a:r>
            <a:r>
              <a:rPr lang="en-US" sz="1600" dirty="0"/>
              <a:t>: </a:t>
            </a:r>
            <a:r>
              <a:rPr lang="en-US" sz="1600" b="1" dirty="0"/>
              <a:t>string</a:t>
            </a:r>
            <a:r>
              <a:rPr lang="en-US" sz="1600" dirty="0"/>
              <a:t>, </a:t>
            </a:r>
            <a:r>
              <a:rPr lang="en-US" sz="1600" dirty="0" err="1"/>
              <a:t>manager_id</a:t>
            </a:r>
            <a:r>
              <a:rPr lang="en-US" sz="1600" dirty="0"/>
              <a:t> : </a:t>
            </a:r>
            <a:r>
              <a:rPr lang="en-US" sz="1600" b="1" dirty="0" err="1"/>
              <a:t>int</a:t>
            </a:r>
            <a:r>
              <a:rPr lang="en-US" sz="1600" dirty="0" err="1"/>
              <a:t>,Location_id</a:t>
            </a:r>
            <a:r>
              <a:rPr lang="en-US" sz="1600" dirty="0"/>
              <a:t>: </a:t>
            </a:r>
            <a:r>
              <a:rPr lang="en-US" sz="1600" b="1" dirty="0" err="1"/>
              <a:t>int</a:t>
            </a:r>
            <a:r>
              <a:rPr lang="en-US" sz="1600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055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Null Value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Null denotes the absent of a value.</a:t>
            </a:r>
          </a:p>
          <a:p>
            <a:r>
              <a:rPr lang="en-CA" dirty="0" smtClean="0"/>
              <a:t>The value of an attribute is null if </a:t>
            </a:r>
          </a:p>
          <a:p>
            <a:pPr lvl="1"/>
            <a:r>
              <a:rPr lang="en-CA" dirty="0" smtClean="0"/>
              <a:t>It is unknown</a:t>
            </a:r>
          </a:p>
          <a:p>
            <a:pPr lvl="1"/>
            <a:r>
              <a:rPr lang="en-CA" dirty="0" smtClean="0"/>
              <a:t>It does not exist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325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Integrity Constraints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Integrity constraints are a set of </a:t>
            </a:r>
            <a:r>
              <a:rPr lang="en-CA" dirty="0" smtClean="0"/>
              <a:t>rules to maintain the quality.  </a:t>
            </a:r>
          </a:p>
          <a:p>
            <a:pPr lvl="1"/>
            <a:r>
              <a:rPr lang="en-CA" dirty="0" smtClean="0"/>
              <a:t>Domain/tuple constraints</a:t>
            </a:r>
          </a:p>
          <a:p>
            <a:pPr lvl="1"/>
            <a:r>
              <a:rPr lang="en-CA" dirty="0" smtClean="0"/>
              <a:t>Entity integrity constraints</a:t>
            </a:r>
          </a:p>
          <a:p>
            <a:pPr lvl="1"/>
            <a:r>
              <a:rPr lang="en-CA" dirty="0" smtClean="0"/>
              <a:t>Key constraints</a:t>
            </a:r>
          </a:p>
          <a:p>
            <a:pPr lvl="1"/>
            <a:r>
              <a:rPr lang="en-CA" dirty="0" smtClean="0"/>
              <a:t>Referential integrity constraints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961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Domain Integrity Constraint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</a:t>
            </a:r>
            <a:r>
              <a:rPr lang="en-CA" dirty="0" err="1" smtClean="0"/>
              <a:t>retrict</a:t>
            </a:r>
            <a:r>
              <a:rPr lang="en-CA" dirty="0" smtClean="0"/>
              <a:t> the values of tuple attributes in a database relation. </a:t>
            </a:r>
          </a:p>
          <a:p>
            <a:r>
              <a:rPr lang="en-CA" dirty="0" smtClean="0"/>
              <a:t>Domain constraints</a:t>
            </a:r>
          </a:p>
          <a:p>
            <a:pPr lvl="1"/>
            <a:r>
              <a:rPr lang="en-CA" dirty="0" smtClean="0"/>
              <a:t>Define conditions on a single attribute of a tuple</a:t>
            </a:r>
          </a:p>
          <a:p>
            <a:pPr marL="274320" lvl="1" indent="0">
              <a:buNone/>
            </a:pPr>
            <a:r>
              <a:rPr lang="en-CA" dirty="0"/>
              <a:t>	</a:t>
            </a:r>
            <a:r>
              <a:rPr lang="en-CA" dirty="0" err="1" smtClean="0"/>
              <a:t>department_id</a:t>
            </a:r>
            <a:r>
              <a:rPr lang="en-CA" dirty="0" smtClean="0"/>
              <a:t> = 60</a:t>
            </a:r>
          </a:p>
          <a:p>
            <a:pPr marL="274320" lvl="1" indent="0">
              <a:buNone/>
            </a:pPr>
            <a:endParaRPr lang="en-CA" dirty="0"/>
          </a:p>
          <a:p>
            <a:r>
              <a:rPr lang="en-CA" dirty="0" smtClean="0"/>
              <a:t>Tuple constraints</a:t>
            </a:r>
          </a:p>
          <a:p>
            <a:pPr lvl="1"/>
            <a:r>
              <a:rPr lang="en-CA" dirty="0" smtClean="0"/>
              <a:t>Define conditions on different attributes of a tuple</a:t>
            </a:r>
          </a:p>
          <a:p>
            <a:pPr marL="274320" lvl="1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department_id</a:t>
            </a:r>
            <a:r>
              <a:rPr lang="en-CA" dirty="0" smtClean="0"/>
              <a:t> </a:t>
            </a:r>
            <a:r>
              <a:rPr lang="en-CA" dirty="0"/>
              <a:t>= </a:t>
            </a:r>
            <a:r>
              <a:rPr lang="en-CA" dirty="0" smtClean="0"/>
              <a:t>60 and </a:t>
            </a:r>
            <a:r>
              <a:rPr lang="en-CA" dirty="0" err="1" smtClean="0"/>
              <a:t>location_id</a:t>
            </a:r>
            <a:r>
              <a:rPr lang="en-CA" dirty="0" smtClean="0"/>
              <a:t>  =1700 </a:t>
            </a:r>
            <a:endParaRPr lang="en-CA" dirty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23624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key, in a relation, identifies every tuple uniquely.</a:t>
            </a:r>
            <a:endParaRPr lang="en-CA" sz="2000" dirty="0" smtClean="0"/>
          </a:p>
          <a:p>
            <a:pPr lvl="1"/>
            <a:r>
              <a:rPr lang="en-US" sz="1800" dirty="0" smtClean="0"/>
              <a:t>A key can be a single attribute or a set of attributes.</a:t>
            </a:r>
          </a:p>
          <a:p>
            <a:r>
              <a:rPr lang="en-US" sz="2000" dirty="0" smtClean="0"/>
              <a:t>In a multi-attribute key, the combinations of key attributes must be unique for each tuple (row) in the relation (table). </a:t>
            </a:r>
          </a:p>
          <a:p>
            <a:pPr lvl="1"/>
            <a:r>
              <a:rPr lang="en-US" sz="1800" dirty="0" smtClean="0"/>
              <a:t>In relation department, the key is </a:t>
            </a:r>
            <a:r>
              <a:rPr lang="en-US" sz="1800" dirty="0" err="1" smtClean="0"/>
              <a:t>department_id</a:t>
            </a:r>
            <a:r>
              <a:rPr lang="en-US" sz="1800" dirty="0" smtClean="0"/>
              <a:t> which is unique for every tuple.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sz="2000" dirty="0" smtClean="0"/>
              <a:t>To represent key in a relation, key attributes are underlined.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061" y="4046823"/>
            <a:ext cx="10426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DEPARTMENT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u="sng" dirty="0" err="1">
                <a:solidFill>
                  <a:srgbClr val="002060"/>
                </a:solidFill>
              </a:rPr>
              <a:t>department_id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 err="1">
                <a:solidFill>
                  <a:srgbClr val="002060"/>
                </a:solidFill>
              </a:rPr>
              <a:t>,department_name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en-US" sz="1600" b="1" dirty="0">
                <a:solidFill>
                  <a:srgbClr val="002060"/>
                </a:solidFill>
              </a:rPr>
              <a:t>string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dirty="0" err="1">
                <a:solidFill>
                  <a:srgbClr val="002060"/>
                </a:solidFill>
              </a:rPr>
              <a:t>manager_id</a:t>
            </a:r>
            <a:r>
              <a:rPr lang="en-US" sz="1600" dirty="0">
                <a:solidFill>
                  <a:srgbClr val="002060"/>
                </a:solidFill>
              </a:rPr>
              <a:t> :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 err="1">
                <a:solidFill>
                  <a:srgbClr val="002060"/>
                </a:solidFill>
              </a:rPr>
              <a:t>,Location_id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)</a:t>
            </a:r>
          </a:p>
          <a:p>
            <a:endParaRPr lang="en-C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3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Entity </a:t>
            </a:r>
            <a:r>
              <a:rPr lang="en-CA" dirty="0"/>
              <a:t>Integrity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constraint ensures that each relation has a primary key.</a:t>
            </a:r>
          </a:p>
          <a:p>
            <a:r>
              <a:rPr lang="en-CA" dirty="0" smtClean="0"/>
              <a:t>A primary key is an attribute or set of attributes that uniquely identifies every tuple in a relation.</a:t>
            </a:r>
          </a:p>
          <a:p>
            <a:r>
              <a:rPr lang="en-CA" dirty="0" smtClean="0"/>
              <a:t>The values of the attributes involved in the primary key cannot be null.</a:t>
            </a:r>
          </a:p>
          <a:p>
            <a:r>
              <a:rPr lang="en-CA" dirty="0" smtClean="0"/>
              <a:t>Attribute </a:t>
            </a:r>
            <a:r>
              <a:rPr lang="en-CA" dirty="0" err="1" smtClean="0"/>
              <a:t>department_id</a:t>
            </a:r>
            <a:r>
              <a:rPr lang="en-CA" dirty="0" smtClean="0"/>
              <a:t> is the primary key of relation departments.</a:t>
            </a:r>
          </a:p>
          <a:p>
            <a:pPr marL="0" indent="0">
              <a:buNone/>
            </a:pPr>
            <a:r>
              <a:rPr lang="en-US" sz="1600" b="1" dirty="0" smtClean="0"/>
              <a:t>DEPARTMENTS</a:t>
            </a:r>
            <a:r>
              <a:rPr lang="en-US" sz="1600" dirty="0" smtClean="0"/>
              <a:t>(</a:t>
            </a:r>
            <a:r>
              <a:rPr lang="en-US" sz="1600" dirty="0" err="1" smtClean="0"/>
              <a:t>department_id,department_name</a:t>
            </a:r>
            <a:r>
              <a:rPr lang="en-US" sz="1600" dirty="0"/>
              <a:t>, </a:t>
            </a:r>
            <a:r>
              <a:rPr lang="en-US" sz="1600" dirty="0" err="1"/>
              <a:t>manager_id,Location_id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 primary key is unique and cannot be null.</a:t>
            </a:r>
            <a:endParaRPr lang="en-US" sz="16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897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Referential </a:t>
            </a:r>
            <a:r>
              <a:rPr lang="en-CA" dirty="0" smtClean="0"/>
              <a:t>integrity Constraint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Referential integrity is a constraint specified on two relations.</a:t>
            </a:r>
          </a:p>
          <a:p>
            <a:r>
              <a:rPr lang="en-CA" dirty="0"/>
              <a:t>Referential integrity </a:t>
            </a:r>
            <a:r>
              <a:rPr lang="en-CA" dirty="0" smtClean="0"/>
              <a:t>constraint determines if two relations are related. A value appearing in a column of a relation also appears in a column of another relation.</a:t>
            </a:r>
          </a:p>
          <a:p>
            <a:r>
              <a:rPr lang="en-CA" dirty="0" smtClean="0"/>
              <a:t>Location ID exits in relations departments and locations.</a:t>
            </a:r>
          </a:p>
          <a:p>
            <a:pPr lvl="1"/>
            <a:r>
              <a:rPr lang="en-CA" dirty="0" smtClean="0"/>
              <a:t>Attribute </a:t>
            </a:r>
            <a:r>
              <a:rPr lang="en-CA" dirty="0" err="1" smtClean="0"/>
              <a:t>location_id</a:t>
            </a:r>
            <a:r>
              <a:rPr lang="en-CA" dirty="0" smtClean="0"/>
              <a:t> in relation department refers to the </a:t>
            </a:r>
            <a:r>
              <a:rPr lang="en-CA" dirty="0" err="1" smtClean="0"/>
              <a:t>location_id</a:t>
            </a:r>
            <a:r>
              <a:rPr lang="en-CA" dirty="0" smtClean="0"/>
              <a:t> attribute in relations locations.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1659832" y="4412583"/>
            <a:ext cx="10426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DEPARTMENTS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u="sng" dirty="0" err="1" smtClean="0">
                <a:solidFill>
                  <a:srgbClr val="002060"/>
                </a:solidFill>
              </a:rPr>
              <a:t>department_id</a:t>
            </a:r>
            <a:r>
              <a:rPr lang="en-US" sz="1600" dirty="0" err="1" smtClean="0">
                <a:solidFill>
                  <a:srgbClr val="002060"/>
                </a:solidFill>
              </a:rPr>
              <a:t>,department_name</a:t>
            </a:r>
            <a:r>
              <a:rPr lang="en-US" sz="1600" dirty="0" smtClean="0">
                <a:solidFill>
                  <a:srgbClr val="002060"/>
                </a:solidFill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</a:rPr>
              <a:t>manager_id,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</a:rPr>
              <a:t>Location_id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  <a:p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9832" y="4869785"/>
            <a:ext cx="10426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LOCATIONS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b="1" i="1" u="sng" dirty="0" smtClean="0">
                <a:solidFill>
                  <a:schemeClr val="accent1">
                    <a:lumMod val="75000"/>
                  </a:schemeClr>
                </a:solidFill>
              </a:rPr>
              <a:t>location_id</a:t>
            </a:r>
            <a:r>
              <a:rPr lang="en-US" sz="1600" dirty="0" smtClean="0">
                <a:solidFill>
                  <a:srgbClr val="002060"/>
                </a:solidFill>
              </a:rPr>
              <a:t>,street_address,postal_code,city,state_province,country_id)</a:t>
            </a:r>
            <a:endParaRPr lang="en-US" sz="1600" dirty="0">
              <a:solidFill>
                <a:srgbClr val="002060"/>
              </a:solidFill>
            </a:endParaRPr>
          </a:p>
          <a:p>
            <a:endParaRPr lang="en-C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36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Referential Integrity </a:t>
            </a:r>
            <a:r>
              <a:rPr lang="en-CA" dirty="0" smtClean="0"/>
              <a:t>Constraints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71" y="2381966"/>
            <a:ext cx="3098988" cy="1405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596" y="2128050"/>
            <a:ext cx="9447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departments</a:t>
            </a:r>
            <a:endParaRPr lang="en-CA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93" y="2255008"/>
            <a:ext cx="5490189" cy="32591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50182" y="2001092"/>
            <a:ext cx="9447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locations</a:t>
            </a:r>
            <a:endParaRPr lang="en-CA" sz="105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499658" y="1945238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99658" y="1942962"/>
            <a:ext cx="1727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227275" y="1951275"/>
            <a:ext cx="0" cy="30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96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Mathematical Algebra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algebra is consists of variable and operations.</a:t>
            </a:r>
          </a:p>
          <a:p>
            <a:r>
              <a:rPr lang="en-US" sz="2400" dirty="0" smtClean="0"/>
              <a:t>Simple operations:</a:t>
            </a:r>
          </a:p>
          <a:p>
            <a:pPr lvl="1"/>
            <a:r>
              <a:rPr lang="en-US" sz="2000" dirty="0" smtClean="0"/>
              <a:t>addition</a:t>
            </a:r>
          </a:p>
          <a:p>
            <a:pPr lvl="1"/>
            <a:r>
              <a:rPr lang="en-US" sz="2000" dirty="0" smtClean="0"/>
              <a:t>subtraction </a:t>
            </a:r>
          </a:p>
          <a:p>
            <a:pPr lvl="1"/>
            <a:r>
              <a:rPr lang="en-US" sz="2000" dirty="0" smtClean="0"/>
              <a:t>multiplication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ivision</a:t>
            </a:r>
          </a:p>
          <a:p>
            <a:r>
              <a:rPr lang="en-US" sz="2200" dirty="0" smtClean="0"/>
              <a:t>(x + 3) * (y – 1)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448843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a relational algebra</a:t>
            </a:r>
          </a:p>
          <a:p>
            <a:pPr lvl="1"/>
            <a:r>
              <a:rPr lang="en-US" sz="2200" dirty="0" smtClean="0"/>
              <a:t>Variable are </a:t>
            </a:r>
            <a:r>
              <a:rPr lang="en-US" sz="2000" dirty="0" smtClean="0"/>
              <a:t>relations</a:t>
            </a:r>
          </a:p>
          <a:p>
            <a:pPr lvl="1"/>
            <a:r>
              <a:rPr lang="en-US" sz="2000" dirty="0" smtClean="0"/>
              <a:t>Operations are set of relational operations</a:t>
            </a:r>
          </a:p>
          <a:p>
            <a:r>
              <a:rPr lang="en-US" sz="2200" dirty="0" smtClean="0"/>
              <a:t>Operations take relations as operands. The result of the operations is a relation.</a:t>
            </a:r>
          </a:p>
          <a:p>
            <a:pPr lvl="1"/>
            <a:r>
              <a:rPr lang="en-US" sz="2000" dirty="0" smtClean="0"/>
              <a:t>A unary operations</a:t>
            </a:r>
          </a:p>
          <a:p>
            <a:pPr lvl="2"/>
            <a:r>
              <a:rPr lang="en-US" sz="1800" dirty="0" smtClean="0"/>
              <a:t>requires a single relations as its operand</a:t>
            </a:r>
          </a:p>
          <a:p>
            <a:pPr lvl="1"/>
            <a:r>
              <a:rPr lang="en-US" sz="2000" dirty="0" smtClean="0"/>
              <a:t>A binary operations</a:t>
            </a:r>
          </a:p>
          <a:p>
            <a:pPr lvl="2"/>
            <a:r>
              <a:rPr lang="en-US" sz="1800" dirty="0" smtClean="0"/>
              <a:t>Requires two relations as its operands 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366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Database Properties :</a:t>
            </a:r>
          </a:p>
          <a:p>
            <a:pPr lvl="1"/>
            <a:r>
              <a:rPr lang="en-US" sz="2800" dirty="0" smtClean="0"/>
              <a:t>Centralized </a:t>
            </a:r>
            <a:r>
              <a:rPr lang="en-US" sz="2800" dirty="0"/>
              <a:t>repository </a:t>
            </a:r>
            <a:endParaRPr lang="en-US" sz="2800" dirty="0" smtClean="0"/>
          </a:p>
          <a:p>
            <a:pPr lvl="1"/>
            <a:r>
              <a:rPr lang="en-US" sz="2800" dirty="0" smtClean="0"/>
              <a:t>Real-time </a:t>
            </a:r>
          </a:p>
          <a:p>
            <a:pPr lvl="1"/>
            <a:r>
              <a:rPr lang="en-US" sz="2800" dirty="0" smtClean="0"/>
              <a:t>Concurrent </a:t>
            </a:r>
          </a:p>
          <a:p>
            <a:pPr lvl="1"/>
            <a:r>
              <a:rPr lang="en-US" sz="2800" dirty="0" smtClean="0"/>
              <a:t>Interactive </a:t>
            </a:r>
            <a:r>
              <a:rPr lang="en-US" sz="2800" dirty="0"/>
              <a:t>(ad-hoc) </a:t>
            </a:r>
            <a:r>
              <a:rPr lang="en-US" sz="2800" dirty="0" smtClean="0"/>
              <a:t>query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47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relational operations:</a:t>
            </a:r>
          </a:p>
          <a:p>
            <a:pPr lvl="1"/>
            <a:r>
              <a:rPr lang="en-US" sz="2200" dirty="0" smtClean="0"/>
              <a:t>Selection</a:t>
            </a:r>
          </a:p>
          <a:p>
            <a:pPr lvl="1"/>
            <a:r>
              <a:rPr lang="en-US" sz="2200" dirty="0" smtClean="0"/>
              <a:t>Projection</a:t>
            </a:r>
          </a:p>
          <a:p>
            <a:pPr lvl="1"/>
            <a:r>
              <a:rPr lang="en-US" sz="2200" dirty="0" smtClean="0"/>
              <a:t>Cartesian product</a:t>
            </a:r>
          </a:p>
          <a:p>
            <a:pPr lvl="1"/>
            <a:r>
              <a:rPr lang="en-US" sz="2200" dirty="0" smtClean="0"/>
              <a:t>Rename 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33613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Selection operation on relation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 smtClean="0"/>
                  <a:t> selects a subset of tuples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 smtClean="0"/>
                  <a:t> and return it as a new relation. </a:t>
                </a:r>
              </a:p>
              <a:p>
                <a:r>
                  <a:rPr lang="en-US" dirty="0" smtClean="0"/>
                  <a:t>To select a subset of rows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 smtClean="0"/>
                  <a:t>, a condition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 smtClean="0"/>
                  <a:t> has to be satisfied.</a:t>
                </a:r>
              </a:p>
              <a:p>
                <a:r>
                  <a:rPr lang="en-US" dirty="0" smtClean="0"/>
                  <a:t>Greek </a:t>
                </a:r>
                <a:r>
                  <a:rPr lang="en-US" dirty="0"/>
                  <a:t>letter sigma </a:t>
                </a:r>
                <a14:m>
                  <m:oMath xmlns:m="http://schemas.openxmlformats.org/officeDocument/2006/math">
                    <m:r>
                      <a:rPr lang="el-GR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 smtClean="0"/>
                  <a:t> represents the select operation on relation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2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baseline="-25000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is simply a conditional expression on some attributes t in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Relational operators such as</a:t>
                </a:r>
              </a:p>
              <a:p>
                <a:pPr lvl="2"/>
                <a:r>
                  <a:rPr lang="en-US" dirty="0"/>
                  <a:t> </a:t>
                </a:r>
                <a:r>
                  <a:rPr lang="en-US" dirty="0" smtClean="0"/>
                  <a:t>= 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,&lt; ,≤ ,&gt; ,≥ </a:t>
                </a:r>
              </a:p>
              <a:p>
                <a:pPr lvl="2"/>
                <a:r>
                  <a:rPr lang="en-US" dirty="0" smtClean="0"/>
                  <a:t>Can be used to compare the value of a relation attributes to other attributes </a:t>
                </a:r>
                <a:r>
                  <a:rPr lang="en-US" dirty="0" err="1" smtClean="0"/>
                  <a:t>ot</a:t>
                </a:r>
                <a:r>
                  <a:rPr lang="en-US" dirty="0" smtClean="0"/>
                  <a:t> constant values.</a:t>
                </a:r>
              </a:p>
              <a:p>
                <a:pPr lvl="1"/>
                <a:r>
                  <a:rPr lang="en-US" dirty="0" smtClean="0"/>
                  <a:t>Logical operators such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∨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¬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be used to combine different conditional expressions.</a:t>
                </a:r>
                <a:endParaRPr lang="en-US" dirty="0"/>
              </a:p>
              <a:p>
                <a:pPr marL="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681" r="-5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947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sz="2400" dirty="0" smtClean="0"/>
              <a:t>(Example)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Select tuples from relation department where location ID 1700.</a:t>
                </a:r>
              </a:p>
              <a:p>
                <a:r>
                  <a:rPr lang="en-US" sz="2000" dirty="0" smtClean="0"/>
                  <a:t>The result of the following expression</a:t>
                </a:r>
                <a:br>
                  <a:rPr lang="en-US" sz="2000" dirty="0" smtClean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2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baseline="-25000" smtClean="0">
                          <a:latin typeface="Cambria Math" panose="02040503050406030204" pitchFamily="18" charset="0"/>
                        </a:rPr>
                        <m:t>𝒍𝒐𝒄𝒂𝒕𝒊𝒐𝒏</m:t>
                      </m:r>
                      <m:r>
                        <a:rPr lang="en-US" sz="2000" b="1" i="1" baseline="-2500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1" i="1" baseline="-25000" smtClean="0">
                          <a:latin typeface="Cambria Math" panose="02040503050406030204" pitchFamily="18" charset="0"/>
                        </a:rPr>
                        <m:t>𝒊𝒅</m:t>
                      </m:r>
                      <m:r>
                        <a:rPr lang="en-US" sz="2000" b="1" i="1" baseline="-25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baseline="-25000" smtClean="0">
                          <a:latin typeface="Cambria Math" panose="02040503050406030204" pitchFamily="18" charset="0"/>
                        </a:rPr>
                        <m:t>𝟏𝟕𝟎𝟎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𝑫𝒆𝒑𝒂𝒓𝒕𝒎𝒆𝒏𝒕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  <a:p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dirty="0" smtClean="0"/>
                  <a:t>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182" y="4225159"/>
            <a:ext cx="5060805" cy="133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projection operation is an unary operation.</a:t>
                </a:r>
              </a:p>
              <a:p>
                <a:r>
                  <a:rPr lang="en-US" dirty="0" smtClean="0"/>
                  <a:t>The projection operator on relation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 smtClean="0"/>
                  <a:t> produces a relation with some of the selected columns from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uppercase </a:t>
                </a:r>
                <a:r>
                  <a:rPr lang="en-US" dirty="0"/>
                  <a:t>Greek letter pi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𝜫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represents the projection operator. A is the set of selected columns from relation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l-GR" b="1" dirty="0"/>
                  <a:t>Π</a:t>
                </a:r>
                <a:r>
                  <a:rPr lang="en-CA" b="1" baseline="-25000" dirty="0" smtClean="0"/>
                  <a:t>A</a:t>
                </a:r>
                <a:r>
                  <a:rPr lang="en-CA" b="1" dirty="0" smtClean="0"/>
                  <a:t>(R)</a:t>
                </a:r>
                <a:endParaRPr lang="en-CA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569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</a:t>
            </a:r>
            <a:r>
              <a:rPr lang="en-US" sz="2400" dirty="0"/>
              <a:t>(Example)</a:t>
            </a:r>
            <a:endParaRPr lang="en-CA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smtClean="0"/>
              <a:t>columns </a:t>
            </a:r>
            <a:r>
              <a:rPr lang="en-US" dirty="0" err="1" smtClean="0"/>
              <a:t>department_id</a:t>
            </a:r>
            <a:r>
              <a:rPr lang="en-US" dirty="0" smtClean="0"/>
              <a:t> and </a:t>
            </a:r>
            <a:r>
              <a:rPr lang="en-US" dirty="0" err="1" smtClean="0"/>
              <a:t>department_name</a:t>
            </a:r>
            <a:r>
              <a:rPr lang="en-US" dirty="0" smtClean="0"/>
              <a:t> </a:t>
            </a:r>
            <a:r>
              <a:rPr lang="en-US" dirty="0"/>
              <a:t>from relation </a:t>
            </a:r>
            <a:r>
              <a:rPr lang="en-US" dirty="0" smtClean="0"/>
              <a:t>department.</a:t>
            </a:r>
          </a:p>
          <a:p>
            <a:r>
              <a:rPr lang="en-US" dirty="0" smtClean="0"/>
              <a:t>The expression to select the given columns:</a:t>
            </a:r>
          </a:p>
          <a:p>
            <a:pPr marL="0" indent="0" algn="ctr">
              <a:buNone/>
            </a:pPr>
            <a:r>
              <a:rPr lang="el-GR" b="1" dirty="0" smtClean="0"/>
              <a:t>Π</a:t>
            </a:r>
            <a:r>
              <a:rPr lang="en-CA" b="1" baseline="-25000" dirty="0" err="1" smtClean="0"/>
              <a:t>department_id</a:t>
            </a:r>
            <a:r>
              <a:rPr lang="en-CA" b="1" baseline="-25000" dirty="0" smtClean="0"/>
              <a:t>, </a:t>
            </a:r>
            <a:r>
              <a:rPr lang="en-CA" b="1" baseline="-25000" dirty="0" err="1" smtClean="0"/>
              <a:t>department_name</a:t>
            </a:r>
            <a:r>
              <a:rPr lang="en-CA" b="1" dirty="0" smtClean="0"/>
              <a:t>(Department)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result of the above projection operator is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910" y="4419840"/>
            <a:ext cx="2445284" cy="20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8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Cartesian </a:t>
                </a:r>
                <a:r>
                  <a:rPr lang="en-US" dirty="0" smtClean="0"/>
                  <a:t>product is a binary operation.</a:t>
                </a:r>
              </a:p>
              <a:p>
                <a:r>
                  <a:rPr lang="en-US" dirty="0" smtClean="0"/>
                  <a:t>The Cartesian product (cross-product or cross-join) of </a:t>
                </a:r>
                <a:r>
                  <a:rPr lang="en-US" dirty="0"/>
                  <a:t>two </a:t>
                </a:r>
                <a:r>
                  <a:rPr lang="en-US" dirty="0" smtClean="0"/>
                  <a:t>relations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   is an operation that combines every row from relation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 smtClean="0"/>
                  <a:t> to all tuples in</a:t>
                </a:r>
                <a:br>
                  <a:rPr lang="en-US" dirty="0" smtClean="0"/>
                </a:br>
                <a:r>
                  <a:rPr lang="en-US" dirty="0" smtClean="0"/>
                  <a:t>   relation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76549"/>
              </p:ext>
            </p:extLst>
          </p:nvPr>
        </p:nvGraphicFramePr>
        <p:xfrm>
          <a:off x="1261869" y="4193626"/>
          <a:ext cx="1596945" cy="1494572"/>
        </p:xfrm>
        <a:graphic>
          <a:graphicData uri="http://schemas.openxmlformats.org/drawingml/2006/table">
            <a:tbl>
              <a:tblPr firstRow="1" bandRow="1"/>
              <a:tblGrid>
                <a:gridCol w="77981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6339"/>
              </p:ext>
            </p:extLst>
          </p:nvPr>
        </p:nvGraphicFramePr>
        <p:xfrm>
          <a:off x="4125939" y="4380447"/>
          <a:ext cx="1633730" cy="1120929"/>
        </p:xfrm>
        <a:graphic>
          <a:graphicData uri="http://schemas.openxmlformats.org/drawingml/2006/table">
            <a:tbl>
              <a:tblPr firstRow="1" bandRow="1"/>
              <a:tblGrid>
                <a:gridCol w="797777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5953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01239"/>
              </p:ext>
            </p:extLst>
          </p:nvPr>
        </p:nvGraphicFramePr>
        <p:xfrm>
          <a:off x="6417195" y="4023042"/>
          <a:ext cx="3292893" cy="2609302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26116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914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2858814" y="4719145"/>
            <a:ext cx="1267125" cy="2217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58812" y="4719145"/>
            <a:ext cx="1267127" cy="599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2858812" y="4940911"/>
            <a:ext cx="1267127" cy="17415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8812" y="5116170"/>
            <a:ext cx="1267127" cy="2115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1"/>
          </p:cNvCxnSpPr>
          <p:nvPr/>
        </p:nvCxnSpPr>
        <p:spPr>
          <a:xfrm flipV="1">
            <a:off x="2858812" y="4940911"/>
            <a:ext cx="1267127" cy="5604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76890" y="5318234"/>
            <a:ext cx="1249049" cy="1820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blipFill>
                <a:blip r:embed="rId3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blipFill>
                <a:blip r:embed="rId4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583528" y="3619863"/>
                <a:ext cx="798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528" y="3619863"/>
                <a:ext cx="798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224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join operation, the tuples of relation R is paired with tuples from relation S is they match in some way. </a:t>
                </a:r>
                <a:endParaRPr lang="en-US" dirty="0"/>
              </a:p>
              <a:p>
                <a:r>
                  <a:rPr lang="en-US" dirty="0" smtClean="0"/>
                  <a:t>In general, </a:t>
                </a:r>
                <a:r>
                  <a:rPr lang="en-US" b="1" i="1" dirty="0" smtClean="0"/>
                  <a:t>JOIN</a:t>
                </a:r>
                <a:r>
                  <a:rPr lang="en-US" dirty="0" smtClean="0"/>
                  <a:t> combines </a:t>
                </a:r>
                <a:r>
                  <a:rPr lang="en-US" dirty="0"/>
                  <a:t>related tuples from two </a:t>
                </a:r>
                <a:r>
                  <a:rPr lang="en-US" dirty="0" smtClean="0"/>
                  <a:t>relations R and S: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The join operation on </a:t>
                </a:r>
                <a:r>
                  <a:rPr lang="en-US" b="1" i="1" dirty="0" smtClean="0"/>
                  <a:t>S</a:t>
                </a:r>
                <a:r>
                  <a:rPr lang="en-US" dirty="0" smtClean="0"/>
                  <a:t> and </a:t>
                </a:r>
                <a:r>
                  <a:rPr lang="en-US" b="1" i="1" dirty="0" smtClean="0"/>
                  <a:t>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sz="2000" b="1"/>
                            <m:t>⋈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000" b="1" dirty="0"/>
              </a:p>
              <a:p>
                <a:r>
                  <a:rPr lang="en-US" b="1" i="1" dirty="0"/>
                  <a:t>C</a:t>
                </a:r>
                <a:r>
                  <a:rPr lang="en-US" dirty="0" smtClean="0"/>
                  <a:t> is the join condition. The join condition is specified what condition has to be applied relations </a:t>
                </a:r>
                <a:r>
                  <a:rPr lang="en-US" b="1" i="1" dirty="0" smtClean="0"/>
                  <a:t>R</a:t>
                </a:r>
                <a:r>
                  <a:rPr lang="en-US" dirty="0" smtClean="0"/>
                  <a:t> and </a:t>
                </a:r>
                <a:r>
                  <a:rPr lang="en-US" b="1" i="1" dirty="0"/>
                  <a:t>S</a:t>
                </a:r>
                <a:r>
                  <a:rPr lang="en-US" dirty="0" smtClean="0"/>
                  <a:t>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106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</a:t>
            </a:r>
            <a:r>
              <a:rPr lang="en-US" dirty="0" smtClean="0"/>
              <a:t>-Join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Equi</a:t>
            </a:r>
            <a:r>
              <a:rPr lang="en-US" dirty="0" smtClean="0"/>
              <a:t>-join applies the </a:t>
            </a:r>
            <a:r>
              <a:rPr lang="en-US" dirty="0"/>
              <a:t>equivalence </a:t>
            </a:r>
            <a:r>
              <a:rPr lang="en-US" dirty="0" smtClean="0"/>
              <a:t>condition. In condition </a:t>
            </a:r>
            <a:r>
              <a:rPr lang="en-US" b="1" i="1" dirty="0" smtClean="0"/>
              <a:t>C</a:t>
            </a:r>
            <a:r>
              <a:rPr lang="en-US" dirty="0" smtClean="0"/>
              <a:t>, the values of attributes from relation </a:t>
            </a:r>
            <a:r>
              <a:rPr lang="en-US" b="1" i="1" dirty="0"/>
              <a:t>R</a:t>
            </a:r>
            <a:r>
              <a:rPr lang="en-US" dirty="0" smtClean="0"/>
              <a:t> matches the values of attributes from relation </a:t>
            </a:r>
            <a:r>
              <a:rPr lang="en-US" b="1" i="1" dirty="0"/>
              <a:t>S</a:t>
            </a:r>
            <a:r>
              <a:rPr lang="en-US" dirty="0" smtClean="0"/>
              <a:t> in condition </a:t>
            </a:r>
            <a:r>
              <a:rPr lang="en-US" b="1" i="1" dirty="0"/>
              <a:t>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ar</a:t>
            </a:r>
            <a:r>
              <a:rPr lang="en-US" dirty="0" smtClean="0"/>
              <a:t> is an attribute in relation </a:t>
            </a:r>
            <a:r>
              <a:rPr lang="en-US" b="1" i="1" dirty="0"/>
              <a:t>R</a:t>
            </a:r>
          </a:p>
          <a:p>
            <a:r>
              <a:rPr lang="en-US" b="1" i="1" dirty="0" smtClean="0"/>
              <a:t>as</a:t>
            </a:r>
            <a:r>
              <a:rPr lang="en-US" dirty="0" smtClean="0"/>
              <a:t> is an attribute in relation </a:t>
            </a:r>
            <a:r>
              <a:rPr lang="en-US" b="1" i="1" dirty="0"/>
              <a:t>S</a:t>
            </a:r>
          </a:p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86273" y="3149740"/>
                <a:ext cx="16561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b="1"/>
                            <m:t>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𝒂𝒔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273" y="3149740"/>
                <a:ext cx="1656159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273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</a:t>
            </a:r>
            <a:r>
              <a:rPr lang="en-US" dirty="0" smtClean="0"/>
              <a:t>-Join </a:t>
            </a:r>
            <a:r>
              <a:rPr lang="en-US" sz="2400" dirty="0" smtClean="0"/>
              <a:t>(Example)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Display all departments and their locations.</a:t>
                </a:r>
              </a:p>
              <a:p>
                <a:endParaRPr lang="en-CA" dirty="0" smtClean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𝒅𝒆𝒑𝒂𝒓𝒕𝒎𝒆𝒏𝒕𝒔</m:t>
                    </m:r>
                  </m:oMath>
                </a14:m>
                <a:r>
                  <a:rPr lang="pt-BR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CA" b="1" smtClean="0">
                            <a:solidFill>
                              <a:srgbClr val="0070C0"/>
                            </a:solidFill>
                          </a:rPr>
                          <m:t>⋈</m:t>
                        </m:r>
                      </m:e>
                      <m:sub>
                        <m:r>
                          <a:rPr lang="en-CA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𝒅𝒆𝒑𝒂𝒓𝒕𝒎𝒆𝒏𝒕𝒔</m:t>
                        </m:r>
                        <m:r>
                          <a:rPr lang="en-CA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𝒍𝒐𝒄𝒂𝒕𝒊𝒐𝒏</m:t>
                        </m:r>
                        <m:r>
                          <a:rPr lang="en-CA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𝒊𝒅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𝒍𝒐𝒄𝒂𝒕𝒊𝒐𝒏𝒔</m:t>
                        </m:r>
                        <m:r>
                          <a:rPr lang="en-CA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𝒍𝒐𝒄𝒂𝒕𝒊𝒐𝒏</m:t>
                        </m:r>
                        <m:r>
                          <a:rPr lang="en-CA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𝒊𝒅</m:t>
                        </m:r>
                      </m:sub>
                    </m:sSub>
                    <m:r>
                      <a:rPr lang="en-CA" b="1" i="1" smtClean="0">
                        <a:latin typeface="Cambria Math" panose="02040503050406030204" pitchFamily="18" charset="0"/>
                      </a:rPr>
                      <m:t>𝒍𝒐𝒄𝒂𝒕𝒊𝒐𝒏𝒔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CA" dirty="0" smtClean="0"/>
              </a:p>
              <a:p>
                <a:endParaRPr lang="en-CA" dirty="0"/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19752" y="2367652"/>
            <a:ext cx="10426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DEPARTMENTS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u="sng" dirty="0" err="1" smtClean="0">
                <a:solidFill>
                  <a:srgbClr val="002060"/>
                </a:solidFill>
              </a:rPr>
              <a:t>department_id</a:t>
            </a:r>
            <a:r>
              <a:rPr lang="en-US" sz="1600" dirty="0" err="1" smtClean="0">
                <a:solidFill>
                  <a:srgbClr val="002060"/>
                </a:solidFill>
              </a:rPr>
              <a:t>,department_name</a:t>
            </a:r>
            <a:r>
              <a:rPr lang="en-US" sz="1600" dirty="0" smtClean="0">
                <a:solidFill>
                  <a:srgbClr val="002060"/>
                </a:solidFill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</a:rPr>
              <a:t>manager_id,Location_id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  <a:p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9752" y="2824854"/>
            <a:ext cx="10426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LOCATIONS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u="sng" dirty="0" smtClean="0">
                <a:solidFill>
                  <a:srgbClr val="002060"/>
                </a:solidFill>
              </a:rPr>
              <a:t>location_id</a:t>
            </a:r>
            <a:r>
              <a:rPr lang="en-US" sz="1600" dirty="0" smtClean="0">
                <a:solidFill>
                  <a:srgbClr val="002060"/>
                </a:solidFill>
              </a:rPr>
              <a:t>,street_address,postal_code,city,state_province,country_id)</a:t>
            </a:r>
            <a:endParaRPr lang="en-US" sz="1600" dirty="0">
              <a:solidFill>
                <a:srgbClr val="002060"/>
              </a:solidFill>
            </a:endParaRPr>
          </a:p>
          <a:p>
            <a:endParaRPr lang="en-CA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4376614"/>
            <a:ext cx="10058400" cy="149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51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Combining Operations </a:t>
            </a:r>
            <a:r>
              <a:rPr lang="en-CA" sz="2400" dirty="0" smtClean="0"/>
              <a:t>(Example)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Display department ID and department name for department with ID 60.</a:t>
                </a:r>
              </a:p>
              <a:p>
                <a:pPr lvl="1"/>
                <a:r>
                  <a:rPr lang="en-CA" dirty="0" smtClean="0"/>
                  <a:t>Project operation is required to choose the given attribute:</a:t>
                </a:r>
              </a:p>
              <a:p>
                <a:pPr marL="274320" lvl="1" indent="0">
                  <a:buNone/>
                </a:pPr>
                <a:r>
                  <a:rPr lang="en-CA" b="1" dirty="0" smtClean="0"/>
                  <a:t>	</a:t>
                </a:r>
                <a:r>
                  <a:rPr lang="el-GR" b="1" dirty="0" smtClean="0">
                    <a:solidFill>
                      <a:srgbClr val="0070C0"/>
                    </a:solidFill>
                  </a:rPr>
                  <a:t>Π</a:t>
                </a:r>
                <a:r>
                  <a:rPr lang="en-CA" b="1" baseline="-25000" dirty="0" err="1">
                    <a:solidFill>
                      <a:srgbClr val="0070C0"/>
                    </a:solidFill>
                  </a:rPr>
                  <a:t>department_id</a:t>
                </a:r>
                <a:r>
                  <a:rPr lang="en-CA" b="1" baseline="-25000" dirty="0">
                    <a:solidFill>
                      <a:srgbClr val="0070C0"/>
                    </a:solidFill>
                  </a:rPr>
                  <a:t>, </a:t>
                </a:r>
                <a:r>
                  <a:rPr lang="en-CA" b="1" baseline="-25000" dirty="0" err="1">
                    <a:solidFill>
                      <a:srgbClr val="0070C0"/>
                    </a:solidFill>
                  </a:rPr>
                  <a:t>department_name</a:t>
                </a:r>
                <a:r>
                  <a:rPr lang="en-CA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𝑫𝒆𝒑𝒂𝒓𝒕𝒎𝒆𝒏𝒕</m:t>
                    </m:r>
                  </m:oMath>
                </a14:m>
                <a:r>
                  <a:rPr lang="en-CA" b="1" dirty="0">
                    <a:solidFill>
                      <a:srgbClr val="0070C0"/>
                    </a:solidFill>
                  </a:rPr>
                  <a:t>)</a:t>
                </a:r>
                <a:r>
                  <a:rPr lang="en-CA" dirty="0" smtClean="0">
                    <a:solidFill>
                      <a:srgbClr val="0070C0"/>
                    </a:solidFill>
                  </a:rPr>
                  <a:t>  </a:t>
                </a:r>
              </a:p>
              <a:p>
                <a:pPr lvl="1"/>
                <a:r>
                  <a:rPr lang="en-CA" dirty="0" smtClean="0"/>
                  <a:t>Selection operation is needed to select tuples with </a:t>
                </a:r>
                <a:r>
                  <a:rPr lang="en-CA" dirty="0" err="1" smtClean="0"/>
                  <a:t>depaetrment_id</a:t>
                </a:r>
                <a:r>
                  <a:rPr lang="en-CA" dirty="0" smtClean="0"/>
                  <a:t> = 60</a:t>
                </a:r>
              </a:p>
              <a:p>
                <a:pPr marL="274320" lvl="1" indent="0">
                  <a:buNone/>
                </a:pPr>
                <a:r>
                  <a:rPr lang="en-CA" b="1" dirty="0" smtClean="0"/>
                  <a:t>	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CA" b="1" i="1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𝒅𝒆𝒑𝒂𝒓𝒕𝒎𝒆𝒏𝒕</m:t>
                    </m:r>
                    <m:r>
                      <a:rPr lang="en-US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𝒊𝒅</m:t>
                    </m:r>
                    <m:r>
                      <a:rPr lang="en-US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1" i="1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𝟔𝟎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𝑫𝒆𝒑𝒂𝒓𝒕𝒎𝒆𝒏𝒕</m:t>
                        </m:r>
                      </m:e>
                    </m:d>
                  </m:oMath>
                </a14:m>
                <a:endParaRPr lang="en-CA" dirty="0" smtClean="0"/>
              </a:p>
              <a:p>
                <a:pPr lvl="1"/>
                <a:r>
                  <a:rPr lang="en-CA" dirty="0" smtClean="0"/>
                  <a:t>To produce the final result, we need to combine these two operations</a:t>
                </a:r>
              </a:p>
              <a:p>
                <a:pPr marL="274320" lvl="1" indent="0">
                  <a:buNone/>
                </a:pPr>
                <a:r>
                  <a:rPr lang="en-CA" b="1" dirty="0" smtClean="0"/>
                  <a:t>	</a:t>
                </a:r>
                <a:r>
                  <a:rPr lang="el-GR" b="1" dirty="0" smtClean="0">
                    <a:solidFill>
                      <a:srgbClr val="0070C0"/>
                    </a:solidFill>
                  </a:rPr>
                  <a:t>Π</a:t>
                </a:r>
                <a:r>
                  <a:rPr lang="en-CA" b="1" baseline="-25000" dirty="0" err="1">
                    <a:solidFill>
                      <a:srgbClr val="0070C0"/>
                    </a:solidFill>
                  </a:rPr>
                  <a:t>department_id</a:t>
                </a:r>
                <a:r>
                  <a:rPr lang="en-CA" b="1" baseline="-25000" dirty="0">
                    <a:solidFill>
                      <a:srgbClr val="0070C0"/>
                    </a:solidFill>
                  </a:rPr>
                  <a:t>, </a:t>
                </a:r>
                <a:r>
                  <a:rPr lang="en-CA" b="1" baseline="-25000" dirty="0" err="1">
                    <a:solidFill>
                      <a:srgbClr val="0070C0"/>
                    </a:solidFill>
                  </a:rPr>
                  <a:t>department_name</a:t>
                </a:r>
                <a:r>
                  <a:rPr lang="en-CA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l-GR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CA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𝒅𝒆𝒑𝒂𝒓𝒕𝒎𝒆𝒏𝒕</m:t>
                    </m:r>
                    <m:r>
                      <a:rPr lang="en-US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𝒊𝒅</m:t>
                    </m:r>
                    <m:r>
                      <a:rPr lang="en-US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𝟔𝟎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𝑫𝒆𝒑𝒂𝒓𝒕𝒎𝒆𝒏𝒕</m:t>
                        </m:r>
                      </m:e>
                    </m:d>
                  </m:oMath>
                </a14:m>
                <a:r>
                  <a:rPr lang="en-CA" dirty="0" smtClean="0">
                    <a:solidFill>
                      <a:srgbClr val="0070C0"/>
                    </a:solidFill>
                  </a:rPr>
                  <a:t>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77" y="4423553"/>
            <a:ext cx="3369009" cy="6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1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DBMSs?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 of the advantages of Database Management systems:</a:t>
            </a:r>
          </a:p>
          <a:p>
            <a:pPr lvl="1"/>
            <a:r>
              <a:rPr lang="en-US" sz="2200" dirty="0" smtClean="0"/>
              <a:t>Data </a:t>
            </a:r>
            <a:r>
              <a:rPr lang="en-US" sz="2200" dirty="0"/>
              <a:t>administration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Efficient </a:t>
            </a:r>
            <a:r>
              <a:rPr lang="en-US" sz="2200" dirty="0"/>
              <a:t>data access 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Data </a:t>
            </a:r>
            <a:r>
              <a:rPr lang="en-US" sz="2200" dirty="0"/>
              <a:t>integrity &amp; security </a:t>
            </a:r>
            <a:endParaRPr lang="en-US" sz="2200" dirty="0" smtClean="0"/>
          </a:p>
          <a:p>
            <a:pPr lvl="1"/>
            <a:r>
              <a:rPr lang="en-US" sz="2200" dirty="0" smtClean="0"/>
              <a:t>Concurrent </a:t>
            </a:r>
            <a:r>
              <a:rPr lang="en-US" sz="2200" dirty="0"/>
              <a:t>access, crash recovery 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5041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Combining Operations </a:t>
            </a:r>
            <a:r>
              <a:rPr lang="en-CA" sz="2400" dirty="0"/>
              <a:t>(Example)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Display department ID, department name, and city </a:t>
            </a:r>
            <a:r>
              <a:rPr lang="en-CA" dirty="0" smtClean="0"/>
              <a:t>for </a:t>
            </a:r>
            <a:r>
              <a:rPr lang="en-CA" dirty="0"/>
              <a:t>all </a:t>
            </a:r>
            <a:r>
              <a:rPr lang="en-CA" dirty="0" smtClean="0"/>
              <a:t>departments.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/>
              <a:t>Display department ID, department name, and city for all </a:t>
            </a:r>
            <a:r>
              <a:rPr lang="en-CA" dirty="0" smtClean="0"/>
              <a:t>departments in location ID 1700.</a:t>
            </a:r>
          </a:p>
          <a:p>
            <a:endParaRPr lang="en-CA" dirty="0"/>
          </a:p>
          <a:p>
            <a:r>
              <a:rPr lang="en-CA" dirty="0" smtClean="0"/>
              <a:t>OR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19752" y="2367652"/>
            <a:ext cx="10426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DEPARTMENTS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u="sng" dirty="0" err="1" smtClean="0">
                <a:solidFill>
                  <a:srgbClr val="002060"/>
                </a:solidFill>
              </a:rPr>
              <a:t>department_id</a:t>
            </a:r>
            <a:r>
              <a:rPr lang="en-US" sz="1600" dirty="0" err="1" smtClean="0">
                <a:solidFill>
                  <a:srgbClr val="002060"/>
                </a:solidFill>
              </a:rPr>
              <a:t>,department_name</a:t>
            </a:r>
            <a:r>
              <a:rPr lang="en-US" sz="1600" dirty="0" smtClean="0">
                <a:solidFill>
                  <a:srgbClr val="002060"/>
                </a:solidFill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</a:rPr>
              <a:t>manager_id,Location_id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  <a:p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9752" y="2824854"/>
            <a:ext cx="10426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LOCATIONS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u="sng" dirty="0" smtClean="0">
                <a:solidFill>
                  <a:srgbClr val="002060"/>
                </a:solidFill>
              </a:rPr>
              <a:t>location_id</a:t>
            </a:r>
            <a:r>
              <a:rPr lang="en-US" sz="1600" dirty="0" smtClean="0">
                <a:solidFill>
                  <a:srgbClr val="002060"/>
                </a:solidFill>
              </a:rPr>
              <a:t>,street_address,postal_code,city,state_province,country_id)</a:t>
            </a:r>
            <a:endParaRPr lang="en-US" sz="1600" dirty="0">
              <a:solidFill>
                <a:srgbClr val="002060"/>
              </a:solidFill>
            </a:endParaRPr>
          </a:p>
          <a:p>
            <a:endParaRPr lang="en-CA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3232" y="3546995"/>
                <a:ext cx="9692640" cy="637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600" b="1" dirty="0" smtClean="0">
                    <a:solidFill>
                      <a:srgbClr val="0070C0"/>
                    </a:solidFill>
                  </a:rPr>
                  <a:t>Π</a:t>
                </a:r>
                <a:r>
                  <a:rPr lang="en-CA" sz="1600" b="1" baseline="-25000" dirty="0" err="1">
                    <a:solidFill>
                      <a:srgbClr val="0070C0"/>
                    </a:solidFill>
                  </a:rPr>
                  <a:t>department_id</a:t>
                </a:r>
                <a:r>
                  <a:rPr lang="en-CA" sz="1600" b="1" baseline="-25000" dirty="0">
                    <a:solidFill>
                      <a:srgbClr val="0070C0"/>
                    </a:solidFill>
                  </a:rPr>
                  <a:t>, </a:t>
                </a:r>
                <a:r>
                  <a:rPr lang="en-CA" sz="1600" b="1" baseline="-25000" dirty="0" err="1" smtClean="0">
                    <a:solidFill>
                      <a:srgbClr val="0070C0"/>
                    </a:solidFill>
                  </a:rPr>
                  <a:t>department_name,city</a:t>
                </a:r>
                <a:r>
                  <a:rPr lang="en-CA" sz="1600" b="1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CA" sz="1600" b="1" i="1">
                        <a:latin typeface="Cambria Math" panose="02040503050406030204" pitchFamily="18" charset="0"/>
                      </a:rPr>
                      <m:t>𝒅𝒆𝒑𝒂𝒓𝒕𝒎𝒆𝒏𝒕𝒔</m:t>
                    </m:r>
                  </m:oMath>
                </a14:m>
                <a:r>
                  <a:rPr lang="pt-BR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CA" sz="1600" b="1">
                            <a:solidFill>
                              <a:srgbClr val="0070C0"/>
                            </a:solidFill>
                          </a:rPr>
                          <m:t>⋈</m:t>
                        </m:r>
                      </m:e>
                      <m:sub>
                        <m:r>
                          <a:rPr lang="en-CA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𝒅𝒆𝒑𝒂𝒓𝒕𝒎𝒆𝒏𝒕𝒔</m:t>
                        </m:r>
                        <m:r>
                          <a:rPr lang="en-CA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𝒍𝒐𝒄𝒂𝒕𝒊𝒐𝒏</m:t>
                        </m:r>
                        <m:r>
                          <a:rPr lang="en-CA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𝒊𝒅</m:t>
                        </m:r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𝒍𝒐𝒄𝒂𝒕𝒊𝒐𝒏𝒔</m:t>
                        </m:r>
                        <m:r>
                          <a:rPr lang="en-CA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𝒍𝒐𝒄𝒂𝒕𝒊𝒐𝒏</m:t>
                        </m:r>
                        <m:r>
                          <a:rPr lang="en-CA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𝒊𝒅</m:t>
                        </m:r>
                      </m:sub>
                    </m:sSub>
                    <m:r>
                      <a:rPr lang="en-CA" sz="1600" b="1" i="1">
                        <a:latin typeface="Cambria Math" panose="02040503050406030204" pitchFamily="18" charset="0"/>
                      </a:rPr>
                      <m:t>𝒍𝒐𝒄𝒂𝒕𝒊𝒐𝒏𝒔</m:t>
                    </m:r>
                    <m:r>
                      <a:rPr lang="en-CA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3546995"/>
                <a:ext cx="9692640" cy="637610"/>
              </a:xfrm>
              <a:prstGeom prst="rect">
                <a:avLst/>
              </a:prstGeom>
              <a:blipFill>
                <a:blip r:embed="rId2"/>
                <a:stretch>
                  <a:fillRect l="-314" t="-38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3232" y="4857079"/>
                <a:ext cx="9692640" cy="604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400" b="1" dirty="0" smtClean="0">
                    <a:solidFill>
                      <a:srgbClr val="0070C0"/>
                    </a:solidFill>
                  </a:rPr>
                  <a:t>Π</a:t>
                </a:r>
                <a:r>
                  <a:rPr lang="en-CA" sz="1400" b="1" baseline="-25000" dirty="0" err="1">
                    <a:solidFill>
                      <a:srgbClr val="0070C0"/>
                    </a:solidFill>
                  </a:rPr>
                  <a:t>department_id</a:t>
                </a:r>
                <a:r>
                  <a:rPr lang="en-CA" sz="1400" b="1" baseline="-25000" dirty="0">
                    <a:solidFill>
                      <a:srgbClr val="0070C0"/>
                    </a:solidFill>
                  </a:rPr>
                  <a:t>, </a:t>
                </a:r>
                <a:r>
                  <a:rPr lang="en-CA" sz="1400" b="1" baseline="-25000" dirty="0" err="1" smtClean="0">
                    <a:solidFill>
                      <a:srgbClr val="0070C0"/>
                    </a:solidFill>
                  </a:rPr>
                  <a:t>department_name,city</a:t>
                </a:r>
                <a:r>
                  <a:rPr lang="en-CA" sz="1400" b="1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l-GR" sz="14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CA" sz="1400" b="1" i="1" baseline="-25000" smtClean="0">
                        <a:latin typeface="Cambria Math" panose="02040503050406030204" pitchFamily="18" charset="0"/>
                      </a:rPr>
                      <m:t>𝒍𝒐𝒄𝒂𝒕𝒊𝒐𝒏</m:t>
                    </m:r>
                    <m:r>
                      <a:rPr lang="en-CA" sz="1400" b="1" i="1" baseline="-2500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CA" sz="1400" b="1" i="1" baseline="-25000" smtClean="0">
                        <a:latin typeface="Cambria Math" panose="02040503050406030204" pitchFamily="18" charset="0"/>
                      </a:rPr>
                      <m:t>𝒊𝒅</m:t>
                    </m:r>
                    <m:r>
                      <a:rPr lang="en-CA" sz="1400" b="1" i="1" baseline="-250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b="1" i="1" baseline="-25000" smtClean="0">
                        <a:latin typeface="Cambria Math" panose="02040503050406030204" pitchFamily="18" charset="0"/>
                      </a:rPr>
                      <m:t>𝟏𝟕𝟎𝟎</m:t>
                    </m:r>
                  </m:oMath>
                </a14:m>
                <a:r>
                  <a:rPr lang="en-CA" sz="1400" b="1" dirty="0" smtClean="0"/>
                  <a:t>(</a:t>
                </a:r>
                <a14:m>
                  <m:oMath xmlns:m="http://schemas.openxmlformats.org/officeDocument/2006/math">
                    <m:r>
                      <a:rPr lang="en-CA" sz="1400" b="1" i="1">
                        <a:latin typeface="Cambria Math" panose="02040503050406030204" pitchFamily="18" charset="0"/>
                      </a:rPr>
                      <m:t>𝒅𝒆𝒑𝒂𝒓𝒕𝒎𝒆𝒏𝒕𝒔</m:t>
                    </m:r>
                  </m:oMath>
                </a14:m>
                <a:r>
                  <a:rPr lang="pt-BR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CA" sz="1400" b="1">
                            <a:solidFill>
                              <a:srgbClr val="0070C0"/>
                            </a:solidFill>
                          </a:rPr>
                          <m:t>⋈</m:t>
                        </m:r>
                      </m:e>
                      <m:sub>
                        <m:r>
                          <a:rPr lang="en-CA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𝒅𝒆𝒑𝒂𝒓𝒕𝒎𝒆𝒏𝒕𝒔</m:t>
                        </m:r>
                        <m:r>
                          <a:rPr lang="en-CA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𝒍𝒐𝒄𝒂𝒕𝒊𝒐𝒏</m:t>
                        </m:r>
                        <m:r>
                          <a:rPr lang="en-CA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𝒊𝒅</m:t>
                        </m:r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𝒍𝒐𝒄𝒂𝒕𝒊𝒐𝒏𝒔</m:t>
                        </m:r>
                        <m:r>
                          <a:rPr lang="en-CA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𝒍𝒐𝒄𝒂𝒕𝒊𝒐𝒏</m:t>
                        </m:r>
                        <m:r>
                          <a:rPr lang="en-CA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𝒊𝒅</m:t>
                        </m:r>
                      </m:sub>
                    </m:sSub>
                    <m:r>
                      <a:rPr lang="en-CA" sz="1400" b="1" i="1">
                        <a:latin typeface="Cambria Math" panose="02040503050406030204" pitchFamily="18" charset="0"/>
                      </a:rPr>
                      <m:t>𝒍𝒐𝒄𝒂𝒕𝒊𝒐𝒏𝒔</m:t>
                    </m:r>
                    <m:r>
                      <a:rPr lang="en-CA" sz="1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1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4857079"/>
                <a:ext cx="9692640" cy="604076"/>
              </a:xfrm>
              <a:prstGeom prst="rect">
                <a:avLst/>
              </a:prstGeom>
              <a:blipFill>
                <a:blip r:embed="rId3"/>
                <a:stretch>
                  <a:fillRect l="-189" t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3232" y="5746483"/>
                <a:ext cx="9692640" cy="604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400" b="1" dirty="0" smtClean="0">
                    <a:solidFill>
                      <a:srgbClr val="0070C0"/>
                    </a:solidFill>
                  </a:rPr>
                  <a:t>Π</a:t>
                </a:r>
                <a:r>
                  <a:rPr lang="en-CA" sz="1400" b="1" baseline="-25000" dirty="0" err="1">
                    <a:solidFill>
                      <a:srgbClr val="0070C0"/>
                    </a:solidFill>
                  </a:rPr>
                  <a:t>department_id</a:t>
                </a:r>
                <a:r>
                  <a:rPr lang="en-CA" sz="1400" b="1" baseline="-25000" dirty="0">
                    <a:solidFill>
                      <a:srgbClr val="0070C0"/>
                    </a:solidFill>
                  </a:rPr>
                  <a:t>, </a:t>
                </a:r>
                <a:r>
                  <a:rPr lang="en-CA" sz="1400" b="1" baseline="-25000" dirty="0" err="1" smtClean="0">
                    <a:solidFill>
                      <a:srgbClr val="0070C0"/>
                    </a:solidFill>
                  </a:rPr>
                  <a:t>department_name,city</a:t>
                </a:r>
                <a:r>
                  <a:rPr lang="en-CA" sz="1400" b="1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l-GR" sz="14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CA" sz="1400" b="1" i="1" baseline="-25000" smtClean="0">
                        <a:latin typeface="Cambria Math" panose="02040503050406030204" pitchFamily="18" charset="0"/>
                      </a:rPr>
                      <m:t>𝒍𝒐𝒄𝒂𝒕𝒊𝒐𝒏</m:t>
                    </m:r>
                    <m:r>
                      <a:rPr lang="en-CA" sz="1400" b="1" i="1" baseline="-2500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CA" sz="1400" b="1" i="1" baseline="-25000" smtClean="0">
                        <a:latin typeface="Cambria Math" panose="02040503050406030204" pitchFamily="18" charset="0"/>
                      </a:rPr>
                      <m:t>𝒊𝒅</m:t>
                    </m:r>
                    <m:r>
                      <a:rPr lang="en-CA" sz="1400" b="1" i="1" baseline="-250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b="1" i="1" baseline="-25000" smtClean="0">
                        <a:latin typeface="Cambria Math" panose="02040503050406030204" pitchFamily="18" charset="0"/>
                      </a:rPr>
                      <m:t>𝟏𝟕𝟎𝟎</m:t>
                    </m:r>
                  </m:oMath>
                </a14:m>
                <a:r>
                  <a:rPr lang="en-CA" sz="1400" b="1" dirty="0" smtClean="0"/>
                  <a:t>(</a:t>
                </a:r>
                <a14:m>
                  <m:oMath xmlns:m="http://schemas.openxmlformats.org/officeDocument/2006/math">
                    <m:r>
                      <a:rPr lang="en-CA" sz="1400" b="1" i="1">
                        <a:latin typeface="Cambria Math" panose="02040503050406030204" pitchFamily="18" charset="0"/>
                      </a:rPr>
                      <m:t>𝒅𝒆𝒑𝒂𝒓𝒕𝒎𝒆𝒏𝒕𝒔</m:t>
                    </m:r>
                  </m:oMath>
                </a14:m>
                <a:r>
                  <a:rPr lang="pt-BR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CA" sz="1400" b="1">
                            <a:solidFill>
                              <a:srgbClr val="0070C0"/>
                            </a:solidFill>
                          </a:rPr>
                          <m:t>⋈</m:t>
                        </m:r>
                      </m:e>
                      <m:sub/>
                    </m:sSub>
                    <m:r>
                      <a:rPr lang="en-CA" sz="1400" b="1" i="1">
                        <a:latin typeface="Cambria Math" panose="02040503050406030204" pitchFamily="18" charset="0"/>
                      </a:rPr>
                      <m:t>𝒍𝒐𝒄𝒂𝒕𝒊𝒐𝒏𝒔</m:t>
                    </m:r>
                    <m:r>
                      <a:rPr lang="en-CA" sz="1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1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5746483"/>
                <a:ext cx="9692640" cy="604076"/>
              </a:xfrm>
              <a:prstGeom prst="rect">
                <a:avLst/>
              </a:prstGeom>
              <a:blipFill>
                <a:blip r:embed="rId4"/>
                <a:stretch>
                  <a:fillRect l="-189" t="-20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40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Data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modeling simply is a method of describing </a:t>
            </a:r>
            <a:r>
              <a:rPr lang="en-US" sz="2400" dirty="0"/>
              <a:t>data or information. </a:t>
            </a:r>
            <a:endParaRPr lang="en-US" sz="2400" dirty="0" smtClean="0"/>
          </a:p>
          <a:p>
            <a:r>
              <a:rPr lang="en-US" sz="2000" dirty="0" smtClean="0"/>
              <a:t>It includes:</a:t>
            </a:r>
          </a:p>
          <a:p>
            <a:pPr lvl="1"/>
            <a:r>
              <a:rPr lang="en-US" sz="1800" dirty="0" smtClean="0"/>
              <a:t>Structure</a:t>
            </a:r>
            <a:r>
              <a:rPr lang="en-US" dirty="0" smtClean="0"/>
              <a:t> of data</a:t>
            </a:r>
          </a:p>
          <a:p>
            <a:pPr lvl="2"/>
            <a:r>
              <a:rPr lang="en-US" dirty="0" smtClean="0"/>
              <a:t>In what format data is stored</a:t>
            </a:r>
          </a:p>
          <a:p>
            <a:pPr lvl="1"/>
            <a:r>
              <a:rPr lang="en-US" sz="1800" dirty="0" smtClean="0"/>
              <a:t>Operations on Data</a:t>
            </a:r>
          </a:p>
          <a:p>
            <a:pPr lvl="2"/>
            <a:r>
              <a:rPr lang="en-US" dirty="0" smtClean="0"/>
              <a:t>Selection</a:t>
            </a:r>
          </a:p>
          <a:p>
            <a:pPr lvl="3"/>
            <a:r>
              <a:rPr lang="en-US" dirty="0" smtClean="0"/>
              <a:t>Set of queries to fetch the data</a:t>
            </a:r>
          </a:p>
          <a:p>
            <a:pPr lvl="2"/>
            <a:r>
              <a:rPr lang="en-US" dirty="0" smtClean="0"/>
              <a:t>Modification</a:t>
            </a:r>
          </a:p>
          <a:p>
            <a:pPr lvl="3"/>
            <a:r>
              <a:rPr lang="en-US" dirty="0" smtClean="0"/>
              <a:t>Operations to modify the database and the data</a:t>
            </a:r>
          </a:p>
          <a:p>
            <a:pPr lvl="1"/>
            <a:r>
              <a:rPr lang="en-US" sz="1800" dirty="0" smtClean="0"/>
              <a:t>Constraints</a:t>
            </a:r>
          </a:p>
          <a:p>
            <a:pPr lvl="2"/>
            <a:r>
              <a:rPr lang="en-US" dirty="0" smtClean="0"/>
              <a:t>It defines what data can be stored in the database by enforcing rules and </a:t>
            </a:r>
            <a:r>
              <a:rPr lang="en-US" dirty="0" err="1" smtClean="0"/>
              <a:t>limitaions</a:t>
            </a:r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50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Relational Data Model?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It provides both 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200" dirty="0" smtClean="0"/>
              <a:t>Efficient data access</a:t>
            </a:r>
          </a:p>
          <a:p>
            <a:pPr lvl="2"/>
            <a:r>
              <a:rPr lang="en-US" sz="2000" dirty="0" smtClean="0"/>
              <a:t>By structuring data</a:t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200" dirty="0" smtClean="0"/>
              <a:t>Efficient data manipulation </a:t>
            </a:r>
          </a:p>
          <a:p>
            <a:pPr lvl="2"/>
            <a:r>
              <a:rPr lang="en-US" sz="2000" dirty="0" smtClean="0"/>
              <a:t>By providing set of operations 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747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Relational </a:t>
            </a:r>
            <a:r>
              <a:rPr lang="en-CA" dirty="0"/>
              <a:t>Data </a:t>
            </a:r>
            <a:r>
              <a:rPr lang="en-CA" dirty="0" smtClean="0"/>
              <a:t>Model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relational model </a:t>
            </a:r>
            <a:r>
              <a:rPr lang="en-US" sz="2000" dirty="0" smtClean="0"/>
              <a:t>represents data as a two dimensional.</a:t>
            </a:r>
          </a:p>
          <a:p>
            <a:r>
              <a:rPr lang="en-US" sz="2000" dirty="0" smtClean="0"/>
              <a:t>In the relational model, a table is also called a </a:t>
            </a:r>
            <a:r>
              <a:rPr lang="en-US" sz="2000" b="1" i="1" dirty="0" smtClean="0"/>
              <a:t>relation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 the following table</a:t>
            </a:r>
          </a:p>
          <a:p>
            <a:pPr lvl="1"/>
            <a:r>
              <a:rPr lang="en-US" sz="1800" dirty="0" smtClean="0"/>
              <a:t>Every row represent a department.</a:t>
            </a:r>
          </a:p>
          <a:p>
            <a:pPr lvl="1"/>
            <a:r>
              <a:rPr lang="en-US" sz="1800" dirty="0" smtClean="0"/>
              <a:t>Every column in a row, represent an attribute of that department. </a:t>
            </a:r>
            <a:endParaRPr lang="en-C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69" y="4004468"/>
            <a:ext cx="4964365" cy="2252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7369" y="6317615"/>
            <a:ext cx="151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10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Columns in a table (relation) are called attributes.</a:t>
            </a:r>
          </a:p>
          <a:p>
            <a:r>
              <a:rPr lang="en-US" sz="2000" dirty="0" smtClean="0"/>
              <a:t>In the following table (department), the attributes are:</a:t>
            </a:r>
          </a:p>
          <a:p>
            <a:pPr lvl="1"/>
            <a:r>
              <a:rPr lang="en-US" sz="1800" dirty="0" err="1"/>
              <a:t>D</a:t>
            </a:r>
            <a:r>
              <a:rPr lang="en-US" sz="1800" dirty="0" err="1" smtClean="0"/>
              <a:t>epartment_id</a:t>
            </a:r>
            <a:endParaRPr lang="en-US" sz="1800" dirty="0" smtClean="0"/>
          </a:p>
          <a:p>
            <a:pPr lvl="1"/>
            <a:r>
              <a:rPr lang="en-US" sz="1800" dirty="0" err="1" smtClean="0"/>
              <a:t>Department_name</a:t>
            </a:r>
            <a:endParaRPr lang="en-US" sz="1800" dirty="0" smtClean="0"/>
          </a:p>
          <a:p>
            <a:pPr lvl="1"/>
            <a:r>
              <a:rPr lang="en-US" sz="1800" dirty="0" err="1" smtClean="0"/>
              <a:t>Manager_id</a:t>
            </a:r>
            <a:endParaRPr lang="en-US" sz="1800" dirty="0" smtClean="0"/>
          </a:p>
          <a:p>
            <a:pPr lvl="1"/>
            <a:r>
              <a:rPr lang="en-US" sz="1800" dirty="0" err="1" smtClean="0"/>
              <a:t>Location_id</a:t>
            </a:r>
            <a:endParaRPr lang="en-US" sz="1800" dirty="0" smtClean="0"/>
          </a:p>
          <a:p>
            <a:pPr marL="274320" lvl="1" indent="0">
              <a:buNone/>
            </a:pPr>
            <a:endParaRPr lang="en-US" sz="1800" dirty="0" smtClean="0"/>
          </a:p>
          <a:p>
            <a:pPr lvl="1"/>
            <a:endParaRPr lang="en-C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69" y="4065610"/>
            <a:ext cx="4964365" cy="2252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4703" y="3696278"/>
            <a:ext cx="151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982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schema represent the name of a relation and its attributes.</a:t>
            </a:r>
          </a:p>
          <a:p>
            <a:pPr marL="0" indent="0">
              <a:buNone/>
            </a:pPr>
            <a:r>
              <a:rPr lang="en-US" sz="1800" b="1" dirty="0" smtClean="0"/>
              <a:t>DEPARTMENT</a:t>
            </a:r>
            <a:r>
              <a:rPr lang="en-US" sz="1800" dirty="0" smtClean="0"/>
              <a:t>(</a:t>
            </a:r>
            <a:r>
              <a:rPr lang="en-US" sz="1800" dirty="0" err="1" smtClean="0"/>
              <a:t>department_id,department_name</a:t>
            </a:r>
            <a:r>
              <a:rPr lang="en-US" sz="1800" dirty="0" smtClean="0"/>
              <a:t>, </a:t>
            </a:r>
            <a:r>
              <a:rPr lang="en-US" sz="1800" dirty="0" err="1" smtClean="0"/>
              <a:t>manager_id,Location_id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A relational database consists of a set of relations. </a:t>
            </a:r>
          </a:p>
          <a:p>
            <a:r>
              <a:rPr lang="en-US" sz="2400" dirty="0"/>
              <a:t>A relational database schema is a set of schemas of database relations. </a:t>
            </a:r>
          </a:p>
        </p:txBody>
      </p:sp>
    </p:spTree>
    <p:extLst>
      <p:ext uri="{BB962C8B-B14F-4D97-AF65-F5344CB8AC3E}">
        <p14:creationId xmlns:p14="http://schemas.microsoft.com/office/powerpoint/2010/main" val="9480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a relation (table), a row (record) is called a tuple.  </a:t>
            </a:r>
          </a:p>
          <a:p>
            <a:r>
              <a:rPr lang="en-US" sz="2400" dirty="0" smtClean="0"/>
              <a:t>The following relation (department) has 8 tuples.</a:t>
            </a:r>
          </a:p>
          <a:p>
            <a:r>
              <a:rPr lang="en-US" sz="2400" dirty="0" smtClean="0"/>
              <a:t>The value of each attribute in a tuple represents a component.  </a:t>
            </a:r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69" y="4139176"/>
            <a:ext cx="4964365" cy="2252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7369" y="3701105"/>
            <a:ext cx="151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75689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1197</Words>
  <Application>Microsoft Office PowerPoint</Application>
  <PresentationFormat>Widescreen</PresentationFormat>
  <Paragraphs>258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Century Schoolbook</vt:lpstr>
      <vt:lpstr>Wingdings 2</vt:lpstr>
      <vt:lpstr>View</vt:lpstr>
      <vt:lpstr>Relational Data Model </vt:lpstr>
      <vt:lpstr>Database</vt:lpstr>
      <vt:lpstr>Why DBMSs?</vt:lpstr>
      <vt:lpstr>Data Models</vt:lpstr>
      <vt:lpstr>Why Relational Data Model?</vt:lpstr>
      <vt:lpstr>Relational Data Model Basics</vt:lpstr>
      <vt:lpstr>Attributes</vt:lpstr>
      <vt:lpstr>Schema</vt:lpstr>
      <vt:lpstr>Tuple</vt:lpstr>
      <vt:lpstr>Domains</vt:lpstr>
      <vt:lpstr>Null Value</vt:lpstr>
      <vt:lpstr>Integrity Constraints</vt:lpstr>
      <vt:lpstr>Domain Integrity Constraint</vt:lpstr>
      <vt:lpstr>Keys</vt:lpstr>
      <vt:lpstr>Entity Integrity Constraint</vt:lpstr>
      <vt:lpstr>Referential integrity Constraint</vt:lpstr>
      <vt:lpstr>Referential Integrity Constraints</vt:lpstr>
      <vt:lpstr>Mathematical Algebra </vt:lpstr>
      <vt:lpstr>Relational Algebra</vt:lpstr>
      <vt:lpstr>Relational Operators</vt:lpstr>
      <vt:lpstr>Selection</vt:lpstr>
      <vt:lpstr>Selection (Example)</vt:lpstr>
      <vt:lpstr>Projection</vt:lpstr>
      <vt:lpstr>Projection (Example)</vt:lpstr>
      <vt:lpstr>Cartesian Product</vt:lpstr>
      <vt:lpstr>Join</vt:lpstr>
      <vt:lpstr>Equi-Join</vt:lpstr>
      <vt:lpstr>Equi-Join (Example)</vt:lpstr>
      <vt:lpstr>Combining Operations (Example)</vt:lpstr>
      <vt:lpstr>Combining Operations (Example)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ALi</cp:lastModifiedBy>
  <cp:revision>113</cp:revision>
  <dcterms:created xsi:type="dcterms:W3CDTF">2019-07-08T16:55:16Z</dcterms:created>
  <dcterms:modified xsi:type="dcterms:W3CDTF">2019-07-22T19:41:39Z</dcterms:modified>
</cp:coreProperties>
</file>