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34"/>
  </p:handoutMasterIdLst>
  <p:sldIdLst>
    <p:sldId id="289" r:id="rId2"/>
    <p:sldId id="290" r:id="rId3"/>
    <p:sldId id="259" r:id="rId4"/>
    <p:sldId id="260" r:id="rId5"/>
    <p:sldId id="261" r:id="rId6"/>
    <p:sldId id="263" r:id="rId7"/>
    <p:sldId id="280" r:id="rId8"/>
    <p:sldId id="281" r:id="rId9"/>
    <p:sldId id="267" r:id="rId10"/>
    <p:sldId id="269" r:id="rId11"/>
    <p:sldId id="271" r:id="rId12"/>
    <p:sldId id="273" r:id="rId13"/>
    <p:sldId id="274" r:id="rId14"/>
    <p:sldId id="278" r:id="rId15"/>
    <p:sldId id="275" r:id="rId16"/>
    <p:sldId id="277" r:id="rId17"/>
    <p:sldId id="283" r:id="rId18"/>
    <p:sldId id="291" r:id="rId19"/>
    <p:sldId id="292" r:id="rId20"/>
    <p:sldId id="293" r:id="rId21"/>
    <p:sldId id="294" r:id="rId22"/>
    <p:sldId id="288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0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492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6AF3D1-CAC6-4EFD-A967-E9172C4B69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751F-889A-4684-A821-14CF75873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DEAFD-84CF-434D-A2E2-CD2D6162C712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47981-1508-4D2C-8F15-A1422CE9D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1BA5A-5D9E-4B65-A678-837026D445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FB55-45D0-4BC5-AF81-3B3E73189B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26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BC6CF39-ADFE-4C13-91FC-9FF187A4AEA6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2427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8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899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2" y="228600"/>
            <a:ext cx="10687049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105664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886200"/>
            <a:ext cx="105664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ABC63-9380-42AD-BDB9-4CBB3219DB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92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SansSerif" panose="00000400000000000000" pitchFamily="2" charset="2"/>
              </a:defRPr>
            </a:lvl1pPr>
            <a:lvl2pPr>
              <a:defRPr>
                <a:latin typeface="SansSerif" panose="00000400000000000000" pitchFamily="2" charset="2"/>
              </a:defRPr>
            </a:lvl2pPr>
            <a:lvl3pPr>
              <a:defRPr sz="1600">
                <a:latin typeface="SansSerif" panose="00000400000000000000" pitchFamily="2" charset="2"/>
              </a:defRPr>
            </a:lvl3pPr>
            <a:lvl4pPr>
              <a:defRPr>
                <a:latin typeface="SansSerif" panose="00000400000000000000" pitchFamily="2" charset="2"/>
              </a:defRPr>
            </a:lvl4pPr>
            <a:lvl5pPr>
              <a:defRPr>
                <a:latin typeface="SansSerif" panose="00000400000000000000" pitchFamily="2" charset="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B20E80-9DBE-4C10-BA3A-DCA955A5829E}"/>
              </a:ext>
            </a:extLst>
          </p:cNvPr>
          <p:cNvSpPr/>
          <p:nvPr userDrawn="1"/>
        </p:nvSpPr>
        <p:spPr>
          <a:xfrm>
            <a:off x="0" y="1028700"/>
            <a:ext cx="11292840" cy="59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8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91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02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55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02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30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6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04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BC6CF39-ADFE-4C13-91FC-9FF187A4AEA6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2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5400" dirty="0"/>
              <a:t>Introduction</a:t>
            </a:r>
            <a:br>
              <a:rPr lang="en-US" altLang="en-US" sz="5400" dirty="0"/>
            </a:br>
            <a:r>
              <a:rPr lang="en-US" altLang="en-US" sz="5400" dirty="0"/>
              <a:t> to </a:t>
            </a:r>
            <a:br>
              <a:rPr lang="en-US" altLang="en-US" sz="5400" dirty="0"/>
            </a:br>
            <a:r>
              <a:rPr lang="en-US" altLang="en-US" sz="5400" dirty="0"/>
              <a:t>Structured Query Language </a:t>
            </a:r>
            <a:br>
              <a:rPr lang="en-US" altLang="en-US" sz="5400" dirty="0"/>
            </a:br>
            <a:r>
              <a:rPr lang="en-US" altLang="en-US" sz="3200" dirty="0"/>
              <a:t>(SQL)</a:t>
            </a:r>
            <a:endParaRPr lang="en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/>
              <a:t>Lecture 03</a:t>
            </a:r>
          </a:p>
        </p:txBody>
      </p:sp>
    </p:spTree>
    <p:extLst>
      <p:ext uri="{BB962C8B-B14F-4D97-AF65-F5344CB8AC3E}">
        <p14:creationId xmlns:p14="http://schemas.microsoft.com/office/powerpoint/2010/main" val="211833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292840" cy="1028700"/>
          </a:xfrm>
        </p:spPr>
        <p:txBody>
          <a:bodyPr/>
          <a:lstStyle/>
          <a:p>
            <a:pPr eaLnBrk="1" hangingPunct="1"/>
            <a:r>
              <a:rPr lang="en-US" altLang="en-US" dirty="0"/>
              <a:t>Listing All Table Rows and Columns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828800"/>
            <a:ext cx="8595360" cy="538951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en-US" b="1" i="1" dirty="0"/>
              <a:t>Asterisk</a:t>
            </a:r>
            <a:r>
              <a:rPr lang="en-US" altLang="en-US" dirty="0"/>
              <a:t> can be used as </a:t>
            </a:r>
            <a:r>
              <a:rPr lang="en-US" altLang="en-US" b="1" dirty="0"/>
              <a:t>wildcard</a:t>
            </a:r>
            <a:r>
              <a:rPr lang="en-US" altLang="en-US" dirty="0"/>
              <a:t> character to list all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E4022-5F57-41A7-8458-BD01670873C8}"/>
              </a:ext>
            </a:extLst>
          </p:cNvPr>
          <p:cNvSpPr txBox="1"/>
          <p:nvPr/>
        </p:nvSpPr>
        <p:spPr>
          <a:xfrm>
            <a:off x="1346651" y="2682751"/>
            <a:ext cx="45013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80DFE-B6E3-4521-9717-32DE25B32F8D}"/>
              </a:ext>
            </a:extLst>
          </p:cNvPr>
          <p:cNvSpPr txBox="1"/>
          <p:nvPr/>
        </p:nvSpPr>
        <p:spPr>
          <a:xfrm>
            <a:off x="1346651" y="3828748"/>
            <a:ext cx="760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SansSerif" panose="00000400000000000000" pitchFamily="2" charset="2"/>
              </a:rPr>
              <a:t>RESULT</a:t>
            </a:r>
          </a:p>
          <a:p>
            <a:r>
              <a:rPr lang="en-CA" dirty="0">
                <a:latin typeface="SansSerif" panose="00000400000000000000" pitchFamily="2" charset="2"/>
              </a:rPr>
              <a:t>Returns </a:t>
            </a:r>
            <a:r>
              <a:rPr lang="en-CA" b="1" dirty="0">
                <a:latin typeface="SansSerif" panose="00000400000000000000" pitchFamily="2" charset="2"/>
              </a:rPr>
              <a:t>all</a:t>
            </a:r>
            <a:r>
              <a:rPr lang="en-CA" dirty="0">
                <a:latin typeface="SansSerif" panose="00000400000000000000" pitchFamily="2" charset="2"/>
              </a:rPr>
              <a:t> rows and </a:t>
            </a:r>
            <a:r>
              <a:rPr lang="en-CA" b="1" dirty="0">
                <a:latin typeface="SansSerif" panose="00000400000000000000" pitchFamily="2" charset="2"/>
              </a:rPr>
              <a:t>all</a:t>
            </a:r>
            <a:r>
              <a:rPr lang="en-CA" dirty="0">
                <a:latin typeface="SansSerif" panose="00000400000000000000" pitchFamily="2" charset="2"/>
              </a:rPr>
              <a:t> fields - so basically the entire table</a:t>
            </a:r>
          </a:p>
        </p:txBody>
      </p:sp>
    </p:spTree>
    <p:extLst>
      <p:ext uri="{BB962C8B-B14F-4D97-AF65-F5344CB8AC3E}">
        <p14:creationId xmlns:p14="http://schemas.microsoft.com/office/powerpoint/2010/main" val="4146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Selecting Rows with Comparison Operators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828801"/>
            <a:ext cx="8595360" cy="1200329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dirty="0"/>
              <a:t>Select partial table contents by placing conditions on rows (records) to be included in output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dirty="0"/>
              <a:t>Add conditional restrictions to the SELECT statement, using </a:t>
            </a:r>
            <a:r>
              <a:rPr lang="en-US" altLang="en-US" b="1" dirty="0"/>
              <a:t>WHERE</a:t>
            </a:r>
            <a:r>
              <a:rPr lang="en-US" altLang="en-US" dirty="0"/>
              <a:t> clause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A8474-552A-4FBF-B478-0595169D7555}"/>
              </a:ext>
            </a:extLst>
          </p:cNvPr>
          <p:cNvSpPr txBox="1"/>
          <p:nvPr/>
        </p:nvSpPr>
        <p:spPr>
          <a:xfrm>
            <a:off x="1358762" y="3150833"/>
            <a:ext cx="450135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90;</a:t>
            </a:r>
          </a:p>
        </p:txBody>
      </p:sp>
      <p:graphicFrame>
        <p:nvGraphicFramePr>
          <p:cNvPr id="6" name="Group 1093">
            <a:extLst>
              <a:ext uri="{FF2B5EF4-FFF2-40B4-BE49-F238E27FC236}">
                <a16:creationId xmlns:a16="http://schemas.microsoft.com/office/drawing/2014/main" id="{07BD87A9-C743-4BCC-AB25-86CE1A8C4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332797"/>
              </p:ext>
            </p:extLst>
          </p:nvPr>
        </p:nvGraphicFramePr>
        <p:xfrm>
          <a:off x="1358762" y="4788103"/>
          <a:ext cx="7924800" cy="1801813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WAREHOUSE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Iron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BH22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Cornpopper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CX11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Blender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8487BC-22F9-4193-9672-3C32ABE41E22}"/>
              </a:ext>
            </a:extLst>
          </p:cNvPr>
          <p:cNvSpPr txBox="1"/>
          <p:nvPr/>
        </p:nvSpPr>
        <p:spPr>
          <a:xfrm>
            <a:off x="1261872" y="4464937"/>
            <a:ext cx="76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SansSerif" panose="00000400000000000000" pitchFamily="2" charset="2"/>
              </a:rPr>
              <a:t>RESULT - </a:t>
            </a:r>
            <a:r>
              <a:rPr lang="en-CA" dirty="0">
                <a:latin typeface="SansSerif" panose="00000400000000000000" pitchFamily="2" charset="2"/>
              </a:rPr>
              <a:t>Returns </a:t>
            </a:r>
            <a:r>
              <a:rPr lang="en-CA" b="1" dirty="0">
                <a:latin typeface="SansSerif" panose="00000400000000000000" pitchFamily="2" charset="2"/>
              </a:rPr>
              <a:t>all</a:t>
            </a:r>
            <a:r>
              <a:rPr lang="en-CA" dirty="0">
                <a:latin typeface="SansSerif" panose="00000400000000000000" pitchFamily="2" charset="2"/>
              </a:rPr>
              <a:t> fields but only those records where </a:t>
            </a:r>
            <a:r>
              <a:rPr lang="en-CA" dirty="0" err="1">
                <a:latin typeface="SansSerif" panose="00000400000000000000" pitchFamily="2" charset="2"/>
              </a:rPr>
              <a:t>on_hand</a:t>
            </a:r>
            <a:r>
              <a:rPr lang="en-CA" dirty="0">
                <a:latin typeface="SansSerif" panose="00000400000000000000" pitchFamily="2" charset="2"/>
              </a:rPr>
              <a:t> &gt; 90</a:t>
            </a:r>
          </a:p>
        </p:txBody>
      </p:sp>
    </p:spTree>
    <p:extLst>
      <p:ext uri="{BB962C8B-B14F-4D97-AF65-F5344CB8AC3E}">
        <p14:creationId xmlns:p14="http://schemas.microsoft.com/office/powerpoint/2010/main" val="25084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uiExpand="1" build="p"/>
      <p:bldP spid="4" grpId="0" uiExpand="1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464" y="569421"/>
            <a:ext cx="10008525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Comparison Operators</a:t>
            </a:r>
          </a:p>
        </p:txBody>
      </p:sp>
      <p:pic>
        <p:nvPicPr>
          <p:cNvPr id="57348" name="Picture 3" descr="Tbl06-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1" y="1846264"/>
            <a:ext cx="7847013" cy="3806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53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Selecting Rows with Comparison Operators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6921584" y="2416124"/>
            <a:ext cx="422682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</a:rPr>
              <a:t>Note criteria is in single quotes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</a:rPr>
              <a:t>PART_NUMBER is a character field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66CB3-DBBE-4645-893A-6819BDBA64AD}"/>
              </a:ext>
            </a:extLst>
          </p:cNvPr>
          <p:cNvSpPr txBox="1"/>
          <p:nvPr/>
        </p:nvSpPr>
        <p:spPr>
          <a:xfrm>
            <a:off x="728977" y="2536204"/>
            <a:ext cx="592010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‘AX12’;</a:t>
            </a: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6096001" y="2912758"/>
            <a:ext cx="765027" cy="4040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5F0CB7-6CEE-40E3-9FCE-373695C69B43}"/>
              </a:ext>
            </a:extLst>
          </p:cNvPr>
          <p:cNvSpPr txBox="1"/>
          <p:nvPr/>
        </p:nvSpPr>
        <p:spPr>
          <a:xfrm>
            <a:off x="668420" y="4026816"/>
            <a:ext cx="1041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SansSerif" panose="00000400000000000000" pitchFamily="2" charset="2"/>
              </a:rPr>
              <a:t>RESULT - </a:t>
            </a:r>
            <a:r>
              <a:rPr lang="en-CA" dirty="0">
                <a:latin typeface="SansSerif" panose="00000400000000000000" pitchFamily="2" charset="2"/>
              </a:rPr>
              <a:t>Returns </a:t>
            </a:r>
            <a:r>
              <a:rPr lang="en-CA" b="1" dirty="0">
                <a:latin typeface="SansSerif" panose="00000400000000000000" pitchFamily="2" charset="2"/>
              </a:rPr>
              <a:t>all</a:t>
            </a:r>
            <a:r>
              <a:rPr lang="en-CA" dirty="0">
                <a:latin typeface="SansSerif" panose="00000400000000000000" pitchFamily="2" charset="2"/>
              </a:rPr>
              <a:t> fields but only the single record where the </a:t>
            </a:r>
            <a:r>
              <a:rPr lang="en-CA" dirty="0" err="1">
                <a:latin typeface="SansSerif" panose="00000400000000000000" pitchFamily="2" charset="2"/>
              </a:rPr>
              <a:t>part_number</a:t>
            </a:r>
            <a:r>
              <a:rPr lang="en-CA" dirty="0">
                <a:latin typeface="SansSerif" panose="00000400000000000000" pitchFamily="2" charset="2"/>
              </a:rPr>
              <a:t> </a:t>
            </a:r>
          </a:p>
          <a:p>
            <a:r>
              <a:rPr lang="en-CA" dirty="0">
                <a:latin typeface="SansSerif" panose="00000400000000000000" pitchFamily="2" charset="2"/>
              </a:rPr>
              <a:t>field matches the given criteria</a:t>
            </a:r>
          </a:p>
        </p:txBody>
      </p:sp>
      <p:graphicFrame>
        <p:nvGraphicFramePr>
          <p:cNvPr id="13" name="Group 1093">
            <a:extLst>
              <a:ext uri="{FF2B5EF4-FFF2-40B4-BE49-F238E27FC236}">
                <a16:creationId xmlns:a16="http://schemas.microsoft.com/office/drawing/2014/main" id="{D02F575C-D909-4C0A-8B49-7771C6AC1D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160246"/>
              </p:ext>
            </p:extLst>
          </p:nvPr>
        </p:nvGraphicFramePr>
        <p:xfrm>
          <a:off x="728977" y="4812325"/>
          <a:ext cx="7924800" cy="1014413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WAREHOUSE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Iron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22AAEB2-BC3D-43E5-9924-05BEC57ECA88}"/>
              </a:ext>
            </a:extLst>
          </p:cNvPr>
          <p:cNvSpPr txBox="1"/>
          <p:nvPr/>
        </p:nvSpPr>
        <p:spPr>
          <a:xfrm>
            <a:off x="623730" y="1356461"/>
            <a:ext cx="583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ansSerif" panose="00000400000000000000" pitchFamily="2" charset="2"/>
              </a:rPr>
              <a:t>Another Example:</a:t>
            </a:r>
          </a:p>
        </p:txBody>
      </p:sp>
    </p:spTree>
    <p:extLst>
      <p:ext uri="{BB962C8B-B14F-4D97-AF65-F5344CB8AC3E}">
        <p14:creationId xmlns:p14="http://schemas.microsoft.com/office/powerpoint/2010/main" val="22459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Sorting Output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dirty="0"/>
              <a:t>Data is displayed in the order which it was added to the tables initially</a:t>
            </a:r>
          </a:p>
          <a:p>
            <a:pPr>
              <a:spcBef>
                <a:spcPct val="50000"/>
              </a:spcBef>
            </a:pPr>
            <a:r>
              <a:rPr lang="en-US" altLang="en-US" b="1" dirty="0"/>
              <a:t>Not always true </a:t>
            </a:r>
            <a:r>
              <a:rPr lang="en-US" altLang="en-US" dirty="0"/>
              <a:t>- some DBMS's will sort tables by their </a:t>
            </a:r>
            <a:br>
              <a:rPr lang="en-US" altLang="en-US" dirty="0"/>
            </a:br>
            <a:r>
              <a:rPr lang="en-US" altLang="en-US" dirty="0"/>
              <a:t>primary key (PK) automatically if no sorting criteria was specified.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Primary Keys are also automatically indexes (more on indexes later)</a:t>
            </a:r>
          </a:p>
          <a:p>
            <a:pPr lvl="1">
              <a:spcBef>
                <a:spcPct val="50000"/>
              </a:spcBef>
            </a:pPr>
            <a:endParaRPr lang="en-US" altLang="en-US" dirty="0"/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You can specify the </a:t>
            </a:r>
            <a:r>
              <a:rPr lang="en-US" altLang="en-US" dirty="0">
                <a:solidFill>
                  <a:schemeClr val="accent1"/>
                </a:solidFill>
              </a:rPr>
              <a:t>direction of the sorting </a:t>
            </a:r>
            <a:r>
              <a:rPr lang="en-US" altLang="en-US" dirty="0"/>
              <a:t>by using 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en-US" dirty="0"/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ASC is the default direction and is therefore optional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to sort data in descending order, use the 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en-US" dirty="0"/>
              <a:t> keyword after each field specified in the 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dirty="0"/>
              <a:t>clause that is to be displayed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304458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Sorting Output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445286"/>
            <a:ext cx="8595360" cy="782297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dirty="0"/>
              <a:t>To change the order the data is displayed in, use the 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dirty="0"/>
              <a:t>clause in the 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CAED1-A8D2-4351-BE8A-BE35C6B70D90}"/>
              </a:ext>
            </a:extLst>
          </p:cNvPr>
          <p:cNvSpPr txBox="1"/>
          <p:nvPr/>
        </p:nvSpPr>
        <p:spPr>
          <a:xfrm>
            <a:off x="1449596" y="2644170"/>
            <a:ext cx="8487691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5" name="Group 1093">
            <a:extLst>
              <a:ext uri="{FF2B5EF4-FFF2-40B4-BE49-F238E27FC236}">
                <a16:creationId xmlns:a16="http://schemas.microsoft.com/office/drawing/2014/main" id="{6DA7C07C-0562-4985-8774-57F7C70E8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07370"/>
              </p:ext>
            </p:extLst>
          </p:nvPr>
        </p:nvGraphicFramePr>
        <p:xfrm>
          <a:off x="1358762" y="4788103"/>
          <a:ext cx="7924800" cy="1801813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WAREHOUSE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BH22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Cornpopper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69294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Iron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CX11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Blender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DF05E0-B9CA-4A79-8D5A-414142C4AA14}"/>
              </a:ext>
            </a:extLst>
          </p:cNvPr>
          <p:cNvSpPr txBox="1"/>
          <p:nvPr/>
        </p:nvSpPr>
        <p:spPr>
          <a:xfrm>
            <a:off x="1261872" y="4464937"/>
            <a:ext cx="76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SansSerif" panose="00000400000000000000" pitchFamily="2" charset="2"/>
              </a:rPr>
              <a:t>RESULT - </a:t>
            </a:r>
            <a:r>
              <a:rPr lang="en-CA" dirty="0">
                <a:latin typeface="SansSerif" panose="00000400000000000000" pitchFamily="2" charset="2"/>
              </a:rPr>
              <a:t>Returns </a:t>
            </a:r>
            <a:r>
              <a:rPr lang="en-CA" b="1" dirty="0">
                <a:latin typeface="SansSerif" panose="00000400000000000000" pitchFamily="2" charset="2"/>
              </a:rPr>
              <a:t>all</a:t>
            </a:r>
            <a:r>
              <a:rPr lang="en-CA" dirty="0">
                <a:latin typeface="SansSerif" panose="00000400000000000000" pitchFamily="2" charset="2"/>
              </a:rPr>
              <a:t> fields but only those records where </a:t>
            </a:r>
            <a:r>
              <a:rPr lang="en-CA" dirty="0" err="1">
                <a:latin typeface="SansSerif" panose="00000400000000000000" pitchFamily="2" charset="2"/>
              </a:rPr>
              <a:t>on_hand</a:t>
            </a:r>
            <a:r>
              <a:rPr lang="en-CA" dirty="0">
                <a:latin typeface="SansSerif" panose="00000400000000000000" pitchFamily="2" charset="2"/>
              </a:rPr>
              <a:t> &gt; 90</a:t>
            </a:r>
          </a:p>
        </p:txBody>
      </p:sp>
    </p:spTree>
    <p:extLst>
      <p:ext uri="{BB962C8B-B14F-4D97-AF65-F5344CB8AC3E}">
        <p14:creationId xmlns:p14="http://schemas.microsoft.com/office/powerpoint/2010/main" val="20371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  <p:bldP spid="4" grpId="0" uiExpand="1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Sorting Output – Multiple Columns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55AA1-EDC5-4659-AD4D-FFDAD62C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04" y="1253332"/>
            <a:ext cx="8595360" cy="124764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sort by more than one column</a:t>
            </a:r>
          </a:p>
          <a:p>
            <a:r>
              <a:rPr lang="en-CA" dirty="0"/>
              <a:t>The second column will ONLY be sorted If and Only If the first column has duplicates and then only those duplicates are sorted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FAB4C-A90C-42B5-B652-46C7717736A3}"/>
              </a:ext>
            </a:extLst>
          </p:cNvPr>
          <p:cNvSpPr txBox="1"/>
          <p:nvPr/>
        </p:nvSpPr>
        <p:spPr>
          <a:xfrm>
            <a:off x="455140" y="3428999"/>
            <a:ext cx="5097871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EBCADB-827E-48A7-BC19-28142D8C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35652"/>
              </p:ext>
            </p:extLst>
          </p:nvPr>
        </p:nvGraphicFramePr>
        <p:xfrm>
          <a:off x="5753143" y="2975579"/>
          <a:ext cx="4864100" cy="231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118070028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90983037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61393213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3144253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1912487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187652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100" b="1" u="none" strike="noStrike" dirty="0">
                          <a:effectLst/>
                          <a:latin typeface="SansSerif" panose="00000400000000000000" pitchFamily="2" charset="2"/>
                        </a:rPr>
                        <a:t>PART_NUMBER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100" b="1" u="none" strike="noStrike">
                          <a:effectLst/>
                          <a:latin typeface="SansSerif" panose="00000400000000000000" pitchFamily="2" charset="2"/>
                        </a:rPr>
                        <a:t>PART_DESC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100" b="1" u="none" strike="noStrike">
                          <a:effectLst/>
                          <a:latin typeface="SansSerif" panose="00000400000000000000" pitchFamily="2" charset="2"/>
                        </a:rPr>
                        <a:t>ON_HAND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100" b="1" u="none" strike="noStrike">
                          <a:effectLst/>
                          <a:latin typeface="SansSerif" panose="00000400000000000000" pitchFamily="2" charset="2"/>
                        </a:rPr>
                        <a:t>CLASS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100" b="1" u="none" strike="noStrike">
                          <a:effectLst/>
                          <a:latin typeface="SansSerif" panose="00000400000000000000" pitchFamily="2" charset="2"/>
                        </a:rPr>
                        <a:t>WAREHOUSE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100" b="1" u="none" strike="noStrike" dirty="0">
                          <a:effectLst/>
                          <a:latin typeface="SansSerif" panose="00000400000000000000" pitchFamily="2" charset="2"/>
                        </a:rPr>
                        <a:t>PRICE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4358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BT04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 dirty="0">
                          <a:effectLst/>
                          <a:latin typeface="SansSerif" panose="00000400000000000000" pitchFamily="2" charset="2"/>
                        </a:rPr>
                        <a:t>Gas Grill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11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AP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2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150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29847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BZ66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Washer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52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AP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400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59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CA14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Griddle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78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HW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39.99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1311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BH22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Cornpopper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HW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24.95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1483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AX12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Iron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104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HW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23.95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04492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CX11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Blender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112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HW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22.95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6152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AZ52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Dartboard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20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SG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2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12.95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8467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BA74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Basketball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40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SG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1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29.95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204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CB03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Bike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44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SG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1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300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007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CZ81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SansSerif" panose="00000400000000000000" pitchFamily="2" charset="2"/>
                        </a:rPr>
                        <a:t>Treadmill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68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SG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SansSerif" panose="00000400000000000000" pitchFamily="2" charset="2"/>
                        </a:rPr>
                        <a:t>2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 dirty="0">
                          <a:effectLst/>
                          <a:latin typeface="SansSerif" panose="00000400000000000000" pitchFamily="2" charset="2"/>
                        </a:rPr>
                        <a:t>350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SansSerif" panose="00000400000000000000" pitchFamily="2" charset="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1403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A38091-4CE7-401E-95F9-3DD582D62FFE}"/>
              </a:ext>
            </a:extLst>
          </p:cNvPr>
          <p:cNvSpPr txBox="1"/>
          <p:nvPr/>
        </p:nvSpPr>
        <p:spPr>
          <a:xfrm>
            <a:off x="5646420" y="2606247"/>
            <a:ext cx="117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SansSerif" panose="00000400000000000000" pitchFamily="2" charset="2"/>
              </a:rPr>
              <a:t>RESULT</a:t>
            </a:r>
            <a:endParaRPr lang="en-CA" dirty="0"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12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WHERE</a:t>
            </a:r>
          </a:p>
          <a:p>
            <a:r>
              <a:rPr lang="en-CA" dirty="0"/>
              <a:t>In/ not in</a:t>
            </a:r>
          </a:p>
          <a:p>
            <a:pPr lvl="1"/>
            <a:r>
              <a:rPr lang="en-CA" dirty="0"/>
              <a:t>Determines if the value of a single field is in a provided comma separated list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Between/ not between</a:t>
            </a:r>
          </a:p>
          <a:p>
            <a:r>
              <a:rPr lang="en-US" dirty="0"/>
              <a:t>Like / not like</a:t>
            </a:r>
          </a:p>
          <a:p>
            <a:r>
              <a:rPr lang="en-US" dirty="0"/>
              <a:t>Is null /Is not null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8149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058914"/>
          </a:xfrm>
        </p:spPr>
        <p:txBody>
          <a:bodyPr/>
          <a:lstStyle/>
          <a:p>
            <a:pPr marL="0" indent="0">
              <a:buNone/>
            </a:pPr>
            <a:r>
              <a:rPr lang="en-CA" sz="3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/ NOT IN</a:t>
            </a:r>
          </a:p>
          <a:p>
            <a:r>
              <a:rPr lang="en-CA" dirty="0"/>
              <a:t>Determines if the value of a single field is in a provided comma separated list</a:t>
            </a:r>
          </a:p>
          <a:p>
            <a:pPr marL="0" indent="0">
              <a:buNone/>
            </a:pPr>
            <a:r>
              <a:rPr lang="en-CA" b="1" dirty="0"/>
              <a:t>SAMPLES</a:t>
            </a:r>
          </a:p>
          <a:p>
            <a:pPr lvl="1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EEFD5-F2C7-4D18-9E39-96E804A64A7B}"/>
              </a:ext>
            </a:extLst>
          </p:cNvPr>
          <p:cNvSpPr txBox="1"/>
          <p:nvPr/>
        </p:nvSpPr>
        <p:spPr>
          <a:xfrm>
            <a:off x="1261870" y="3784340"/>
            <a:ext cx="848769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 IN(‘HW’, ‘AP’);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51EE-67C1-4385-89E8-C6AA2B7830C2}"/>
              </a:ext>
            </a:extLst>
          </p:cNvPr>
          <p:cNvSpPr txBox="1"/>
          <p:nvPr/>
        </p:nvSpPr>
        <p:spPr>
          <a:xfrm>
            <a:off x="1261871" y="5233853"/>
            <a:ext cx="848769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warehouse IN(1,2);</a:t>
            </a:r>
          </a:p>
        </p:txBody>
      </p:sp>
    </p:spTree>
    <p:extLst>
      <p:ext uri="{BB962C8B-B14F-4D97-AF65-F5344CB8AC3E}">
        <p14:creationId xmlns:p14="http://schemas.microsoft.com/office/powerpoint/2010/main" val="42485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035" y="1209964"/>
            <a:ext cx="8595360" cy="2697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 / NOT BETWEEN</a:t>
            </a:r>
          </a:p>
          <a:p>
            <a:r>
              <a:rPr lang="en-CA" dirty="0"/>
              <a:t>Determines if the value of a single field is within a range provided</a:t>
            </a:r>
          </a:p>
          <a:p>
            <a:r>
              <a:rPr lang="en-CA" dirty="0"/>
              <a:t>Be careful with inclusive vs exclusive</a:t>
            </a:r>
          </a:p>
          <a:p>
            <a:pPr lvl="1"/>
            <a:r>
              <a:rPr lang="en-CA" dirty="0"/>
              <a:t>Suggested to use some practise data to determine if the values given are included or excluded from the range</a:t>
            </a:r>
          </a:p>
          <a:p>
            <a:pPr marL="0" indent="0">
              <a:buNone/>
            </a:pPr>
            <a:r>
              <a:rPr lang="en-CA" b="1" dirty="0"/>
              <a:t>SAMPLES</a:t>
            </a:r>
          </a:p>
          <a:p>
            <a:pPr lvl="1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EEFD5-F2C7-4D18-9E39-96E804A64A7B}"/>
              </a:ext>
            </a:extLst>
          </p:cNvPr>
          <p:cNvSpPr txBox="1"/>
          <p:nvPr/>
        </p:nvSpPr>
        <p:spPr>
          <a:xfrm>
            <a:off x="1261870" y="3784340"/>
            <a:ext cx="848769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price BETWEEN 10 AND 50;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51EE-67C1-4385-89E8-C6AA2B7830C2}"/>
              </a:ext>
            </a:extLst>
          </p:cNvPr>
          <p:cNvSpPr txBox="1"/>
          <p:nvPr/>
        </p:nvSpPr>
        <p:spPr>
          <a:xfrm>
            <a:off x="1261871" y="5233853"/>
            <a:ext cx="848769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‘BA’ AND ‘CA;</a:t>
            </a:r>
          </a:p>
        </p:txBody>
      </p:sp>
    </p:spTree>
    <p:extLst>
      <p:ext uri="{BB962C8B-B14F-4D97-AF65-F5344CB8AC3E}">
        <p14:creationId xmlns:p14="http://schemas.microsoft.com/office/powerpoint/2010/main" val="111354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latin typeface="SansSerif" panose="00000400000000000000" pitchFamily="2" charset="2"/>
              </a:rPr>
              <a:t>The basic commands and functions of SQL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latin typeface="SansSerif" panose="00000400000000000000" pitchFamily="2" charset="2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SansSerif" panose="00000400000000000000" pitchFamily="2" charset="2"/>
              </a:rPr>
              <a:t>How to use SQL to query a database to extract useful information (The SELECT statement)</a:t>
            </a:r>
          </a:p>
          <a:p>
            <a:pPr marL="0" indent="0">
              <a:buNone/>
            </a:pPr>
            <a:endParaRPr lang="en-CA" sz="2400" dirty="0"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36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668" y="1302327"/>
            <a:ext cx="8595360" cy="1569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NULL / NOT IS NULL</a:t>
            </a:r>
          </a:p>
          <a:p>
            <a:r>
              <a:rPr lang="en-CA" dirty="0"/>
              <a:t>Determines if the value of a single field is NULL </a:t>
            </a:r>
          </a:p>
          <a:p>
            <a:pPr marL="0" indent="0">
              <a:buNone/>
            </a:pPr>
            <a:r>
              <a:rPr lang="en-CA" b="1" dirty="0"/>
              <a:t>SAMPLES</a:t>
            </a:r>
          </a:p>
          <a:p>
            <a:pPr lvl="1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EEFD5-F2C7-4D18-9E39-96E804A64A7B}"/>
              </a:ext>
            </a:extLst>
          </p:cNvPr>
          <p:cNvSpPr txBox="1"/>
          <p:nvPr/>
        </p:nvSpPr>
        <p:spPr>
          <a:xfrm>
            <a:off x="644668" y="2889919"/>
            <a:ext cx="9722094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price IS NULL;</a:t>
            </a:r>
          </a:p>
          <a:p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this returns prices that need to still be entered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51EE-67C1-4385-89E8-C6AA2B7830C2}"/>
              </a:ext>
            </a:extLst>
          </p:cNvPr>
          <p:cNvSpPr txBox="1"/>
          <p:nvPr/>
        </p:nvSpPr>
        <p:spPr>
          <a:xfrm>
            <a:off x="644668" y="4586177"/>
            <a:ext cx="972209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price IS NOT NULL;</a:t>
            </a:r>
          </a:p>
          <a:p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this returns only those products where the price has been entered</a:t>
            </a:r>
          </a:p>
        </p:txBody>
      </p:sp>
    </p:spTree>
    <p:extLst>
      <p:ext uri="{BB962C8B-B14F-4D97-AF65-F5344CB8AC3E}">
        <p14:creationId xmlns:p14="http://schemas.microsoft.com/office/powerpoint/2010/main" val="30905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668" y="1302327"/>
            <a:ext cx="8595360" cy="1569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 / NOT LIKE</a:t>
            </a:r>
          </a:p>
          <a:p>
            <a:r>
              <a:rPr lang="en-CA" dirty="0"/>
              <a:t>Is a comparator that allows the use of wildcards</a:t>
            </a:r>
          </a:p>
          <a:p>
            <a:pPr marL="0" indent="0">
              <a:buNone/>
            </a:pPr>
            <a:r>
              <a:rPr lang="en-CA" b="1" dirty="0"/>
              <a:t>SAMPLES</a:t>
            </a:r>
          </a:p>
          <a:p>
            <a:pPr lvl="1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EEFD5-F2C7-4D18-9E39-96E804A64A7B}"/>
              </a:ext>
            </a:extLst>
          </p:cNvPr>
          <p:cNvSpPr txBox="1"/>
          <p:nvPr/>
        </p:nvSpPr>
        <p:spPr>
          <a:xfrm>
            <a:off x="644668" y="2889919"/>
            <a:ext cx="9722094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 LIKE ‘HW’;</a:t>
            </a:r>
          </a:p>
          <a:p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SansSerif" panose="00000400000000000000" pitchFamily="2" charset="2"/>
                <a:cs typeface="Courier New" panose="02070309020205020404" pitchFamily="49" charset="0"/>
              </a:rPr>
              <a:t>-- this is the same as  class = 'HW' but now can use wildcards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51EE-67C1-4385-89E8-C6AA2B7830C2}"/>
              </a:ext>
            </a:extLst>
          </p:cNvPr>
          <p:cNvSpPr txBox="1"/>
          <p:nvPr/>
        </p:nvSpPr>
        <p:spPr>
          <a:xfrm>
            <a:off x="644668" y="4586177"/>
            <a:ext cx="9722094" cy="1508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LIKE ‘B%’;</a:t>
            </a:r>
          </a:p>
          <a:p>
            <a:r>
              <a:rPr lang="en-US" altLang="en-US" sz="2000" dirty="0">
                <a:solidFill>
                  <a:schemeClr val="accent3">
                    <a:lumMod val="75000"/>
                  </a:schemeClr>
                </a:solidFill>
                <a:latin typeface="SansSerif" panose="00000400000000000000" pitchFamily="2" charset="2"/>
                <a:cs typeface="Courier New" panose="02070309020205020404" pitchFamily="49" charset="0"/>
              </a:rPr>
              <a:t>-- this returns all products whose descriptions start with a capital B</a:t>
            </a:r>
          </a:p>
        </p:txBody>
      </p:sp>
    </p:spTree>
    <p:extLst>
      <p:ext uri="{BB962C8B-B14F-4D97-AF65-F5344CB8AC3E}">
        <p14:creationId xmlns:p14="http://schemas.microsoft.com/office/powerpoint/2010/main" val="28670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Wildcards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54" y="1468582"/>
            <a:ext cx="8595360" cy="25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/>
              <a:t>String Wildcards</a:t>
            </a:r>
          </a:p>
          <a:p>
            <a:r>
              <a:rPr lang="en-US" sz="2400" dirty="0"/>
              <a:t>Allow scripting when part of the required strings are unknown</a:t>
            </a:r>
          </a:p>
          <a:p>
            <a:pPr lvl="1"/>
            <a:r>
              <a:rPr lang="en-US" sz="2000" dirty="0"/>
              <a:t>Examples: starts with, ends with, contains</a:t>
            </a:r>
          </a:p>
          <a:p>
            <a:pPr lvl="1"/>
            <a:r>
              <a:rPr lang="en-US" sz="2000" dirty="0"/>
              <a:t>Use the % wildcard as a placeholder of unknown characters and unknown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3CCFD-2565-4BD9-9642-7C1A62E8DFF8}"/>
              </a:ext>
            </a:extLst>
          </p:cNvPr>
          <p:cNvSpPr txBox="1"/>
          <p:nvPr/>
        </p:nvSpPr>
        <p:spPr>
          <a:xfrm>
            <a:off x="785373" y="4096649"/>
            <a:ext cx="9722094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LIKE ‘B%’;</a:t>
            </a:r>
          </a:p>
          <a:p>
            <a:r>
              <a:rPr lang="en-US" altLang="en-US" sz="2000" dirty="0">
                <a:solidFill>
                  <a:schemeClr val="accent3">
                    <a:lumMod val="75000"/>
                  </a:schemeClr>
                </a:solidFill>
                <a:latin typeface="SansSerif" panose="00000400000000000000" pitchFamily="2" charset="2"/>
                <a:cs typeface="Courier New" panose="02070309020205020404" pitchFamily="49" charset="0"/>
              </a:rPr>
              <a:t>-- this returns all products whose descriptions start with a capital B and any number of characters afterwards</a:t>
            </a:r>
          </a:p>
        </p:txBody>
      </p:sp>
    </p:spTree>
    <p:extLst>
      <p:ext uri="{BB962C8B-B14F-4D97-AF65-F5344CB8AC3E}">
        <p14:creationId xmlns:p14="http://schemas.microsoft.com/office/powerpoint/2010/main" val="130475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00A1-1847-4AFC-88C1-9D45309C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Wildcards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201B-5E88-43EE-819F-B152735892BA}"/>
              </a:ext>
            </a:extLst>
          </p:cNvPr>
          <p:cNvSpPr txBox="1"/>
          <p:nvPr/>
        </p:nvSpPr>
        <p:spPr>
          <a:xfrm>
            <a:off x="785373" y="1741376"/>
            <a:ext cx="972209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upper(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LIKE ‘%D’;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EF771-5659-402E-A3C3-E5559880B334}"/>
              </a:ext>
            </a:extLst>
          </p:cNvPr>
          <p:cNvSpPr txBox="1"/>
          <p:nvPr/>
        </p:nvSpPr>
        <p:spPr>
          <a:xfrm>
            <a:off x="1136073" y="3149600"/>
            <a:ext cx="92640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SansSerif" panose="00000400000000000000" pitchFamily="2" charset="2"/>
              </a:rPr>
              <a:t>Returns all rows where the part description ends with the letter 'D'.</a:t>
            </a:r>
            <a:br>
              <a:rPr lang="en-CA" sz="2000" b="1" dirty="0">
                <a:latin typeface="SansSerif" panose="00000400000000000000" pitchFamily="2" charset="2"/>
              </a:rPr>
            </a:br>
            <a:r>
              <a:rPr lang="en-CA" sz="2000" b="1" dirty="0">
                <a:latin typeface="SansSerif" panose="000004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SansSerif" panose="00000400000000000000" pitchFamily="2" charset="2"/>
              </a:rPr>
              <a:t>Note the use of the single function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r>
              <a:rPr lang="en-CA" dirty="0">
                <a:latin typeface="SansSerif" panose="00000400000000000000" pitchFamily="2" charset="2"/>
              </a:rPr>
              <a:t>.  Strings are case sensitive in SQL and therefore we must control the statement as we can not assume the data in the database was entered in any specific way</a:t>
            </a:r>
          </a:p>
        </p:txBody>
      </p:sp>
    </p:spTree>
    <p:extLst>
      <p:ext uri="{BB962C8B-B14F-4D97-AF65-F5344CB8AC3E}">
        <p14:creationId xmlns:p14="http://schemas.microsoft.com/office/powerpoint/2010/main" val="18834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00A1-1847-4AFC-88C1-9D45309C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Wildcards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201B-5E88-43EE-819F-B152735892BA}"/>
              </a:ext>
            </a:extLst>
          </p:cNvPr>
          <p:cNvSpPr txBox="1"/>
          <p:nvPr/>
        </p:nvSpPr>
        <p:spPr>
          <a:xfrm>
            <a:off x="785373" y="1741376"/>
            <a:ext cx="972209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lower(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LIKE ‘%pop%’;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EF771-5659-402E-A3C3-E5559880B334}"/>
              </a:ext>
            </a:extLst>
          </p:cNvPr>
          <p:cNvSpPr txBox="1"/>
          <p:nvPr/>
        </p:nvSpPr>
        <p:spPr>
          <a:xfrm>
            <a:off x="1136073" y="3149600"/>
            <a:ext cx="92640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SansSerif" panose="00000400000000000000" pitchFamily="2" charset="2"/>
              </a:rPr>
              <a:t>Returns all rows where the part description contains the phrase 'POP' within it </a:t>
            </a:r>
            <a:r>
              <a:rPr lang="en-CA" sz="2000" dirty="0">
                <a:latin typeface="SansSerif" panose="00000400000000000000" pitchFamily="2" charset="2"/>
              </a:rPr>
              <a:t>(at any location, including start, middle and end)</a:t>
            </a:r>
            <a:r>
              <a:rPr lang="en-CA" sz="2000" b="1" dirty="0">
                <a:latin typeface="SansSerif" panose="00000400000000000000" pitchFamily="2" charset="2"/>
              </a:rPr>
              <a:t>.</a:t>
            </a:r>
            <a:br>
              <a:rPr lang="en-CA" sz="2000" b="1" dirty="0">
                <a:latin typeface="SansSerif" panose="00000400000000000000" pitchFamily="2" charset="2"/>
              </a:rPr>
            </a:br>
            <a:r>
              <a:rPr lang="en-CA" sz="2000" b="1" dirty="0">
                <a:latin typeface="SansSerif" panose="000004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SansSerif" panose="00000400000000000000" pitchFamily="2" charset="2"/>
              </a:rPr>
              <a:t>Note the use of the single function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lower()</a:t>
            </a:r>
            <a:r>
              <a:rPr lang="en-CA" dirty="0">
                <a:latin typeface="SansSerif" panose="00000400000000000000" pitchFamily="2" charset="2"/>
              </a:rPr>
              <a:t>.  Strings are case sensitive in SQL and therefore we must control the statement as we can not assume the data in the database was entered in any specific way.</a:t>
            </a:r>
          </a:p>
        </p:txBody>
      </p:sp>
    </p:spTree>
    <p:extLst>
      <p:ext uri="{BB962C8B-B14F-4D97-AF65-F5344CB8AC3E}">
        <p14:creationId xmlns:p14="http://schemas.microsoft.com/office/powerpoint/2010/main" val="252370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1F01-AE1D-4B9D-AD09-672808D2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A21A-28AA-441A-AC25-3C93CF84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CRUD is a term most programmers should become familiar with</a:t>
            </a:r>
          </a:p>
          <a:p>
            <a:pPr marL="0" indent="0">
              <a:buNone/>
            </a:pPr>
            <a:r>
              <a:rPr lang="en-CA" b="1" dirty="0"/>
              <a:t>C</a:t>
            </a:r>
            <a:r>
              <a:rPr lang="en-CA" dirty="0"/>
              <a:t> - Create (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b="1" dirty="0"/>
              <a:t>R</a:t>
            </a:r>
            <a:r>
              <a:rPr lang="en-CA" dirty="0"/>
              <a:t> - Read (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b="1" dirty="0"/>
              <a:t>U</a:t>
            </a:r>
            <a:r>
              <a:rPr lang="en-CA" dirty="0"/>
              <a:t> - Update (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b="1" dirty="0"/>
              <a:t>D</a:t>
            </a:r>
            <a:r>
              <a:rPr lang="en-CA" dirty="0"/>
              <a:t> - Delete (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This term is used consistently throughout the database and programming industries.</a:t>
            </a:r>
          </a:p>
          <a:p>
            <a:pPr marL="0" indent="0">
              <a:buNone/>
            </a:pPr>
            <a:r>
              <a:rPr lang="en-CA" dirty="0"/>
              <a:t>These are DML statements.</a:t>
            </a:r>
          </a:p>
        </p:txBody>
      </p:sp>
    </p:spTree>
    <p:extLst>
      <p:ext uri="{BB962C8B-B14F-4D97-AF65-F5344CB8AC3E}">
        <p14:creationId xmlns:p14="http://schemas.microsoft.com/office/powerpoint/2010/main" val="3770777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1C9F-8E0A-4F9A-BD28-838AF98A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28B2-64C4-4CF4-8C93-FE18EE1E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55154"/>
            <a:ext cx="8595360" cy="5315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Inserting </a:t>
            </a:r>
            <a:r>
              <a:rPr lang="en-CA" b="1" dirty="0"/>
              <a:t>NEW</a:t>
            </a:r>
            <a:r>
              <a:rPr lang="en-CA" dirty="0"/>
              <a:t> records (rows) into a database</a:t>
            </a:r>
          </a:p>
          <a:p>
            <a:r>
              <a:rPr lang="en-CA" dirty="0"/>
              <a:t>There are a few different ways to do insert statements, for now we will cover just 2</a:t>
            </a:r>
          </a:p>
          <a:p>
            <a:pPr lvl="1"/>
            <a:r>
              <a:rPr lang="en-CA" dirty="0"/>
              <a:t>We will ignore tables with automatically generated primary keys for now</a:t>
            </a:r>
          </a:p>
          <a:p>
            <a:pPr marL="0" indent="0">
              <a:buNone/>
            </a:pPr>
            <a:r>
              <a:rPr lang="en-CA" b="1" dirty="0"/>
              <a:t>Syntax 1</a:t>
            </a:r>
          </a:p>
          <a:p>
            <a:pPr marL="0" indent="0">
              <a:buNone/>
            </a:pPr>
            <a:endParaRPr lang="en-CA" b="1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 this syntax, the order and inclusion of fields are optional</a:t>
            </a:r>
          </a:p>
          <a:p>
            <a:pPr lvl="1"/>
            <a:r>
              <a:rPr lang="en-CA" dirty="0"/>
              <a:t>Order of fields and values must match</a:t>
            </a:r>
          </a:p>
          <a:p>
            <a:pPr lvl="1"/>
            <a:r>
              <a:rPr lang="en-CA" dirty="0"/>
              <a:t>All Required fields must be included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3CCFD-2565-4BD9-9642-7C1A62E8DFF8}"/>
              </a:ext>
            </a:extLst>
          </p:cNvPr>
          <p:cNvSpPr txBox="1"/>
          <p:nvPr/>
        </p:nvSpPr>
        <p:spPr>
          <a:xfrm>
            <a:off x="1319868" y="3604969"/>
            <a:ext cx="675842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name&gt; 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(&lt;comma separated field list&gt;)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(&lt;comma separated value list&gt;);</a:t>
            </a:r>
          </a:p>
        </p:txBody>
      </p:sp>
    </p:spTree>
    <p:extLst>
      <p:ext uri="{BB962C8B-B14F-4D97-AF65-F5344CB8AC3E}">
        <p14:creationId xmlns:p14="http://schemas.microsoft.com/office/powerpoint/2010/main" val="135022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1C9F-8E0A-4F9A-BD28-838AF98A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28B2-64C4-4CF4-8C93-FE18EE1E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55154"/>
            <a:ext cx="8595360" cy="5315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Inserting </a:t>
            </a:r>
            <a:r>
              <a:rPr lang="en-CA" b="1" dirty="0"/>
              <a:t>NEW</a:t>
            </a:r>
            <a:r>
              <a:rPr lang="en-CA" dirty="0"/>
              <a:t> records (rows) into a database</a:t>
            </a:r>
          </a:p>
          <a:p>
            <a:pPr marL="0" indent="0">
              <a:buNone/>
            </a:pPr>
            <a:r>
              <a:rPr lang="en-CA" b="1" dirty="0"/>
              <a:t>Syntax 2</a:t>
            </a:r>
          </a:p>
          <a:p>
            <a:pPr marL="0" indent="0">
              <a:buNone/>
            </a:pPr>
            <a:endParaRPr lang="en-CA" b="1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 this syntax, the order and inclusion of fields are NOT optional</a:t>
            </a:r>
          </a:p>
          <a:p>
            <a:pPr lvl="1"/>
            <a:r>
              <a:rPr lang="en-CA" dirty="0"/>
              <a:t>All fields must be included and </a:t>
            </a:r>
          </a:p>
          <a:p>
            <a:pPr lvl="1"/>
            <a:r>
              <a:rPr lang="en-CA" dirty="0"/>
              <a:t>the values must be provided in the SAME order that the fields are in the table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3CCFD-2565-4BD9-9642-7C1A62E8DFF8}"/>
              </a:ext>
            </a:extLst>
          </p:cNvPr>
          <p:cNvSpPr txBox="1"/>
          <p:nvPr/>
        </p:nvSpPr>
        <p:spPr>
          <a:xfrm>
            <a:off x="1523799" y="2394540"/>
            <a:ext cx="675842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name&gt; 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(&lt;comma separated value list&gt;);</a:t>
            </a:r>
          </a:p>
        </p:txBody>
      </p:sp>
    </p:spTree>
    <p:extLst>
      <p:ext uri="{BB962C8B-B14F-4D97-AF65-F5344CB8AC3E}">
        <p14:creationId xmlns:p14="http://schemas.microsoft.com/office/powerpoint/2010/main" val="272812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4035-9E66-47CD-B58A-8DB9918B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F039-7365-4FC6-8A77-903C7F37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40" y="1253332"/>
            <a:ext cx="8595360" cy="59520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F4419-8D31-4064-B986-2DA7D22F598F}"/>
              </a:ext>
            </a:extLst>
          </p:cNvPr>
          <p:cNvSpPr txBox="1"/>
          <p:nvPr/>
        </p:nvSpPr>
        <p:spPr>
          <a:xfrm>
            <a:off x="1348740" y="1927473"/>
            <a:ext cx="940039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class, warehouse, price)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(‘Soccer Ball’, ‘RC16’, 26, ‘SG’ 1, 24.95);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4A349-DA54-4CF9-8BE8-8542DD8A5E09}"/>
              </a:ext>
            </a:extLst>
          </p:cNvPr>
          <p:cNvSpPr txBox="1"/>
          <p:nvPr/>
        </p:nvSpPr>
        <p:spPr>
          <a:xfrm>
            <a:off x="1348740" y="4303106"/>
            <a:ext cx="940039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(‘RC16’, ‘Soccer Ball’, 26, ‘SG’ 1, 24.95);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0D2EC-3AE2-48D2-BC3D-C871160C0DE0}"/>
              </a:ext>
            </a:extLst>
          </p:cNvPr>
          <p:cNvSpPr txBox="1"/>
          <p:nvPr/>
        </p:nvSpPr>
        <p:spPr>
          <a:xfrm>
            <a:off x="2276132" y="5808742"/>
            <a:ext cx="39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SansSerif" panose="00000400000000000000" pitchFamily="2" charset="2"/>
              </a:rPr>
              <a:t>Note: the order of the fields</a:t>
            </a:r>
          </a:p>
        </p:txBody>
      </p:sp>
    </p:spTree>
    <p:extLst>
      <p:ext uri="{BB962C8B-B14F-4D97-AF65-F5344CB8AC3E}">
        <p14:creationId xmlns:p14="http://schemas.microsoft.com/office/powerpoint/2010/main" val="112520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519D-5727-4C55-A312-936539EC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CE96-3425-41F8-9C62-4F645A11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736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To update already </a:t>
            </a:r>
            <a:r>
              <a:rPr lang="en-CA" b="1" dirty="0"/>
              <a:t>EXISTING</a:t>
            </a:r>
            <a:r>
              <a:rPr lang="en-CA" dirty="0"/>
              <a:t> records (Rows)</a:t>
            </a:r>
          </a:p>
          <a:p>
            <a:r>
              <a:rPr lang="en-CA" dirty="0"/>
              <a:t>Only include those fields that are changing</a:t>
            </a:r>
          </a:p>
          <a:p>
            <a:r>
              <a:rPr lang="en-CA" dirty="0"/>
              <a:t>Make sure you have a WHERE clause that specifies EXACTLY what records are to be updated.</a:t>
            </a:r>
          </a:p>
          <a:p>
            <a:pPr marL="0" indent="0">
              <a:buNone/>
            </a:pPr>
            <a:r>
              <a:rPr lang="en-CA" b="1" dirty="0"/>
              <a:t>GENERIC SYNTAX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975BB-75E1-4030-9FFF-3E1BD3D73E40}"/>
              </a:ext>
            </a:extLst>
          </p:cNvPr>
          <p:cNvSpPr txBox="1"/>
          <p:nvPr/>
        </p:nvSpPr>
        <p:spPr>
          <a:xfrm>
            <a:off x="1846141" y="4085194"/>
            <a:ext cx="6758429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name&gt; 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&lt;field1&gt;=&lt;value1&gt;,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&lt;field2&gt;=&lt;value2&gt;,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....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&lt;conditional statement&gt;;</a:t>
            </a:r>
          </a:p>
        </p:txBody>
      </p:sp>
    </p:spTree>
    <p:extLst>
      <p:ext uri="{BB962C8B-B14F-4D97-AF65-F5344CB8AC3E}">
        <p14:creationId xmlns:p14="http://schemas.microsoft.com/office/powerpoint/2010/main" val="53320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SQL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752600"/>
            <a:ext cx="8720328" cy="4343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>
                <a:latin typeface="SansSerif" panose="00000400000000000000" pitchFamily="2" charset="2"/>
              </a:rPr>
              <a:t>SQL</a:t>
            </a:r>
            <a:r>
              <a:rPr lang="en-US" altLang="en-US" dirty="0">
                <a:latin typeface="SansSerif" panose="00000400000000000000" pitchFamily="2" charset="2"/>
              </a:rPr>
              <a:t>: Structured Query Language </a:t>
            </a:r>
          </a:p>
          <a:p>
            <a:pPr lvl="1"/>
            <a:r>
              <a:rPr lang="en-US" altLang="en-US" dirty="0">
                <a:latin typeface="SansSerif" panose="00000400000000000000" pitchFamily="2" charset="2"/>
              </a:rPr>
              <a:t>Pronounced   Sea - </a:t>
            </a:r>
            <a:r>
              <a:rPr lang="en-US" altLang="en-US" dirty="0" err="1">
                <a:latin typeface="SansSerif" panose="00000400000000000000" pitchFamily="2" charset="2"/>
              </a:rPr>
              <a:t>Quel</a:t>
            </a:r>
            <a:endParaRPr lang="en-US" altLang="en-US" dirty="0">
              <a:latin typeface="SansSerif" panose="00000400000000000000" pitchFamily="2" charset="2"/>
            </a:endParaRPr>
          </a:p>
          <a:p>
            <a:endParaRPr lang="en-US" altLang="en-US" dirty="0">
              <a:latin typeface="SansSerif" panose="000004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en-US" b="1" dirty="0">
                <a:latin typeface="SansSerif" panose="00000400000000000000" pitchFamily="2" charset="2"/>
              </a:rPr>
              <a:t>Universal Language</a:t>
            </a:r>
            <a:r>
              <a:rPr lang="en-US" altLang="en-US" dirty="0">
                <a:latin typeface="SansSerif" panose="00000400000000000000" pitchFamily="2" charset="2"/>
              </a:rPr>
              <a:t> used specifically for communicating with databases</a:t>
            </a:r>
          </a:p>
          <a:p>
            <a:pPr marL="0" indent="0" eaLnBrk="1" hangingPunct="1">
              <a:buNone/>
            </a:pPr>
            <a:endParaRPr lang="en-US" altLang="en-US" dirty="0">
              <a:latin typeface="SansSerif" panose="000004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SansSerif" panose="00000400000000000000" pitchFamily="2" charset="2"/>
              </a:rPr>
              <a:t>SQL functions fit into </a:t>
            </a:r>
            <a:r>
              <a:rPr lang="en-US" altLang="en-US" b="1" dirty="0">
                <a:latin typeface="SansSerif" panose="00000400000000000000" pitchFamily="2" charset="2"/>
              </a:rPr>
              <a:t>three broad categories</a:t>
            </a:r>
            <a:r>
              <a:rPr lang="en-US" altLang="en-US" dirty="0">
                <a:latin typeface="SansSerif" panose="00000400000000000000" pitchFamily="2" charset="2"/>
              </a:rPr>
              <a:t>:</a:t>
            </a:r>
          </a:p>
          <a:p>
            <a:pPr lvl="1">
              <a:buClr>
                <a:schemeClr val="hlink"/>
              </a:buClr>
            </a:pPr>
            <a:r>
              <a:rPr lang="en-US" altLang="en-US" dirty="0">
                <a:latin typeface="SansSerif" panose="00000400000000000000" pitchFamily="2" charset="2"/>
              </a:rPr>
              <a:t>DDL - Data definition language</a:t>
            </a:r>
          </a:p>
          <a:p>
            <a:pPr lvl="1">
              <a:buClr>
                <a:schemeClr val="hlink"/>
              </a:buClr>
            </a:pPr>
            <a:r>
              <a:rPr lang="en-US" altLang="en-US" dirty="0">
                <a:latin typeface="SansSerif" panose="00000400000000000000" pitchFamily="2" charset="2"/>
              </a:rPr>
              <a:t>DML - Data manipulation language</a:t>
            </a:r>
          </a:p>
          <a:p>
            <a:pPr lvl="1">
              <a:buClr>
                <a:schemeClr val="hlink"/>
              </a:buClr>
            </a:pPr>
            <a:r>
              <a:rPr lang="en-US" altLang="en-US" dirty="0">
                <a:latin typeface="SansSerif" panose="00000400000000000000" pitchFamily="2" charset="2"/>
              </a:rPr>
              <a:t>TCL - 4Transaction Control Language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7426" y="295275"/>
            <a:ext cx="790575" cy="7683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4C1723-4A7F-4A8C-9BE7-C1503F3F9AAE}" type="slidenum">
              <a:rPr lang="en-US" altLang="en-US" sz="1200">
                <a:solidFill>
                  <a:schemeClr val="accent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4035-9E66-47CD-B58A-8DB9918B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F039-7365-4FC6-8A77-903C7F37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40" y="1253332"/>
            <a:ext cx="8595360" cy="59520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F4419-8D31-4064-B986-2DA7D22F598F}"/>
              </a:ext>
            </a:extLst>
          </p:cNvPr>
          <p:cNvSpPr txBox="1"/>
          <p:nvPr/>
        </p:nvSpPr>
        <p:spPr>
          <a:xfrm>
            <a:off x="1348740" y="2248053"/>
            <a:ext cx="701242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 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‘Gas/Propane Grill’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‘BT04’;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4A349-DA54-4CF9-8BE8-8542DD8A5E09}"/>
              </a:ext>
            </a:extLst>
          </p:cNvPr>
          <p:cNvSpPr txBox="1"/>
          <p:nvPr/>
        </p:nvSpPr>
        <p:spPr>
          <a:xfrm>
            <a:off x="1348740" y="4343715"/>
            <a:ext cx="701242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price = price * 1.10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= SG;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C8403-3636-43DA-B917-CF4D72100411}"/>
              </a:ext>
            </a:extLst>
          </p:cNvPr>
          <p:cNvSpPr txBox="1"/>
          <p:nvPr/>
        </p:nvSpPr>
        <p:spPr>
          <a:xfrm>
            <a:off x="1217007" y="1731418"/>
            <a:ext cx="578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ansSerif" panose="00000400000000000000" pitchFamily="2" charset="2"/>
              </a:rPr>
              <a:t>Updates a single record and changes the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648A5-2B46-4B65-9370-61FDF408067D}"/>
              </a:ext>
            </a:extLst>
          </p:cNvPr>
          <p:cNvSpPr txBox="1"/>
          <p:nvPr/>
        </p:nvSpPr>
        <p:spPr>
          <a:xfrm>
            <a:off x="1217007" y="3847899"/>
            <a:ext cx="962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ansSerif" panose="00000400000000000000" pitchFamily="2" charset="2"/>
              </a:rPr>
              <a:t>Updates ALL records matching the WHERE criteria and increases the price by 10%</a:t>
            </a:r>
          </a:p>
        </p:txBody>
      </p:sp>
    </p:spTree>
    <p:extLst>
      <p:ext uri="{BB962C8B-B14F-4D97-AF65-F5344CB8AC3E}">
        <p14:creationId xmlns:p14="http://schemas.microsoft.com/office/powerpoint/2010/main" val="210066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006A-D15E-4AAA-99BE-4C14D50D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858D-F6FA-4CEE-976E-0AC0E2A24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450" y="1473566"/>
            <a:ext cx="8595360" cy="226955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Removes data from the table</a:t>
            </a:r>
          </a:p>
          <a:p>
            <a:r>
              <a:rPr lang="en-CA" dirty="0"/>
              <a:t>Most of the time, this is not easily undone (be very careful)</a:t>
            </a:r>
          </a:p>
          <a:p>
            <a:r>
              <a:rPr lang="en-CA" dirty="0"/>
              <a:t>99% of the time a WHERE clause is used to specify the EXACT records to be deleted</a:t>
            </a:r>
          </a:p>
          <a:p>
            <a:pPr marL="0" indent="0">
              <a:buNone/>
            </a:pPr>
            <a:r>
              <a:rPr lang="en-CA" b="1" dirty="0"/>
              <a:t>GENERIC SYNTAX</a:t>
            </a:r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A9519-1EB9-420E-8163-576A7B7F4BA5}"/>
              </a:ext>
            </a:extLst>
          </p:cNvPr>
          <p:cNvSpPr txBox="1"/>
          <p:nvPr/>
        </p:nvSpPr>
        <p:spPr>
          <a:xfrm>
            <a:off x="1872455" y="3743120"/>
            <a:ext cx="675842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name&gt;</a:t>
            </a:r>
            <a:endParaRPr lang="en-US" alt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&lt;conditional statement&gt;;</a:t>
            </a:r>
          </a:p>
        </p:txBody>
      </p:sp>
    </p:spTree>
    <p:extLst>
      <p:ext uri="{BB962C8B-B14F-4D97-AF65-F5344CB8AC3E}">
        <p14:creationId xmlns:p14="http://schemas.microsoft.com/office/powerpoint/2010/main" val="1910367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4035-9E66-47CD-B58A-8DB9918B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F039-7365-4FC6-8A77-903C7F37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40" y="1253332"/>
            <a:ext cx="8595360" cy="59520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F4419-8D31-4064-B986-2DA7D22F598F}"/>
              </a:ext>
            </a:extLst>
          </p:cNvPr>
          <p:cNvSpPr txBox="1"/>
          <p:nvPr/>
        </p:nvSpPr>
        <p:spPr>
          <a:xfrm>
            <a:off x="1348740" y="2248053"/>
            <a:ext cx="7012428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‘BT04’;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4A349-DA54-4CF9-8BE8-8542DD8A5E09}"/>
              </a:ext>
            </a:extLst>
          </p:cNvPr>
          <p:cNvSpPr txBox="1"/>
          <p:nvPr/>
        </p:nvSpPr>
        <p:spPr>
          <a:xfrm>
            <a:off x="1348740" y="4343715"/>
            <a:ext cx="7012428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warehouse = 2;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C8403-3636-43DA-B917-CF4D72100411}"/>
              </a:ext>
            </a:extLst>
          </p:cNvPr>
          <p:cNvSpPr txBox="1"/>
          <p:nvPr/>
        </p:nvSpPr>
        <p:spPr>
          <a:xfrm>
            <a:off x="1217007" y="1731418"/>
            <a:ext cx="787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ansSerif" panose="00000400000000000000" pitchFamily="2" charset="2"/>
              </a:rPr>
              <a:t>Deletes a single record from the parts table (because PK is specified)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648A5-2B46-4B65-9370-61FDF408067D}"/>
              </a:ext>
            </a:extLst>
          </p:cNvPr>
          <p:cNvSpPr txBox="1"/>
          <p:nvPr/>
        </p:nvSpPr>
        <p:spPr>
          <a:xfrm>
            <a:off x="1217007" y="3847899"/>
            <a:ext cx="962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ansSerif" panose="00000400000000000000" pitchFamily="2" charset="2"/>
              </a:rPr>
              <a:t>Deletes ALL records matching the WHERE criteria - oops maybe</a:t>
            </a:r>
          </a:p>
        </p:txBody>
      </p:sp>
    </p:spTree>
    <p:extLst>
      <p:ext uri="{BB962C8B-B14F-4D97-AF65-F5344CB8AC3E}">
        <p14:creationId xmlns:p14="http://schemas.microsoft.com/office/powerpoint/2010/main" val="290369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SQL – 3 sub-categories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dirty="0">
                <a:solidFill>
                  <a:schemeClr val="accent1"/>
                </a:solidFill>
                <a:latin typeface="SansSerif" panose="00000400000000000000" pitchFamily="2" charset="2"/>
              </a:rPr>
              <a:t>DDL</a:t>
            </a:r>
            <a:r>
              <a:rPr lang="en-US" altLang="en-US" b="1" dirty="0">
                <a:latin typeface="SansSerif" panose="00000400000000000000" pitchFamily="2" charset="2"/>
              </a:rPr>
              <a:t> - </a:t>
            </a:r>
            <a:r>
              <a:rPr lang="en-US" altLang="en-US" dirty="0">
                <a:latin typeface="SansSerif" panose="00000400000000000000" pitchFamily="2" charset="2"/>
              </a:rPr>
              <a:t>Data Definition Language</a:t>
            </a:r>
          </a:p>
          <a:p>
            <a:pPr lvl="1"/>
            <a:r>
              <a:rPr lang="en-US" altLang="en-US" dirty="0">
                <a:latin typeface="SansSerif" panose="00000400000000000000" pitchFamily="2" charset="2"/>
              </a:rPr>
              <a:t>Create database objects such as tables</a:t>
            </a:r>
          </a:p>
          <a:p>
            <a:pPr lvl="1"/>
            <a:r>
              <a:rPr lang="en-US" altLang="en-US" dirty="0">
                <a:latin typeface="SansSerif" panose="00000400000000000000" pitchFamily="2" charset="2"/>
              </a:rPr>
              <a:t>Commands to define access rights to those database objects</a:t>
            </a:r>
          </a:p>
          <a:p>
            <a:pPr lvl="1"/>
            <a:r>
              <a:rPr lang="en-US" altLang="en-US" dirty="0"/>
              <a:t>Essentially working with the </a:t>
            </a:r>
            <a:r>
              <a:rPr lang="en-US" altLang="en-US" b="1" dirty="0">
                <a:solidFill>
                  <a:schemeClr val="accent1"/>
                </a:solidFill>
              </a:rPr>
              <a:t>STRUCTURE</a:t>
            </a:r>
            <a:r>
              <a:rPr lang="en-US" altLang="en-US" dirty="0"/>
              <a:t> of the database design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DML</a:t>
            </a:r>
            <a:r>
              <a:rPr lang="en-US" altLang="en-US" dirty="0"/>
              <a:t> - </a:t>
            </a:r>
            <a:r>
              <a:rPr lang="en-US" altLang="en-US" dirty="0">
                <a:latin typeface="SansSerif" panose="00000400000000000000" pitchFamily="2" charset="2"/>
              </a:rPr>
              <a:t>Data Manipulation Language</a:t>
            </a:r>
            <a:endParaRPr lang="en-US" altLang="en-US" i="1" dirty="0">
              <a:latin typeface="SansSerif" panose="000004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SansSerif" panose="00000400000000000000" pitchFamily="2" charset="2"/>
              </a:rPr>
              <a:t>Commands to work with the </a:t>
            </a:r>
            <a:r>
              <a:rPr lang="en-US" altLang="en-US" b="1" dirty="0">
                <a:solidFill>
                  <a:schemeClr val="accent1"/>
                </a:solidFill>
                <a:latin typeface="SansSerif" panose="00000400000000000000" pitchFamily="2" charset="2"/>
              </a:rPr>
              <a:t>DATA</a:t>
            </a:r>
            <a:r>
              <a:rPr lang="en-US" altLang="en-US" dirty="0">
                <a:latin typeface="SansSerif" panose="00000400000000000000" pitchFamily="2" charset="2"/>
              </a:rPr>
              <a:t> stored in the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SansSerif" panose="00000400000000000000" pitchFamily="2" charset="2"/>
              </a:rPr>
              <a:t>Includes commands to insert, update, delete, and retrieve data within the database tables objects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latin typeface="SansSerif" panose="000004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dirty="0">
                <a:solidFill>
                  <a:schemeClr val="accent1"/>
                </a:solidFill>
                <a:latin typeface="SansSerif" panose="00000400000000000000" pitchFamily="2" charset="2"/>
              </a:rPr>
              <a:t>TCL </a:t>
            </a:r>
            <a:r>
              <a:rPr lang="en-US" altLang="en-US" dirty="0">
                <a:latin typeface="SansSerif" panose="00000400000000000000" pitchFamily="2" charset="2"/>
              </a:rPr>
              <a:t>- Transaction Control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SansSerif" panose="00000400000000000000" pitchFamily="2" charset="2"/>
              </a:rPr>
              <a:t>Includes commands to ensure the integrity of the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Working with Multi-Step procedures to ensure everything that is supposed to happen, actually happens.</a:t>
            </a:r>
            <a:endParaRPr lang="en-US" altLang="en-US" dirty="0">
              <a:latin typeface="SansSerif" panose="00000400000000000000" pitchFamily="2" charset="2"/>
            </a:endParaRP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7426" y="295275"/>
            <a:ext cx="790575" cy="7683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562D70-9B80-4CBE-A9D5-A036B51837FC}" type="slidenum">
              <a:rPr lang="en-US" altLang="en-US" sz="1200">
                <a:solidFill>
                  <a:schemeClr val="accent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SQL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spcBef>
                <a:spcPct val="60000"/>
              </a:spcBef>
              <a:buNone/>
            </a:pPr>
            <a:r>
              <a:rPr lang="en-US" altLang="en-US" dirty="0"/>
              <a:t>SQL is relatively easy to learn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But can get complicated quickly when attention to detail is applied</a:t>
            </a:r>
          </a:p>
          <a:p>
            <a:pPr lvl="1">
              <a:spcBef>
                <a:spcPct val="60000"/>
              </a:spcBef>
            </a:pPr>
            <a:endParaRPr lang="en-US" altLang="en-US" dirty="0"/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en-US" altLang="en-US" dirty="0"/>
              <a:t>Basic command set has a vocabulary of less than 100 words </a:t>
            </a:r>
          </a:p>
          <a:p>
            <a:pPr marL="0" indent="0" eaLnBrk="1" hangingPunct="1">
              <a:spcBef>
                <a:spcPct val="60000"/>
              </a:spcBef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en-US" altLang="en-US" dirty="0">
                <a:sym typeface="Wingdings" panose="05000000000000000000" pitchFamily="2" charset="2"/>
              </a:rPr>
              <a:t>Sample vocabulary: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/>
              <a:t>CREATE COLLECTION....	DROP TABLE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/>
              <a:t>CREATE TABLE....		DROP VIEW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/>
              <a:t>CREATE VIEW....		ALTER TABLE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/>
              <a:t>SELECT * FROM ....		GRANT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/>
              <a:t>INSERT INTO ....		REVOKE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/>
              <a:t>UPDATE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/>
              <a:t>DELETE ....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7426" y="295275"/>
            <a:ext cx="790575" cy="7683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65C3FF-98CD-4CD7-BE33-D8158ABC6C93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2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SQL Dialects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60000"/>
              </a:spcBef>
              <a:buNone/>
            </a:pPr>
            <a:r>
              <a:rPr lang="en-US" altLang="en-US" dirty="0"/>
              <a:t>American National Standards Institute (ANSI) 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prescribes a standard SQL</a:t>
            </a:r>
          </a:p>
          <a:p>
            <a:pPr lvl="1">
              <a:spcBef>
                <a:spcPct val="60000"/>
              </a:spcBef>
            </a:pPr>
            <a:endParaRPr lang="en-US" altLang="en-US" dirty="0"/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en-US" altLang="en-US" dirty="0"/>
              <a:t>Several SQL dialects exist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/>
              <a:t>DB2, Oracle, MySQL, Post-</a:t>
            </a:r>
            <a:r>
              <a:rPr lang="en-US" altLang="en-US" dirty="0" err="1"/>
              <a:t>Gres</a:t>
            </a:r>
            <a:r>
              <a:rPr lang="en-US" altLang="en-US" dirty="0"/>
              <a:t> SQL, MS Access, and MS-SQL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/>
              <a:t>Be careful when researching online to fins solutions that work in the DBMS you are currently using</a:t>
            </a:r>
          </a:p>
          <a:p>
            <a:pPr lvl="1" eaLnBrk="1" hangingPunct="1">
              <a:spcBef>
                <a:spcPct val="60000"/>
              </a:spcBef>
            </a:pPr>
            <a:endParaRPr lang="en-US" altLang="en-US" dirty="0"/>
          </a:p>
          <a:p>
            <a:pPr lvl="1" eaLnBrk="1" hangingPunct="1">
              <a:spcBef>
                <a:spcPct val="60000"/>
              </a:spcBef>
            </a:pPr>
            <a:endParaRPr lang="en-US" altLang="en-US" dirty="0"/>
          </a:p>
          <a:p>
            <a:pPr lvl="1" eaLnBrk="1" hangingPunct="1">
              <a:spcBef>
                <a:spcPct val="60000"/>
              </a:spcBef>
            </a:pPr>
            <a:endParaRPr lang="en-US" altLang="en-US" dirty="0"/>
          </a:p>
          <a:p>
            <a:pPr marL="274320" lvl="1" indent="0" eaLnBrk="1" hangingPunct="1">
              <a:spcBef>
                <a:spcPct val="60000"/>
              </a:spcBef>
              <a:buNone/>
            </a:pPr>
            <a:r>
              <a:rPr lang="en-US" altLang="en-US" sz="1200" b="1" dirty="0"/>
              <a:t>DBMS </a:t>
            </a:r>
            <a:r>
              <a:rPr lang="en-US" altLang="en-US" sz="1200" dirty="0"/>
              <a:t>- </a:t>
            </a:r>
            <a:r>
              <a:rPr lang="en-US" altLang="en-US" sz="1200" b="1" dirty="0" err="1"/>
              <a:t>D</a:t>
            </a:r>
            <a:r>
              <a:rPr lang="en-US" altLang="en-US" sz="1200" dirty="0" err="1"/>
              <a:t>ata</a:t>
            </a:r>
            <a:r>
              <a:rPr lang="en-US" altLang="en-US" sz="1200" b="1" dirty="0" err="1"/>
              <a:t>B</a:t>
            </a:r>
            <a:r>
              <a:rPr lang="en-US" altLang="en-US" sz="1200" dirty="0" err="1"/>
              <a:t>ase</a:t>
            </a:r>
            <a:r>
              <a:rPr lang="en-US" altLang="en-US" sz="1200" dirty="0"/>
              <a:t> </a:t>
            </a:r>
            <a:r>
              <a:rPr lang="en-US" altLang="en-US" sz="1200" b="1" dirty="0"/>
              <a:t>M</a:t>
            </a:r>
            <a:r>
              <a:rPr lang="en-US" altLang="en-US" sz="1200" dirty="0"/>
              <a:t>anagement </a:t>
            </a:r>
            <a:r>
              <a:rPr lang="en-US" altLang="en-US" sz="1200" b="1" dirty="0"/>
              <a:t>S</a:t>
            </a:r>
            <a:r>
              <a:rPr lang="en-US" altLang="en-US" sz="1200" dirty="0"/>
              <a:t>ystem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7426" y="295275"/>
            <a:ext cx="790575" cy="7683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0D6D8E-FD34-49B9-B56D-3D2B993BAF12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4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SELECT command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828801"/>
            <a:ext cx="8595360" cy="4620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Introducing the SELECT command general syntax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* - means required part</a:t>
            </a:r>
          </a:p>
          <a:p>
            <a:pPr marL="0" indent="0" eaLnBrk="1" hangingPunct="1">
              <a:spcBef>
                <a:spcPct val="60000"/>
              </a:spcBef>
              <a:buNone/>
            </a:pPr>
            <a:endParaRPr lang="en-US" altLang="en-US" dirty="0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7426" y="295275"/>
            <a:ext cx="790575" cy="7683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0D6D8E-FD34-49B9-B56D-3D2B993BAF12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83507-A633-49E1-92CB-C62343BB4D31}"/>
              </a:ext>
            </a:extLst>
          </p:cNvPr>
          <p:cNvSpPr txBox="1"/>
          <p:nvPr/>
        </p:nvSpPr>
        <p:spPr>
          <a:xfrm>
            <a:off x="1203043" y="2592560"/>
            <a:ext cx="923080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&lt;comma separated field list *&gt;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(s) *&gt;</a:t>
            </a:r>
          </a:p>
          <a:p>
            <a:pPr>
              <a:buNone/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&lt;condition(s) using logical operators&gt;</a:t>
            </a:r>
          </a:p>
          <a:p>
            <a:pPr>
              <a:buNone/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ORDER BY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&lt;comma separated field list&gt; 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5730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uiExpand="1" build="p"/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Sample Table: PART</a:t>
            </a:r>
          </a:p>
        </p:txBody>
      </p:sp>
      <p:graphicFrame>
        <p:nvGraphicFramePr>
          <p:cNvPr id="6" name="Group 10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578544"/>
              </p:ext>
            </p:extLst>
          </p:nvPr>
        </p:nvGraphicFramePr>
        <p:xfrm>
          <a:off x="1850967" y="1832957"/>
          <a:ext cx="7924800" cy="4557713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WAREHOUSE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Iron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AZ52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Dartboard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BA74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Basketball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BH22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Cornpopper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BT04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Gas Grill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149.99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BZ66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Washer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399.99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CA14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Griddle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39.99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CB03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Bike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299.99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CX11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Blender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CZ81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Treadmill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349.99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04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Listing Table Rows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752600"/>
            <a:ext cx="5774770" cy="881599"/>
          </a:xfrm>
        </p:spPr>
        <p:txBody>
          <a:bodyPr>
            <a:normAutofit/>
          </a:bodyPr>
          <a:lstStyle/>
          <a:p>
            <a:pPr marL="0" indent="0">
              <a:spcBef>
                <a:spcPct val="30000"/>
              </a:spcBef>
              <a:buNone/>
            </a:pPr>
            <a:r>
              <a:rPr lang="en-US" altLang="en-US" dirty="0"/>
              <a:t>At a minimum, must specify what you want to select and where you want to select it 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EE577-15BE-41BF-851A-DC60A20EC703}"/>
              </a:ext>
            </a:extLst>
          </p:cNvPr>
          <p:cNvSpPr txBox="1"/>
          <p:nvPr/>
        </p:nvSpPr>
        <p:spPr>
          <a:xfrm>
            <a:off x="1261872" y="3259833"/>
            <a:ext cx="45013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part;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9052E9-1F7A-432C-B327-DD1D1221C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30165"/>
              </p:ext>
            </p:extLst>
          </p:nvPr>
        </p:nvGraphicFramePr>
        <p:xfrm>
          <a:off x="7838476" y="2218184"/>
          <a:ext cx="1735138" cy="3964940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589234475"/>
                    </a:ext>
                  </a:extLst>
                </a:gridCol>
              </a:tblGrid>
              <a:tr h="2161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 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923304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503303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AZ52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54207"/>
                  </a:ext>
                </a:extLst>
              </a:tr>
              <a:tr h="359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BA74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486837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BH22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157217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BT04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05394"/>
                  </a:ext>
                </a:extLst>
              </a:tr>
              <a:tr h="359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BZ66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776549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CA14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576850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CB03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329621"/>
                  </a:ext>
                </a:extLst>
              </a:tr>
              <a:tr h="359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CX11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443493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CZ81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3339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64C57F-C1FB-400D-ADE7-A96546ACB153}"/>
              </a:ext>
            </a:extLst>
          </p:cNvPr>
          <p:cNvSpPr txBox="1"/>
          <p:nvPr/>
        </p:nvSpPr>
        <p:spPr>
          <a:xfrm>
            <a:off x="7738758" y="1824067"/>
            <a:ext cx="183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SansSerif" panose="00000400000000000000" pitchFamily="2" charset="2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2281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/>
      <p:bldP spid="6" grpId="0" uiExpand="1" build="p"/>
      <p:bldP spid="3" grpId="0"/>
    </p:bldLst>
  </p:timing>
</p:sld>
</file>

<file path=ppt/theme/theme1.xml><?xml version="1.0" encoding="utf-8"?>
<a:theme xmlns:a="http://schemas.openxmlformats.org/drawingml/2006/main" name="View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</TotalTime>
  <Words>1346</Words>
  <Application>Microsoft Office PowerPoint</Application>
  <PresentationFormat>Widescreen</PresentationFormat>
  <Paragraphs>486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Calibri</vt:lpstr>
      <vt:lpstr>Century Schoolbook</vt:lpstr>
      <vt:lpstr>Courier New</vt:lpstr>
      <vt:lpstr>SansSerif</vt:lpstr>
      <vt:lpstr>Verdana</vt:lpstr>
      <vt:lpstr>Wingdings 2</vt:lpstr>
      <vt:lpstr>View</vt:lpstr>
      <vt:lpstr>Introduction  to  Structured Query Language  (SQL)</vt:lpstr>
      <vt:lpstr>Agenda</vt:lpstr>
      <vt:lpstr>Introduction to SQL</vt:lpstr>
      <vt:lpstr>SQL – 3 sub-categories</vt:lpstr>
      <vt:lpstr>Introduction to SQL</vt:lpstr>
      <vt:lpstr>SQL Dialects</vt:lpstr>
      <vt:lpstr>The SELECT command</vt:lpstr>
      <vt:lpstr>Sample Table: PART</vt:lpstr>
      <vt:lpstr>Listing Table Rows</vt:lpstr>
      <vt:lpstr>Listing All Table Rows and Columns</vt:lpstr>
      <vt:lpstr>Selecting Rows with Comparison Operators</vt:lpstr>
      <vt:lpstr>Comparison Operators</vt:lpstr>
      <vt:lpstr>Selecting Rows with Comparison Operators</vt:lpstr>
      <vt:lpstr>Sorting Output</vt:lpstr>
      <vt:lpstr>Sorting Output</vt:lpstr>
      <vt:lpstr>Sorting Output – Multiple Columns</vt:lpstr>
      <vt:lpstr>SQL Comparison Operators</vt:lpstr>
      <vt:lpstr>SQL Comparison Operators</vt:lpstr>
      <vt:lpstr>SQL Comparison Operators</vt:lpstr>
      <vt:lpstr>SQL Comparison Operators</vt:lpstr>
      <vt:lpstr>SQL Comparison Operators</vt:lpstr>
      <vt:lpstr>Wildcards</vt:lpstr>
      <vt:lpstr>Wildcards continued</vt:lpstr>
      <vt:lpstr>Wildcards continued</vt:lpstr>
      <vt:lpstr>CRUD</vt:lpstr>
      <vt:lpstr>INSERT</vt:lpstr>
      <vt:lpstr>INSERT</vt:lpstr>
      <vt:lpstr>INSERT</vt:lpstr>
      <vt:lpstr>UPDATE</vt:lpstr>
      <vt:lpstr>UPDATE continued</vt:lpstr>
      <vt:lpstr>DELETE</vt:lpstr>
      <vt:lpstr>DELETE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Structured Query Language (SQL)</dc:title>
  <dc:creator>Nasim</dc:creator>
  <cp:lastModifiedBy>Let's Play</cp:lastModifiedBy>
  <cp:revision>68</cp:revision>
  <dcterms:created xsi:type="dcterms:W3CDTF">2019-07-08T21:26:57Z</dcterms:created>
  <dcterms:modified xsi:type="dcterms:W3CDTF">2019-09-16T14:39:54Z</dcterms:modified>
</cp:coreProperties>
</file>