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2" r:id="rId5"/>
    <p:sldId id="261" r:id="rId6"/>
    <p:sldId id="258" r:id="rId7"/>
    <p:sldId id="275" r:id="rId8"/>
    <p:sldId id="277" r:id="rId9"/>
    <p:sldId id="270" r:id="rId10"/>
    <p:sldId id="271" r:id="rId11"/>
    <p:sldId id="272" r:id="rId12"/>
    <p:sldId id="273" r:id="rId13"/>
    <p:sldId id="274" r:id="rId14"/>
    <p:sldId id="278" r:id="rId15"/>
    <p:sldId id="279" r:id="rId16"/>
    <p:sldId id="280" r:id="rId17"/>
    <p:sldId id="264" r:id="rId18"/>
    <p:sldId id="265" r:id="rId19"/>
    <p:sldId id="266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42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625"/>
            <a:ext cx="11292840" cy="1045325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B6D37-D302-4F90-886F-BDA8244EBE9A}"/>
              </a:ext>
            </a:extLst>
          </p:cNvPr>
          <p:cNvSpPr/>
          <p:nvPr userDrawn="1"/>
        </p:nvSpPr>
        <p:spPr>
          <a:xfrm>
            <a:off x="0" y="1028700"/>
            <a:ext cx="11292840" cy="5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8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0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DML SQL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04</a:t>
            </a:r>
          </a:p>
          <a:p>
            <a:r>
              <a:rPr lang="en-US" dirty="0"/>
              <a:t>DBS201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159062"/>
          </a:xfrm>
        </p:spPr>
        <p:txBody>
          <a:bodyPr/>
          <a:lstStyle/>
          <a:p>
            <a:r>
              <a:rPr lang="en-US" dirty="0"/>
              <a:t>Returns the Cartesian products of rows from multiple tables.</a:t>
            </a:r>
          </a:p>
          <a:p>
            <a:r>
              <a:rPr lang="en-US" dirty="0"/>
              <a:t>Syntax: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35451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087"/>
              </p:ext>
            </p:extLst>
          </p:nvPr>
        </p:nvGraphicFramePr>
        <p:xfrm>
          <a:off x="4125939" y="4380447"/>
          <a:ext cx="1633730" cy="1120929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9047"/>
              </p:ext>
            </p:extLst>
          </p:nvPr>
        </p:nvGraphicFramePr>
        <p:xfrm>
          <a:off x="6417195" y="4023042"/>
          <a:ext cx="3292893" cy="260930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611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914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858814" y="4719145"/>
            <a:ext cx="1267125" cy="221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59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858812" y="4940911"/>
            <a:ext cx="1267127" cy="1741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58812" y="5116170"/>
            <a:ext cx="1267127" cy="2115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858812" y="4940911"/>
            <a:ext cx="1267127" cy="560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6890" y="5318234"/>
            <a:ext cx="1249049" cy="182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29428C1-682C-4198-A6CC-3C2D42FA3C10}"/>
              </a:ext>
            </a:extLst>
          </p:cNvPr>
          <p:cNvSpPr txBox="1"/>
          <p:nvPr/>
        </p:nvSpPr>
        <p:spPr>
          <a:xfrm>
            <a:off x="1572765" y="3054107"/>
            <a:ext cx="726948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*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77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475639"/>
            <a:ext cx="10546083" cy="9570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inner join returns rows from tables that satisfies the join condition. It 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only matching </a:t>
            </a:r>
            <a:r>
              <a:rPr lang="en-US" dirty="0"/>
              <a:t>rows from joined tables.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13063"/>
              </p:ext>
            </p:extLst>
          </p:nvPr>
        </p:nvGraphicFramePr>
        <p:xfrm>
          <a:off x="1261868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3801"/>
              </p:ext>
            </p:extLst>
          </p:nvPr>
        </p:nvGraphicFramePr>
        <p:xfrm>
          <a:off x="4125939" y="4380447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7939"/>
              </p:ext>
            </p:extLst>
          </p:nvPr>
        </p:nvGraphicFramePr>
        <p:xfrm>
          <a:off x="6785056" y="4499921"/>
          <a:ext cx="3292893" cy="114626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969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58812" y="4960883"/>
            <a:ext cx="1267127" cy="540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𝒊𝒏𝒏𝒆𝒓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12214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8D7DA1-05C0-49CB-8BFB-A83B1EC9C19F}"/>
              </a:ext>
            </a:extLst>
          </p:cNvPr>
          <p:cNvSpPr txBox="1"/>
          <p:nvPr/>
        </p:nvSpPr>
        <p:spPr>
          <a:xfrm>
            <a:off x="3010579" y="2619473"/>
            <a:ext cx="470611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R.*, S.*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R.col2 = S.col2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4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1253331"/>
            <a:ext cx="9848088" cy="23219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LEFT JOIN </a:t>
            </a:r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</a:rPr>
              <a:t>all the rows from the table on the left of the join operator </a:t>
            </a:r>
            <a:r>
              <a:rPr lang="en-US" i="1" dirty="0"/>
              <a:t>even if there is no matching row </a:t>
            </a:r>
            <a:r>
              <a:rPr lang="en-US" dirty="0"/>
              <a:t>for them in the table on the right of the join. </a:t>
            </a:r>
          </a:p>
          <a:p>
            <a:pPr marL="0" indent="0">
              <a:buNone/>
            </a:pPr>
            <a:r>
              <a:rPr lang="en-US" dirty="0"/>
              <a:t>For the rows from the left table that have no matching rows in the right table, the values for the right table columns will be returned as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83986"/>
              </p:ext>
            </p:extLst>
          </p:nvPr>
        </p:nvGraphicFramePr>
        <p:xfrm>
          <a:off x="1378854" y="485263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84574"/>
              </p:ext>
            </p:extLst>
          </p:nvPr>
        </p:nvGraphicFramePr>
        <p:xfrm>
          <a:off x="4022205" y="4852636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00477"/>
              </p:ext>
            </p:extLst>
          </p:nvPr>
        </p:nvGraphicFramePr>
        <p:xfrm>
          <a:off x="6702341" y="4853001"/>
          <a:ext cx="3292893" cy="1502079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581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26349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35588" y="4447280"/>
                <a:ext cx="477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88" y="4447280"/>
                <a:ext cx="4775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97332" y="4431987"/>
                <a:ext cx="477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332" y="4431987"/>
                <a:ext cx="477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27701" y="4447280"/>
                <a:ext cx="2172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01" y="4447280"/>
                <a:ext cx="2172331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A1B591-1772-49EA-AD5D-CD9CA8FFDADA}"/>
              </a:ext>
            </a:extLst>
          </p:cNvPr>
          <p:cNvSpPr txBox="1"/>
          <p:nvPr/>
        </p:nvSpPr>
        <p:spPr>
          <a:xfrm>
            <a:off x="1817766" y="3429000"/>
            <a:ext cx="741767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R.*, S.*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 OUTER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R.col2 = S.col2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56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31" y="1329305"/>
            <a:ext cx="10403978" cy="224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RIGHT JOIN </a:t>
            </a:r>
            <a:r>
              <a:rPr lang="en-US" dirty="0"/>
              <a:t>returns all the rows from the table on the </a:t>
            </a:r>
            <a:r>
              <a:rPr lang="en-US" b="1" dirty="0">
                <a:solidFill>
                  <a:schemeClr val="accent1"/>
                </a:solidFill>
              </a:rPr>
              <a:t>right</a:t>
            </a:r>
            <a:r>
              <a:rPr lang="en-US" dirty="0"/>
              <a:t> of the join operator </a:t>
            </a:r>
            <a:r>
              <a:rPr lang="en-US" i="1" dirty="0"/>
              <a:t>even if there is no matching row </a:t>
            </a:r>
            <a:r>
              <a:rPr lang="en-US" dirty="0"/>
              <a:t>for them in the table on the left of the join. </a:t>
            </a:r>
          </a:p>
          <a:p>
            <a:pPr marL="0" indent="0">
              <a:buNone/>
            </a:pPr>
            <a:r>
              <a:rPr lang="en-US" dirty="0"/>
              <a:t>For the rows from the right table that have no matching rows in the left table, the values for the left table columns will be returned as null.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45112"/>
              </p:ext>
            </p:extLst>
          </p:nvPr>
        </p:nvGraphicFramePr>
        <p:xfrm>
          <a:off x="1644031" y="4782677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10231"/>
              </p:ext>
            </p:extLst>
          </p:nvPr>
        </p:nvGraphicFramePr>
        <p:xfrm>
          <a:off x="4287381" y="4782677"/>
          <a:ext cx="1633730" cy="1868215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62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19338"/>
              </p:ext>
            </p:extLst>
          </p:nvPr>
        </p:nvGraphicFramePr>
        <p:xfrm>
          <a:off x="6725778" y="4765227"/>
          <a:ext cx="3292893" cy="187778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838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00765" y="4408853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65" y="4408853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62508" y="436202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08" y="436202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92877" y="4377321"/>
                <a:ext cx="1697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77" y="4377321"/>
                <a:ext cx="169757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B96DF0E-EE74-49C1-BFFA-7E298CBFCD96}"/>
              </a:ext>
            </a:extLst>
          </p:cNvPr>
          <p:cNvSpPr txBox="1"/>
          <p:nvPr/>
        </p:nvSpPr>
        <p:spPr>
          <a:xfrm>
            <a:off x="1644031" y="3479714"/>
            <a:ext cx="807709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R.*, S.*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RIGHT OUTER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R.col2 = S.col2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892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102-9D2E-4EA4-A2F9-BBB0EC95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Joining More than 2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2B4C-E1BC-4C7E-B3F0-092D24B6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23113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When joining more than 2 tables, each relationship must be clearly identified and scripted using JOIN statements.</a:t>
            </a:r>
          </a:p>
          <a:p>
            <a:pPr marL="0" indent="0">
              <a:buNone/>
            </a:pPr>
            <a:r>
              <a:rPr lang="en-CA" dirty="0"/>
              <a:t>The first Join will form a NEW temporary table only in memory, </a:t>
            </a:r>
          </a:p>
          <a:p>
            <a:pPr lvl="1"/>
            <a:r>
              <a:rPr lang="en-CA" dirty="0"/>
              <a:t>this temporary table is then joined to the third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ECE22B-BD70-4B5B-9625-D2411395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66915"/>
              </p:ext>
            </p:extLst>
          </p:nvPr>
        </p:nvGraphicFramePr>
        <p:xfrm>
          <a:off x="2077721" y="4421126"/>
          <a:ext cx="1534159" cy="148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playerName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5191897-8F38-4EFB-B416-969B3CEA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71100"/>
              </p:ext>
            </p:extLst>
          </p:nvPr>
        </p:nvGraphicFramePr>
        <p:xfrm>
          <a:off x="7350761" y="4421126"/>
          <a:ext cx="1534159" cy="148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teamName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shirtColour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F336E1-FCAD-45C1-8F86-B3E58EDE5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38118"/>
              </p:ext>
            </p:extLst>
          </p:nvPr>
        </p:nvGraphicFramePr>
        <p:xfrm>
          <a:off x="4651757" y="4421126"/>
          <a:ext cx="1534159" cy="185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Rosters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rosterID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shirtNumber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5741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EAF5AA-005C-478B-9B8D-181B0FFB4D10}"/>
              </a:ext>
            </a:extLst>
          </p:cNvPr>
          <p:cNvCxnSpPr/>
          <p:nvPr/>
        </p:nvCxnSpPr>
        <p:spPr>
          <a:xfrm flipH="1" flipV="1">
            <a:off x="3611880" y="4956048"/>
            <a:ext cx="1039877" cy="3939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4C868-6069-4FF1-A4EB-6099CA00ED0C}"/>
              </a:ext>
            </a:extLst>
          </p:cNvPr>
          <p:cNvCxnSpPr>
            <a:cxnSpLocks/>
          </p:cNvCxnSpPr>
          <p:nvPr/>
        </p:nvCxnSpPr>
        <p:spPr>
          <a:xfrm flipV="1">
            <a:off x="6185916" y="4956048"/>
            <a:ext cx="1164845" cy="7498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5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102-9D2E-4EA4-A2F9-BBB0EC95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Joining More than 2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ECE22B-BD70-4B5B-9625-D2411395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9216"/>
              </p:ext>
            </p:extLst>
          </p:nvPr>
        </p:nvGraphicFramePr>
        <p:xfrm>
          <a:off x="2169161" y="1571246"/>
          <a:ext cx="1534159" cy="148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playerName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5191897-8F38-4EFB-B416-969B3CEA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75265"/>
              </p:ext>
            </p:extLst>
          </p:nvPr>
        </p:nvGraphicFramePr>
        <p:xfrm>
          <a:off x="7442201" y="1571246"/>
          <a:ext cx="1534159" cy="148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teamName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shirtColour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F336E1-FCAD-45C1-8F86-B3E58EDE5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78933"/>
              </p:ext>
            </p:extLst>
          </p:nvPr>
        </p:nvGraphicFramePr>
        <p:xfrm>
          <a:off x="4743197" y="1571246"/>
          <a:ext cx="1534159" cy="185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>
                  <a:extLst>
                    <a:ext uri="{9D8B030D-6E8A-4147-A177-3AD203B41FA5}">
                      <a16:colId xmlns:a16="http://schemas.microsoft.com/office/drawing/2014/main" val="311885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Rosters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1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rosterID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4534"/>
                  </a:ext>
                </a:extLst>
              </a:tr>
              <a:tr h="374394">
                <a:tc>
                  <a:txBody>
                    <a:bodyPr/>
                    <a:lstStyle/>
                    <a:p>
                      <a:r>
                        <a:rPr lang="en-CA" sz="1200" dirty="0" err="1"/>
                        <a:t>playerID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teamID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err="1"/>
                        <a:t>shirtNumber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5741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EAF5AA-005C-478B-9B8D-181B0FFB4D10}"/>
              </a:ext>
            </a:extLst>
          </p:cNvPr>
          <p:cNvCxnSpPr/>
          <p:nvPr/>
        </p:nvCxnSpPr>
        <p:spPr>
          <a:xfrm flipH="1" flipV="1">
            <a:off x="3703320" y="2106168"/>
            <a:ext cx="1039877" cy="3939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4C868-6069-4FF1-A4EB-6099CA00ED0C}"/>
              </a:ext>
            </a:extLst>
          </p:cNvPr>
          <p:cNvCxnSpPr>
            <a:cxnSpLocks/>
          </p:cNvCxnSpPr>
          <p:nvPr/>
        </p:nvCxnSpPr>
        <p:spPr>
          <a:xfrm flipV="1">
            <a:off x="6277356" y="2106168"/>
            <a:ext cx="1164845" cy="7498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921EF-A3A1-4D5A-926B-382D7008775D}"/>
              </a:ext>
            </a:extLst>
          </p:cNvPr>
          <p:cNvSpPr txBox="1"/>
          <p:nvPr/>
        </p:nvSpPr>
        <p:spPr>
          <a:xfrm>
            <a:off x="1315267" y="3542314"/>
            <a:ext cx="904488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t.teamName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p.playerName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Teams t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Rosters R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Players p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r.playerID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p.playerID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4BD11-92D4-4197-A09E-94BEC0471968}"/>
              </a:ext>
            </a:extLst>
          </p:cNvPr>
          <p:cNvSpPr txBox="1"/>
          <p:nvPr/>
        </p:nvSpPr>
        <p:spPr>
          <a:xfrm>
            <a:off x="1347271" y="5286754"/>
            <a:ext cx="904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 Teams and Rosters table will JOIN, include all columns from both tables, into a new temporary table in memory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table is then joined to Players</a:t>
            </a:r>
          </a:p>
        </p:txBody>
      </p:sp>
    </p:spTree>
    <p:extLst>
      <p:ext uri="{BB962C8B-B14F-4D97-AF65-F5344CB8AC3E}">
        <p14:creationId xmlns:p14="http://schemas.microsoft.com/office/powerpoint/2010/main" val="39632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2A08F-FC99-42CC-AD03-9EDC810A7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Views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33302B-D482-4BE1-B361-95A408BAD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view is like a virtual table. </a:t>
            </a:r>
          </a:p>
          <a:p>
            <a:pPr lvl="1"/>
            <a:r>
              <a:rPr lang="en-US" dirty="0"/>
              <a:t>It does not physically exist. </a:t>
            </a:r>
          </a:p>
          <a:p>
            <a:pPr lvl="1"/>
            <a:r>
              <a:rPr lang="en-US" dirty="0"/>
              <a:t>It cannot store data.</a:t>
            </a:r>
          </a:p>
          <a:p>
            <a:pPr lvl="1"/>
            <a:r>
              <a:rPr lang="en-US" dirty="0"/>
              <a:t>It can be created by a select statement selecting rows and columns from one or more tables.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It can be used to save a Select statement for repeated execution (don’t have to re-enter the SELECT statement every time).</a:t>
            </a:r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The user “sees” the VIEW as a table which executes in real-time and the data shown is the data as it is at the time of execution.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3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tables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conditions];</a:t>
            </a:r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WHERE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3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CREATE VIEW </a:t>
            </a:r>
            <a:r>
              <a:rPr lang="en-US" dirty="0"/>
              <a:t>statement creates a new view.</a:t>
            </a:r>
          </a:p>
          <a:p>
            <a:r>
              <a:rPr lang="en-US" dirty="0"/>
              <a:t>If the view does not exist, </a:t>
            </a:r>
            <a:r>
              <a:rPr lang="en-US" b="1" dirty="0"/>
              <a:t>CREATE OR REPLACE VIEW</a:t>
            </a:r>
            <a:r>
              <a:rPr lang="en-US" dirty="0"/>
              <a:t> creates the view. </a:t>
            </a:r>
          </a:p>
          <a:p>
            <a:r>
              <a:rPr lang="en-US" dirty="0"/>
              <a:t>If the view does exist, </a:t>
            </a:r>
            <a:r>
              <a:rPr lang="en-US" b="1" dirty="0"/>
              <a:t>CREATE OR REPLACE VIEW</a:t>
            </a:r>
            <a:r>
              <a:rPr lang="en-US" dirty="0"/>
              <a:t> replaces the old view with the new one. </a:t>
            </a:r>
          </a:p>
          <a:p>
            <a:r>
              <a:rPr lang="en-US" dirty="0"/>
              <a:t>Syntax: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conditions];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538" y="1476462"/>
            <a:ext cx="8595360" cy="480892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 Aliases</a:t>
            </a:r>
          </a:p>
          <a:p>
            <a:pPr>
              <a:spcBef>
                <a:spcPct val="0"/>
              </a:spcBef>
              <a:defRPr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Simple Joins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Inner Joins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Outer Joins (Left, Right, and Full)</a:t>
            </a:r>
          </a:p>
          <a:p>
            <a:pPr lvl="1"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user sees a view as a table. You can select from a view as if it is a table.</a:t>
            </a:r>
          </a:p>
          <a:p>
            <a:pPr marL="457200" lvl="1" indent="0">
              <a:buNone/>
            </a:pP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conditions]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prod_supplier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451A-CF41-4CBF-B0AF-BC9125C4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BA10-46E9-496A-BC3E-06BEF2A8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90" y="1402672"/>
            <a:ext cx="10591060" cy="61255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use aliases on tables to make statements much shorter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FF1C6-1FB2-4CFD-971A-CE3ABFEA8666}"/>
              </a:ext>
            </a:extLst>
          </p:cNvPr>
          <p:cNvSpPr txBox="1"/>
          <p:nvPr/>
        </p:nvSpPr>
        <p:spPr>
          <a:xfrm>
            <a:off x="1402573" y="2540551"/>
            <a:ext cx="4693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7C5E4-3E8B-478E-B851-DC720222BFE7}"/>
              </a:ext>
            </a:extLst>
          </p:cNvPr>
          <p:cNvSpPr txBox="1"/>
          <p:nvPr/>
        </p:nvSpPr>
        <p:spPr>
          <a:xfrm>
            <a:off x="1402573" y="4670498"/>
            <a:ext cx="469342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 AS p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88B02F-430E-4AF8-9600-E98DD69F0A89}"/>
              </a:ext>
            </a:extLst>
          </p:cNvPr>
          <p:cNvSpPr txBox="1">
            <a:spLocks/>
          </p:cNvSpPr>
          <p:nvPr/>
        </p:nvSpPr>
        <p:spPr>
          <a:xfrm>
            <a:off x="350890" y="2015231"/>
            <a:ext cx="2657160" cy="54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dirty="0"/>
              <a:t>Without aliases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9144C5-8725-48BF-BB87-0169EAE65F26}"/>
              </a:ext>
            </a:extLst>
          </p:cNvPr>
          <p:cNvSpPr txBox="1">
            <a:spLocks/>
          </p:cNvSpPr>
          <p:nvPr/>
        </p:nvSpPr>
        <p:spPr>
          <a:xfrm>
            <a:off x="350890" y="4209495"/>
            <a:ext cx="2657160" cy="54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dirty="0"/>
              <a:t>With aliases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724C1-70C1-450E-9DF3-FDDED93BA8E3}"/>
              </a:ext>
            </a:extLst>
          </p:cNvPr>
          <p:cNvSpPr txBox="1"/>
          <p:nvPr/>
        </p:nvSpPr>
        <p:spPr>
          <a:xfrm>
            <a:off x="6835806" y="3213717"/>
            <a:ext cx="3231472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Although this seems longer, the benefits will be apparent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3650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Tables </a:t>
            </a:r>
            <a:r>
              <a:rPr lang="en-US" sz="3600" dirty="0"/>
              <a:t>(Example)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56154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Join tables PRODUCTS and SUPPLIERS</a:t>
            </a:r>
            <a:endParaRPr lang="en-CA" dirty="0"/>
          </a:p>
        </p:txBody>
      </p:sp>
      <p:graphicFrame>
        <p:nvGraphicFramePr>
          <p:cNvPr id="4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82362"/>
              </p:ext>
            </p:extLst>
          </p:nvPr>
        </p:nvGraphicFramePr>
        <p:xfrm>
          <a:off x="6752897" y="2636278"/>
          <a:ext cx="3671263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3421"/>
              </p:ext>
            </p:extLst>
          </p:nvPr>
        </p:nvGraphicFramePr>
        <p:xfrm>
          <a:off x="1271016" y="3219973"/>
          <a:ext cx="4643682" cy="2424827"/>
        </p:xfrm>
        <a:graphic>
          <a:graphicData uri="http://schemas.openxmlformats.org/drawingml/2006/table">
            <a:tbl>
              <a:tblPr/>
              <a:tblGrid>
                <a:gridCol w="129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57"/>
          <p:cNvSpPr>
            <a:spLocks noChangeShapeType="1"/>
          </p:cNvSpPr>
          <p:nvPr/>
        </p:nvSpPr>
        <p:spPr bwMode="auto">
          <a:xfrm flipV="1">
            <a:off x="5914697" y="3741181"/>
            <a:ext cx="8382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" name="Line 358"/>
          <p:cNvSpPr>
            <a:spLocks noChangeShapeType="1"/>
          </p:cNvSpPr>
          <p:nvPr/>
        </p:nvSpPr>
        <p:spPr bwMode="auto">
          <a:xfrm flipV="1">
            <a:off x="5914697" y="3817381"/>
            <a:ext cx="838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" name="Line 359"/>
          <p:cNvSpPr>
            <a:spLocks noChangeShapeType="1"/>
          </p:cNvSpPr>
          <p:nvPr/>
        </p:nvSpPr>
        <p:spPr bwMode="auto">
          <a:xfrm flipV="1">
            <a:off x="5914697" y="3969781"/>
            <a:ext cx="838200" cy="5333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Line 360"/>
          <p:cNvSpPr>
            <a:spLocks noChangeShapeType="1"/>
          </p:cNvSpPr>
          <p:nvPr/>
        </p:nvSpPr>
        <p:spPr bwMode="auto">
          <a:xfrm flipV="1">
            <a:off x="5914697" y="4731781"/>
            <a:ext cx="838200" cy="76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Line 361"/>
          <p:cNvSpPr>
            <a:spLocks noChangeShapeType="1"/>
          </p:cNvSpPr>
          <p:nvPr/>
        </p:nvSpPr>
        <p:spPr bwMode="auto">
          <a:xfrm flipV="1">
            <a:off x="5914697" y="4884181"/>
            <a:ext cx="838200" cy="2667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362"/>
          <p:cNvSpPr>
            <a:spLocks noChangeShapeType="1"/>
          </p:cNvSpPr>
          <p:nvPr/>
        </p:nvSpPr>
        <p:spPr bwMode="auto">
          <a:xfrm>
            <a:off x="5914697" y="5486400"/>
            <a:ext cx="838200" cy="5407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6823" y="2389981"/>
            <a:ext cx="17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5049" y="2251489"/>
            <a:ext cx="15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045325"/>
          </a:xfrm>
        </p:spPr>
        <p:txBody>
          <a:bodyPr/>
          <a:lstStyle/>
          <a:p>
            <a:r>
              <a:rPr lang="en-US" dirty="0"/>
              <a:t>Joining Two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380744"/>
            <a:ext cx="9354312" cy="46725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Simple Join </a:t>
            </a:r>
            <a:r>
              <a:rPr lang="en-US" dirty="0"/>
              <a:t>syntax: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table1_name.column(s), table2_name.column(s)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&lt;table1_name&gt;</a:t>
            </a:r>
            <a:r>
              <a:rPr lang="en-US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&lt;table2_name&gt;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table1_name.column </a:t>
            </a:r>
            <a:r>
              <a:rPr lang="en-US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table2_name.column;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CE8FE-7C5D-446B-A9BB-24FB936A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8" y="3918752"/>
            <a:ext cx="4913843" cy="2555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6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497413"/>
            <a:ext cx="10076688" cy="1374741"/>
          </a:xfrm>
        </p:spPr>
        <p:txBody>
          <a:bodyPr>
            <a:normAutofit/>
          </a:bodyPr>
          <a:lstStyle/>
          <a:p>
            <a:r>
              <a:rPr lang="en-US" sz="2800" dirty="0"/>
              <a:t>To join tables, the tables are mutually related using primary (in parent tables) and foreign keys (child tables).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sz="2800" dirty="0"/>
          </a:p>
          <a:p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2E028-1B7E-4FAD-8CF6-B00D424A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78" y="3220370"/>
            <a:ext cx="6256888" cy="325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E0C50DCB-ED4D-4E7C-846E-042D5B53B0F8}"/>
              </a:ext>
            </a:extLst>
          </p:cNvPr>
          <p:cNvSpPr/>
          <p:nvPr/>
        </p:nvSpPr>
        <p:spPr>
          <a:xfrm>
            <a:off x="512064" y="3630168"/>
            <a:ext cx="1545336" cy="1115568"/>
          </a:xfrm>
          <a:prstGeom prst="borderCallout1">
            <a:avLst>
              <a:gd name="adj1" fmla="val 9734"/>
              <a:gd name="adj2" fmla="val 101726"/>
              <a:gd name="adj3" fmla="val -4713"/>
              <a:gd name="adj4" fmla="val 127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Parent Table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0A32ECB-15AB-4D86-A14B-46D19F6BFAB7}"/>
              </a:ext>
            </a:extLst>
          </p:cNvPr>
          <p:cNvSpPr/>
          <p:nvPr/>
        </p:nvSpPr>
        <p:spPr>
          <a:xfrm>
            <a:off x="8820912" y="3639312"/>
            <a:ext cx="1545336" cy="1115568"/>
          </a:xfrm>
          <a:prstGeom prst="borderCallout1">
            <a:avLst>
              <a:gd name="adj1" fmla="val 23668"/>
              <a:gd name="adj2" fmla="val -641"/>
              <a:gd name="adj3" fmla="val 12501"/>
              <a:gd name="adj4" fmla="val -50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Child Table</a:t>
            </a:r>
          </a:p>
        </p:txBody>
      </p:sp>
    </p:spTree>
    <p:extLst>
      <p:ext uri="{BB962C8B-B14F-4D97-AF65-F5344CB8AC3E}">
        <p14:creationId xmlns:p14="http://schemas.microsoft.com/office/powerpoint/2010/main" val="21867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408" y="1515701"/>
            <a:ext cx="9473183" cy="504054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altLang="en-US" dirty="0"/>
              <a:t>To create a join, specify the name of tables that you want to be included in the select statement (comma separated)</a:t>
            </a:r>
          </a:p>
          <a:p>
            <a:pPr>
              <a:spcBef>
                <a:spcPct val="0"/>
              </a:spcBef>
              <a:spcAft>
                <a:spcPct val="60000"/>
              </a:spcAft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Include the full name of the columns in the select statement:</a:t>
            </a:r>
          </a:p>
          <a:p>
            <a:pPr lvl="1">
              <a:spcBef>
                <a:spcPct val="0"/>
              </a:spcBef>
            </a:pPr>
            <a:r>
              <a:rPr lang="en-US" altLang="en-US" i="1" dirty="0" err="1">
                <a:solidFill>
                  <a:srgbClr val="C00000"/>
                </a:solidFill>
              </a:rPr>
              <a:t>table_name.column_name</a:t>
            </a:r>
            <a:r>
              <a:rPr lang="en-US" altLang="en-US" i="1" dirty="0">
                <a:solidFill>
                  <a:srgbClr val="C00000"/>
                </a:solidFill>
              </a:rPr>
              <a:t> OR </a:t>
            </a:r>
            <a:r>
              <a:rPr lang="en-US" altLang="en-US" i="1" dirty="0" err="1">
                <a:solidFill>
                  <a:srgbClr val="C00000"/>
                </a:solidFill>
              </a:rPr>
              <a:t>table_alias.column_name</a:t>
            </a:r>
            <a:endParaRPr lang="en-US" altLang="en-US" i="1" dirty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/>
              <a:t>to prevent </a:t>
            </a:r>
            <a:r>
              <a:rPr lang="en-US" altLang="en-US" b="1" dirty="0">
                <a:solidFill>
                  <a:schemeClr val="accent1"/>
                </a:solidFill>
              </a:rPr>
              <a:t>ambiguity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altLang="en-US" dirty="0"/>
              <a:t>can use </a:t>
            </a:r>
            <a:r>
              <a:rPr lang="en-US" altLang="en-US" b="1" dirty="0">
                <a:solidFill>
                  <a:schemeClr val="accent1"/>
                </a:solidFill>
              </a:rPr>
              <a:t>table aliases </a:t>
            </a:r>
            <a:r>
              <a:rPr lang="en-US" altLang="en-US" dirty="0"/>
              <a:t>for readability.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Must</a:t>
            </a:r>
            <a:r>
              <a:rPr lang="en-US" altLang="en-US" dirty="0"/>
              <a:t> 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statement. 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/>
              <a:t>clause controls what is </a:t>
            </a:r>
            <a:br>
              <a:rPr lang="en-US" altLang="en-US" dirty="0"/>
            </a:br>
            <a:r>
              <a:rPr lang="en-US" altLang="en-US" dirty="0"/>
              <a:t>being joined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Join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CF35A-E5B2-4030-B60C-464BE844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0" y="1387407"/>
            <a:ext cx="3614164" cy="1879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49FB6-4DC4-4BA7-A3A9-B79F7F80EC7B}"/>
              </a:ext>
            </a:extLst>
          </p:cNvPr>
          <p:cNvSpPr txBox="1"/>
          <p:nvPr/>
        </p:nvSpPr>
        <p:spPr>
          <a:xfrm>
            <a:off x="1525334" y="3625479"/>
            <a:ext cx="877252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t.teamID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t.LongName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p.NameFirst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p.NameLast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tblDatTeams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t, tblDatPlayers2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t.teamID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p.teamID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t.teamID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p.NameLast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p.NameFirst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07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Joins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73184" cy="4351337"/>
          </a:xfrm>
        </p:spPr>
        <p:txBody>
          <a:bodyPr/>
          <a:lstStyle/>
          <a:p>
            <a:r>
              <a:rPr lang="en-US" dirty="0"/>
              <a:t>Advanced Joins are the common practice</a:t>
            </a:r>
          </a:p>
          <a:p>
            <a:r>
              <a:rPr lang="en-US" dirty="0"/>
              <a:t>Much more efficient and flexible</a:t>
            </a:r>
          </a:p>
          <a:p>
            <a:r>
              <a:rPr lang="en-US" dirty="0"/>
              <a:t>There are several different types of joins in relational databases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Cross Join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903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2801</TotalTime>
  <Words>995</Words>
  <Application>Microsoft Office PowerPoint</Application>
  <PresentationFormat>Widescreen</PresentationFormat>
  <Paragraphs>360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Schoolbook</vt:lpstr>
      <vt:lpstr>Courier New</vt:lpstr>
      <vt:lpstr>Wingdings 2</vt:lpstr>
      <vt:lpstr>View</vt:lpstr>
      <vt:lpstr>More DML SQL</vt:lpstr>
      <vt:lpstr>Agenda</vt:lpstr>
      <vt:lpstr>Table Aliases</vt:lpstr>
      <vt:lpstr>Joining Two Tables (Example)</vt:lpstr>
      <vt:lpstr>Joining Two Tables</vt:lpstr>
      <vt:lpstr>Simple Join</vt:lpstr>
      <vt:lpstr>Simple Join</vt:lpstr>
      <vt:lpstr>Simple Join</vt:lpstr>
      <vt:lpstr>Advanced Joins</vt:lpstr>
      <vt:lpstr>Cross Join</vt:lpstr>
      <vt:lpstr>Inner Join</vt:lpstr>
      <vt:lpstr>Left Outer Join</vt:lpstr>
      <vt:lpstr>Right Outer Join</vt:lpstr>
      <vt:lpstr>Joining More than 2 Tables</vt:lpstr>
      <vt:lpstr>Joining More than 2 Tables</vt:lpstr>
      <vt:lpstr>Views</vt:lpstr>
      <vt:lpstr>View</vt:lpstr>
      <vt:lpstr>Create VIEW</vt:lpstr>
      <vt:lpstr>Update VIEW</vt:lpstr>
      <vt:lpstr>Drop View</vt:lpstr>
      <vt:lpstr>Using a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Nasim</dc:creator>
  <cp:lastModifiedBy>Clint Macdonald</cp:lastModifiedBy>
  <cp:revision>82</cp:revision>
  <dcterms:created xsi:type="dcterms:W3CDTF">2019-07-09T03:54:30Z</dcterms:created>
  <dcterms:modified xsi:type="dcterms:W3CDTF">2019-09-23T16:39:26Z</dcterms:modified>
</cp:coreProperties>
</file>