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0" r:id="rId2"/>
    <p:sldId id="257" r:id="rId3"/>
    <p:sldId id="288" r:id="rId4"/>
    <p:sldId id="258" r:id="rId5"/>
    <p:sldId id="259" r:id="rId6"/>
    <p:sldId id="297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3" r:id="rId28"/>
    <p:sldId id="284" r:id="rId29"/>
    <p:sldId id="286" r:id="rId30"/>
    <p:sldId id="285" r:id="rId31"/>
    <p:sldId id="289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66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1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6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610" y="-63610"/>
            <a:ext cx="11356450" cy="1092310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67" y="1253331"/>
            <a:ext cx="8595360" cy="4351337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56B92-9A1E-4C50-A6BE-7591EC2F05C9}"/>
              </a:ext>
            </a:extLst>
          </p:cNvPr>
          <p:cNvSpPr/>
          <p:nvPr userDrawn="1"/>
        </p:nvSpPr>
        <p:spPr>
          <a:xfrm>
            <a:off x="0" y="1028700"/>
            <a:ext cx="11292840" cy="5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2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6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5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60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4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2019-09-25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80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 </a:t>
            </a:r>
            <a:br>
              <a:rPr lang="en-US" dirty="0"/>
            </a:br>
            <a:r>
              <a:rPr lang="en-US" sz="6000" dirty="0"/>
              <a:t>Data Definition Language</a:t>
            </a:r>
            <a:br>
              <a:rPr lang="en-US" sz="6000" dirty="0"/>
            </a:br>
            <a:r>
              <a:rPr lang="en-US" sz="6000" dirty="0"/>
              <a:t>DDL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Lecture 04</a:t>
            </a:r>
          </a:p>
        </p:txBody>
      </p:sp>
    </p:spTree>
    <p:extLst>
      <p:ext uri="{BB962C8B-B14F-4D97-AF65-F5344CB8AC3E}">
        <p14:creationId xmlns:p14="http://schemas.microsoft.com/office/powerpoint/2010/main" val="88138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Creating Tables in SQL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dirty="0"/>
              <a:t>CREATE TABLE</a:t>
            </a:r>
            <a:r>
              <a:rPr lang="en-US" altLang="en-US" b="1" dirty="0"/>
              <a:t> 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Used to create a table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dirty="0"/>
              <a:t>Syntax 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field1 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field2 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b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field</a:t>
            </a:r>
            <a:r>
              <a:rPr lang="en-CA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UNIQUE (…),			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CHECK (…),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	PRIMARY KEY (fieldname(s)),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FOREIGN KEY (fieldname) REFERENCES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PKfieldname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33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Creating Table PAINTER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painter (               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	  (4)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	  (15)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 ‘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	  (15)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p_city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	  (20),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p_phone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decimal (10),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Painter_p_num_PK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rimary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11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Default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You can specify a default value for a column.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A default value is the value to be inserted into a column if no other value is specified.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If not explicitly specified, the default value of a column is NULL.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4119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Primary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The primary key ensures the value of the PK column is specified for every row.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 A row can be accessed rapidly by using the primary 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The primary key guarantees the uniqueness of the PK column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What happens if you create the table without specifying a primary key, insert rows and then apply the primary key constraint?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dirty="0"/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26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Primary Key 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latinLnBrk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purchase_orders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   NUMBER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NUMBER 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NUMBER(1,0) 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WITH TIME ZONE NOT NULL 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column1 	datatype NULL/NOT NULL,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column2 	datatype NULL/NOT NULL, ...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80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NULL constraint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guarantees that the user must specify a value.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NULL DEFAULT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The user must specify a value to be inserted if the value for that column is not provided. </a:t>
            </a:r>
            <a:br>
              <a:rPr lang="en-US" altLang="en-US" dirty="0"/>
            </a:br>
            <a:endParaRPr lang="en-US" altLang="en-US" dirty="0"/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08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Rows are now not allowed to be inserted or updated if the value of a unique column occurs more than once.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sz="3000" dirty="0"/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Columns with unique values: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Social Insurance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Driver’s License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Ontario Health Card Number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08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Unique Constraint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sz="2400" dirty="0"/>
              <a:t>Apply the unique constraints to columns</a:t>
            </a:r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unique_constraint_name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(column_name1,…)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403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/>
              <a:t>The check constraint enforces domain integrity. The database guarantees the inserted or updated values are valid with respect to a condition. 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dirty="0"/>
              <a:t>A column value is not allowed to be inserted or updated if it violated the check condition.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/>
              <a:t>Here are some common validations: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(Salary &gt;= 2000 and Age &lt;= 12000)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(age BETWEEN 18 and 40)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(Grade IN(‘A’,’B’,’C’,’D’,’F’))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799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Check 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dirty="0"/>
              <a:t>Creating a check constraint on a column</a:t>
            </a:r>
            <a:br>
              <a:rPr lang="en-US" dirty="0"/>
            </a:br>
            <a:endParaRPr lang="en-US" dirty="0"/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latinLnBrk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check_constraint_name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0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610"/>
            <a:ext cx="11292840" cy="1092310"/>
          </a:xfrm>
        </p:spPr>
        <p:txBody>
          <a:bodyPr/>
          <a:lstStyle/>
          <a:p>
            <a:r>
              <a:rPr lang="en-US" altLang="en-US" b="1" dirty="0"/>
              <a:t>Agenda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52337"/>
            <a:ext cx="8301427" cy="39523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Data Types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Constraints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How to create a table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How to modify a table afterwards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0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Foreign Key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67" y="1253331"/>
            <a:ext cx="8595360" cy="5366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enforces relational integrity between the two tables. </a:t>
            </a:r>
            <a:br>
              <a:rPr lang="en-US" altLang="en-US" sz="3400" dirty="0"/>
            </a:br>
            <a:endParaRPr lang="en-US" altLang="en-US" sz="3400" dirty="0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is used to create 1:M or 1:1 relationships between two tables. It is used to get information from another table using the primary key of that table.</a:t>
            </a:r>
            <a:br>
              <a:rPr lang="en-US" altLang="en-US" sz="3400" dirty="0"/>
            </a:br>
            <a:endParaRPr lang="en-US" altLang="en-US" sz="3400" dirty="0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with the foreign key column is the child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that is referred by the foreign key column in the CHILD table is the PARENT table.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31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15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Foreign Key 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latinLnBrk="1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(col1, col2,...) 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(col1,col2) 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NULL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/>
              <a:t>ON</a:t>
            </a:r>
            <a:r>
              <a:rPr lang="en-US" dirty="0"/>
              <a:t> DELETE CASCADE: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Open Sans"/>
              </a:rPr>
              <a:t>If a row in the parent is deleted, all the referenced rows in the child table by that row will be deleted.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CA" dirty="0"/>
              <a:t>ON DELETE SET NULL: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pen Sans"/>
              </a:rPr>
              <a:t>If a row in the parent is deleted, all the referenced rows’ foreign key columns in the child table by that row will be set to NULL.</a:t>
            </a:r>
            <a:endParaRPr lang="en-CA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29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Changing a 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Is used to create/update table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7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a Table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b="1" dirty="0"/>
              <a:t>ALTER TABLE 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Used to update a database definition</a:t>
            </a:r>
          </a:p>
          <a:p>
            <a:pPr>
              <a:spcBef>
                <a:spcPct val="30000"/>
              </a:spcBef>
            </a:pPr>
            <a:r>
              <a:rPr lang="en-US" altLang="en-US" sz="2400" b="1" dirty="0"/>
              <a:t>Syntax</a:t>
            </a:r>
            <a:r>
              <a:rPr lang="en-US" altLang="en-US" sz="2400" dirty="0"/>
              <a:t> 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action;</a:t>
            </a:r>
          </a:p>
          <a:p>
            <a:pPr>
              <a:spcBef>
                <a:spcPct val="30000"/>
              </a:spcBef>
            </a:pPr>
            <a:r>
              <a:rPr lang="en-US" altLang="en-US" sz="2600" dirty="0"/>
              <a:t>ALTER TABLE is used to modify a table specification, such as: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column/columns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Modify a column/attribute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column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a 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Rename 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30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Column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/>
              <a:t>To add a column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add Multiple Columns</a:t>
            </a:r>
            <a:br>
              <a:rPr lang="en-US" dirty="0"/>
            </a:br>
            <a:br>
              <a:rPr lang="en-US" dirty="0"/>
            </a:b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atinLnBrk="1"/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36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 a Column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Modify a Column</a:t>
            </a:r>
            <a:br>
              <a:rPr lang="en-US" dirty="0"/>
            </a:br>
            <a:endParaRPr lang="en-US" dirty="0"/>
          </a:p>
          <a:p>
            <a:pPr marL="457200" lvl="1" indent="0" latinLnBrk="1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Modify multiple columns</a:t>
            </a:r>
            <a:br>
              <a:rPr lang="en-US" dirty="0"/>
            </a:br>
            <a:endParaRPr lang="en-US" dirty="0"/>
          </a:p>
          <a:p>
            <a:pPr marL="0" indent="0" latinLnBrk="1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column_1 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 column_2 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 	...);</a:t>
            </a:r>
          </a:p>
          <a:p>
            <a:pPr marL="0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68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Rename a Column/Table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rename a column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Rename a table: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12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a Column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/>
              <a:t>To remove a column</a:t>
            </a:r>
            <a:br>
              <a:rPr lang="en-US" dirty="0"/>
            </a:br>
            <a:endParaRPr lang="en-US" dirty="0"/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remove multiple column</a:t>
            </a:r>
            <a:br>
              <a:rPr lang="en-US" dirty="0"/>
            </a:br>
            <a:endParaRPr lang="en-US" dirty="0"/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column_name_1,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column_name_2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atinLnBrk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54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Constraints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primary key constraint to an existing table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Add a unique constraint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2111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Constraints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a check constraint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foreign key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67" y="1644316"/>
            <a:ext cx="8595360" cy="3960352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Data Definition Language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Defining or changing the structural objects in the database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 lvl="1">
              <a:spcBef>
                <a:spcPct val="0"/>
              </a:spcBef>
            </a:pPr>
            <a:r>
              <a:rPr lang="en-US" altLang="en-US" dirty="0"/>
              <a:t>Create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Alter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Drop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6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a Constraint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constraint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CONSTRAINT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318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Remove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remove a database object 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</a:t>
            </a:r>
            <a:r>
              <a:rPr lang="en-CA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400" dirty="0"/>
              <a:t>To </a:t>
            </a:r>
            <a:r>
              <a:rPr lang="en-CA" sz="2400" dirty="0" err="1"/>
              <a:t>deop</a:t>
            </a:r>
            <a:r>
              <a:rPr lang="en-CA" sz="2400" dirty="0"/>
              <a:t> a table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table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4954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It is possible to insert data into a table from another table. 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The data from a table can be copied to another table as a backup. 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Caution: constraints are not carried from original table to new table; they would need to be added individually to the new table via Alter Table statement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67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copy data into a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/>
              <a:t>Syntax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…)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column1,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column2,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[WHERE conditions];</a:t>
            </a:r>
          </a:p>
          <a:p>
            <a:pPr marL="457200" lvl="1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copy rows into a table INSERT and SELECT statements, the value of every required (NOT NULL) column must be provided.</a:t>
            </a:r>
          </a:p>
          <a:p>
            <a:r>
              <a:rPr lang="en-US" dirty="0"/>
              <a:t>If a column value is not required, the column do not have to be included in the insert statement.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77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copy data into a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Three step process: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Create a table with the same definition as an existing table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Modify the new empty table definition to add appropriate constraints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Copy the data into the new table from the old table.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7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table by copying all columns from another table with data: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above statement creates a new table exactly the same as the old one and copies all data from the old table to the new one.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table from another one just by including some of the columns in your select statement: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new_table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dirty="0"/>
              <a:t>(SELECT column_1, </a:t>
            </a:r>
          </a:p>
          <a:p>
            <a:pPr marL="457200" lvl="1" indent="0">
              <a:buNone/>
            </a:pPr>
            <a:r>
              <a:rPr lang="en-US" dirty="0"/>
              <a:t>	         column_2, </a:t>
            </a:r>
          </a:p>
          <a:p>
            <a:pPr marL="457200" lvl="1" indent="0">
              <a:buNone/>
            </a:pPr>
            <a:r>
              <a:rPr lang="en-US" dirty="0"/>
              <a:t>                ... 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column_n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old_table</a:t>
            </a:r>
            <a:r>
              <a:rPr lang="en-US" dirty="0"/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79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table by copying columns from multiple tables: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column_1,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old_table_1, old_table_2,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old_table_n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conditions]);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Design Specifications for a Table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623" y="1339837"/>
            <a:ext cx="8243515" cy="1284491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First write a Database Structure chart.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We can also call this a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Data Dictionary </a:t>
            </a:r>
            <a:r>
              <a:rPr lang="en-US" altLang="en-US" dirty="0"/>
              <a:t>of your table.</a:t>
            </a:r>
          </a:p>
          <a:p>
            <a:endParaRPr lang="en-CA" dirty="0"/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20873"/>
              </p:ext>
            </p:extLst>
          </p:nvPr>
        </p:nvGraphicFramePr>
        <p:xfrm>
          <a:off x="1652215" y="2819715"/>
          <a:ext cx="7924800" cy="13941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0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 reference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?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E403DA-1B53-497D-B46B-B6829D436CCC}"/>
              </a:ext>
            </a:extLst>
          </p:cNvPr>
          <p:cNvSpPr txBox="1"/>
          <p:nvPr/>
        </p:nvSpPr>
        <p:spPr>
          <a:xfrm>
            <a:off x="2916935" y="4364001"/>
            <a:ext cx="7019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Column 	= column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Type 		= data type</a:t>
            </a: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length 	= data length (only some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PK 		= is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FK 		= is foreign key and to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Req’d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	= required (NOT NULL)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Unique 	= 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Validation = rules (could be range, value set, etc.)</a:t>
            </a:r>
          </a:p>
        </p:txBody>
      </p:sp>
    </p:spTree>
    <p:extLst>
      <p:ext uri="{BB962C8B-B14F-4D97-AF65-F5344CB8AC3E}">
        <p14:creationId xmlns:p14="http://schemas.microsoft.com/office/powerpoint/2010/main" val="35318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Data Types</a:t>
            </a:r>
            <a:endParaRPr lang="en-CA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FB625A-EF7E-4EA5-BABA-DBAE63DE1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64617"/>
              </p:ext>
            </p:extLst>
          </p:nvPr>
        </p:nvGraphicFramePr>
        <p:xfrm>
          <a:off x="274320" y="1844378"/>
          <a:ext cx="107716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07">
                  <a:extLst>
                    <a:ext uri="{9D8B030D-6E8A-4147-A177-3AD203B41FA5}">
                      <a16:colId xmlns:a16="http://schemas.microsoft.com/office/drawing/2014/main" val="2749266999"/>
                    </a:ext>
                  </a:extLst>
                </a:gridCol>
                <a:gridCol w="4237523">
                  <a:extLst>
                    <a:ext uri="{9D8B030D-6E8A-4147-A177-3AD203B41FA5}">
                      <a16:colId xmlns:a16="http://schemas.microsoft.com/office/drawing/2014/main" val="1555139618"/>
                    </a:ext>
                  </a:extLst>
                </a:gridCol>
                <a:gridCol w="1402842">
                  <a:extLst>
                    <a:ext uri="{9D8B030D-6E8A-4147-A177-3AD203B41FA5}">
                      <a16:colId xmlns:a16="http://schemas.microsoft.com/office/drawing/2014/main" val="999267435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96675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  <a:p>
                      <a:r>
                        <a:rPr lang="en-CA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smallint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CA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tinyint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mediumint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bigint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-2147483648 to 2147483647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-32768 to 32767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to 128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-8388608 to 8388607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r>
                        <a:rPr lang="en-CA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2</a:t>
                      </a:r>
                      <a:r>
                        <a:rPr lang="en-CA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172403"/>
                  </a:ext>
                </a:extLst>
              </a:tr>
              <a:tr h="400982"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Decimal, Float, Real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decimal(precision, scale)</a:t>
                      </a:r>
                    </a:p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numeric(precision, scale)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 – number of sig. dig.</a:t>
                      </a:r>
                    </a:p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 – number of decimal places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char(length) or character(length)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varchar(length) or </a:t>
                      </a:r>
                      <a:r>
                        <a:rPr lang="en-CA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varcharacter</a:t>
                      </a: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(length)</a:t>
                      </a:r>
                      <a:b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CA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another day….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byte per length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characters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1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 and Times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date, datetime, 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9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F676-3F77-4A05-B7BF-FCBFE460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10A2-A5C5-4DD0-9368-ECDB6969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116" y="1400175"/>
            <a:ext cx="9552233" cy="5305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Constraints are rules that are applied to the database at the table level</a:t>
            </a:r>
          </a:p>
          <a:p>
            <a:pPr marL="0" indent="0">
              <a:buNone/>
            </a:pPr>
            <a:r>
              <a:rPr lang="en-CA" b="1" dirty="0"/>
              <a:t>There are 7 base constraints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CA" dirty="0"/>
              <a:t>		Unique Identifier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en-CA" dirty="0"/>
              <a:t>		Relationship with another PK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CA" dirty="0"/>
              <a:t>			Nulls not allowed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CA" dirty="0"/>
              <a:t>			Unique Values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Validation (Check)	</a:t>
            </a:r>
            <a:r>
              <a:rPr lang="en-CA" dirty="0"/>
              <a:t>	Data ranges, limits or permitted values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Default Value</a:t>
            </a:r>
            <a:r>
              <a:rPr lang="en-CA" dirty="0"/>
              <a:t>		If null, the use this value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en-CA" dirty="0"/>
              <a:t>(unique or non-unique)	pre-sorting data for easy search</a:t>
            </a:r>
          </a:p>
        </p:txBody>
      </p:sp>
    </p:spTree>
    <p:extLst>
      <p:ext uri="{BB962C8B-B14F-4D97-AF65-F5344CB8AC3E}">
        <p14:creationId xmlns:p14="http://schemas.microsoft.com/office/powerpoint/2010/main" val="5431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67" y="1491456"/>
            <a:ext cx="8595360" cy="4899819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b="1" dirty="0"/>
              <a:t>Primary Keys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/>
              <a:t>Chosen identifying field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/>
              <a:t>Composite Keys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/>
              <a:t>Surrogate Keys</a:t>
            </a:r>
          </a:p>
          <a:p>
            <a:pPr marL="914400" lvl="2" indent="0">
              <a:spcBef>
                <a:spcPct val="0"/>
              </a:spcBef>
              <a:buNone/>
              <a:defRPr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Foreign key</a:t>
            </a:r>
          </a:p>
          <a:p>
            <a:pPr lvl="1">
              <a:spcBef>
                <a:spcPct val="0"/>
              </a:spcBef>
            </a:pPr>
            <a:r>
              <a:rPr lang="en-US" altLang="en-US" b="1" dirty="0"/>
              <a:t>FK Reference: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A parent-child specification to the PK of another table</a:t>
            </a:r>
          </a:p>
          <a:p>
            <a:pPr lvl="2">
              <a:spcBef>
                <a:spcPct val="0"/>
              </a:spcBef>
            </a:pPr>
            <a:r>
              <a:rPr lang="en-US" altLang="en-US" sz="2200" dirty="0"/>
              <a:t>Enforcing “Referential Integrity”</a:t>
            </a:r>
          </a:p>
          <a:p>
            <a:pPr lvl="2">
              <a:spcBef>
                <a:spcPct val="0"/>
              </a:spcBef>
            </a:pPr>
            <a:endParaRPr lang="en-US" altLang="en-US" sz="22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Required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May not be left NULL, enforcing data integrity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PKs, by default are required</a:t>
            </a:r>
          </a:p>
        </p:txBody>
      </p:sp>
    </p:spTree>
    <p:extLst>
      <p:ext uri="{BB962C8B-B14F-4D97-AF65-F5344CB8AC3E}">
        <p14:creationId xmlns:p14="http://schemas.microsoft.com/office/powerpoint/2010/main" val="21713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Constraints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591" y="1390650"/>
            <a:ext cx="9790359" cy="52006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/>
              <a:t>Unique?: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only that the value can only appear once in this column 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Validation:</a:t>
            </a:r>
          </a:p>
          <a:p>
            <a:pPr lvl="1"/>
            <a:r>
              <a:rPr lang="en-US" altLang="en-US" dirty="0"/>
              <a:t>Specify the range of values or the specific values that are allowed for this column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Default Value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null is being inserted into a field, the default value will replace the null.</a:t>
            </a:r>
          </a:p>
          <a:p>
            <a:r>
              <a:rPr lang="en-CA" b="1" dirty="0"/>
              <a:t>Index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A way the table pre-sorts the data to make searching easier</a:t>
            </a:r>
          </a:p>
          <a:p>
            <a:pPr lvl="1"/>
            <a:r>
              <a:rPr lang="en-CA" dirty="0"/>
              <a:t>Some DBMS result in the duplication of data (storage space increased)</a:t>
            </a:r>
          </a:p>
        </p:txBody>
      </p:sp>
    </p:spTree>
    <p:extLst>
      <p:ext uri="{BB962C8B-B14F-4D97-AF65-F5344CB8AC3E}">
        <p14:creationId xmlns:p14="http://schemas.microsoft.com/office/powerpoint/2010/main" val="33425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Definition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Format for defining the table PAINTER:</a:t>
            </a:r>
          </a:p>
          <a:p>
            <a:endParaRPr lang="en-CA" dirty="0"/>
          </a:p>
        </p:txBody>
      </p:sp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235264"/>
              </p:ext>
            </p:extLst>
          </p:nvPr>
        </p:nvGraphicFramePr>
        <p:xfrm>
          <a:off x="1615965" y="2820981"/>
          <a:ext cx="8229600" cy="23606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PTR_NUM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PTR_LNAME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PTR_FNAME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PTR_CITY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PTR_PHONE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13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2620</TotalTime>
  <Words>1025</Words>
  <Application>Microsoft Office PowerPoint</Application>
  <PresentationFormat>Widescreen</PresentationFormat>
  <Paragraphs>384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Schoolbook</vt:lpstr>
      <vt:lpstr>Courier New</vt:lpstr>
      <vt:lpstr>Open Sans</vt:lpstr>
      <vt:lpstr>Wingdings</vt:lpstr>
      <vt:lpstr>Wingdings 2</vt:lpstr>
      <vt:lpstr>View</vt:lpstr>
      <vt:lpstr>SQL  Data Definition Language DDL</vt:lpstr>
      <vt:lpstr>Agenda</vt:lpstr>
      <vt:lpstr>DDL</vt:lpstr>
      <vt:lpstr>Design Specifications for a Table</vt:lpstr>
      <vt:lpstr>Basic Data Types</vt:lpstr>
      <vt:lpstr>Constraints</vt:lpstr>
      <vt:lpstr>Constraints</vt:lpstr>
      <vt:lpstr>More Constraints</vt:lpstr>
      <vt:lpstr>Table Definition</vt:lpstr>
      <vt:lpstr>Creating Tables in SQL</vt:lpstr>
      <vt:lpstr>Creating Table PAINTER</vt:lpstr>
      <vt:lpstr>Default Value</vt:lpstr>
      <vt:lpstr>Primary Key Constraint</vt:lpstr>
      <vt:lpstr>Primary Key Constraint (Continued)</vt:lpstr>
      <vt:lpstr>Not Null Constraint</vt:lpstr>
      <vt:lpstr>Unique Constraint</vt:lpstr>
      <vt:lpstr>Unique Constraint (Continued)</vt:lpstr>
      <vt:lpstr>Check Constraint</vt:lpstr>
      <vt:lpstr>Check Constraint (Continued)</vt:lpstr>
      <vt:lpstr>Foreign Key Constraint</vt:lpstr>
      <vt:lpstr>Foreign Key Constraint (Continued)</vt:lpstr>
      <vt:lpstr>Changing a Table Definition</vt:lpstr>
      <vt:lpstr>Alter a Table</vt:lpstr>
      <vt:lpstr>Add a Column</vt:lpstr>
      <vt:lpstr>Modify a Column</vt:lpstr>
      <vt:lpstr>Rename a Column/Table</vt:lpstr>
      <vt:lpstr>Remove a Column</vt:lpstr>
      <vt:lpstr>Add Constraints</vt:lpstr>
      <vt:lpstr>Add Constraints (Continued)</vt:lpstr>
      <vt:lpstr>Remove a Constraint</vt:lpstr>
      <vt:lpstr>Remove a Table</vt:lpstr>
      <vt:lpstr>Import Data</vt:lpstr>
      <vt:lpstr>How to copy data into a table</vt:lpstr>
      <vt:lpstr>How to copy data into a table</vt:lpstr>
      <vt:lpstr>Create Table and Copy Data</vt:lpstr>
      <vt:lpstr>Create Table and Copy Data</vt:lpstr>
      <vt:lpstr>Create Table and Copy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Nasim</dc:creator>
  <cp:lastModifiedBy>Clint Macdonald</cp:lastModifiedBy>
  <cp:revision>82</cp:revision>
  <dcterms:created xsi:type="dcterms:W3CDTF">2019-07-08T23:01:59Z</dcterms:created>
  <dcterms:modified xsi:type="dcterms:W3CDTF">2019-09-26T14:12:02Z</dcterms:modified>
</cp:coreProperties>
</file>