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95"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4400" dirty="0" smtClean="0"/>
            <a:t>1</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4400" smtClean="0"/>
            <a:t>2</a:t>
          </a:r>
          <a:endParaRPr lang="en-US" sz="44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US" sz="2400" dirty="0" smtClean="0">
              <a:effectLst>
                <a:outerShdw blurRad="38100" dist="38100" dir="2700000" algn="tl">
                  <a:srgbClr val="000000">
                    <a:alpha val="43137"/>
                  </a:srgbClr>
                </a:outerShdw>
              </a:effectLst>
            </a:rPr>
            <a:t>no repeating groups – each row/column intersection only contains one value</a:t>
          </a:r>
          <a:endParaRPr lang="en-US" sz="24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D1776C8F-2B10-4075-8DF7-7F65AB725ED5}">
      <dgm:prSet phldrT="[Text]" custT="1"/>
      <dgm:spPr/>
      <dgm:t>
        <a:bodyPr/>
        <a:lstStyle/>
        <a:p>
          <a:r>
            <a:rPr lang="en-US" sz="4400" smtClean="0"/>
            <a:t>3</a:t>
          </a:r>
          <a:endParaRPr lang="en-US" sz="4400" dirty="0"/>
        </a:p>
      </dgm:t>
    </dgm:pt>
    <dgm:pt modelId="{7291E740-3E17-41B3-99D3-1D67AE37CC3F}" type="parTrans" cxnId="{7077B78D-FCDC-4519-8416-DC357ACD5043}">
      <dgm:prSet/>
      <dgm:spPr/>
      <dgm:t>
        <a:bodyPr/>
        <a:lstStyle/>
        <a:p>
          <a:endParaRPr lang="en-US" sz="3200"/>
        </a:p>
      </dgm:t>
    </dgm:pt>
    <dgm:pt modelId="{88B75C29-8054-417D-BCE3-878A55118F6D}" type="sibTrans" cxnId="{7077B78D-FCDC-4519-8416-DC357ACD5043}">
      <dgm:prSet/>
      <dgm:spPr/>
      <dgm:t>
        <a:bodyPr/>
        <a:lstStyle/>
        <a:p>
          <a:endParaRPr lang="en-US" sz="3200"/>
        </a:p>
      </dgm:t>
    </dgm:pt>
    <dgm:pt modelId="{6BE4E373-0656-4EDC-821E-BE09C952B1F6}">
      <dgm:prSet phldrT="[Text]" custT="1"/>
      <dgm:spPr/>
      <dgm:t>
        <a:bodyPr/>
        <a:lstStyle/>
        <a:p>
          <a:r>
            <a:rPr lang="en-US" sz="2800" dirty="0" smtClean="0">
              <a:effectLst>
                <a:outerShdw blurRad="38100" dist="38100" dir="2700000" algn="tl">
                  <a:srgbClr val="000000">
                    <a:alpha val="43137"/>
                  </a:srgbClr>
                </a:outerShdw>
              </a:effectLst>
            </a:rPr>
            <a:t>Primary key is identified</a:t>
          </a:r>
          <a:endParaRPr lang="en-US" sz="2800" dirty="0">
            <a:effectLst>
              <a:outerShdw blurRad="38100" dist="38100" dir="2700000" algn="tl">
                <a:srgbClr val="000000">
                  <a:alpha val="43137"/>
                </a:srgbClr>
              </a:outerShdw>
            </a:effectLst>
          </a:endParaRPr>
        </a:p>
      </dgm:t>
    </dgm:pt>
    <dgm:pt modelId="{34218063-BF94-4304-99BD-B3F7BA4D3C8F}" type="parTrans" cxnId="{119690D4-400B-468B-8BA0-5C9C9E2AFEAF}">
      <dgm:prSet/>
      <dgm:spPr/>
      <dgm:t>
        <a:bodyPr/>
        <a:lstStyle/>
        <a:p>
          <a:endParaRPr lang="en-US" sz="3200"/>
        </a:p>
      </dgm:t>
    </dgm:pt>
    <dgm:pt modelId="{E17B9BF1-2948-497F-8EC7-3BF734D839DB}" type="sibTrans" cxnId="{119690D4-400B-468B-8BA0-5C9C9E2AFEAF}">
      <dgm:prSet/>
      <dgm:spPr/>
      <dgm:t>
        <a:bodyPr/>
        <a:lstStyle/>
        <a:p>
          <a:endParaRPr lang="en-US" sz="3200"/>
        </a:p>
      </dgm:t>
    </dgm:pt>
    <dgm:pt modelId="{1E4D3931-0DBD-4211-A24A-6AF364284B1E}">
      <dgm:prSet phldrT="[Text]" custT="1"/>
      <dgm:spPr/>
      <dgm:t>
        <a:bodyPr/>
        <a:lstStyle/>
        <a:p>
          <a:pPr marL="280988" indent="-280988"/>
          <a:r>
            <a:rPr lang="en-US" sz="2800" dirty="0" smtClean="0">
              <a:effectLst>
                <a:outerShdw blurRad="38100" dist="38100" dir="2700000" algn="tl">
                  <a:srgbClr val="000000">
                    <a:alpha val="43137"/>
                  </a:srgbClr>
                </a:outerShdw>
              </a:effectLst>
            </a:rPr>
            <a:t>Two dimensional table format</a:t>
          </a:r>
          <a:endParaRPr lang="en-US" sz="28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3"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3" custScaleX="259632">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3">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3" custScaleX="259632" custScaleY="145579">
        <dgm:presLayoutVars>
          <dgm:bulletEnabled val="1"/>
        </dgm:presLayoutVars>
      </dgm:prSet>
      <dgm:spPr>
        <a:prstGeom prst="rect">
          <a:avLst/>
        </a:prstGeom>
      </dgm:spPr>
      <dgm:t>
        <a:bodyPr/>
        <a:lstStyle/>
        <a:p>
          <a:endParaRPr lang="en-US"/>
        </a:p>
      </dgm:t>
    </dgm:pt>
    <dgm:pt modelId="{5ACAA866-A8A8-4183-97B5-CEEAB1525C60}" type="pres">
      <dgm:prSet presAssocID="{40767EFF-7D52-4469-ACEE-7D28E67337E2}" presName="sp" presStyleCnt="0"/>
      <dgm:spPr/>
      <dgm:t>
        <a:bodyPr/>
        <a:lstStyle/>
        <a:p>
          <a:endParaRPr lang="en-US"/>
        </a:p>
      </dgm:t>
    </dgm:pt>
    <dgm:pt modelId="{477213BE-9E91-4950-8451-7F60796F47F4}" type="pres">
      <dgm:prSet presAssocID="{D1776C8F-2B10-4075-8DF7-7F65AB725ED5}" presName="linNode" presStyleCnt="0"/>
      <dgm:spPr/>
      <dgm:t>
        <a:bodyPr/>
        <a:lstStyle/>
        <a:p>
          <a:endParaRPr lang="en-US"/>
        </a:p>
      </dgm:t>
    </dgm:pt>
    <dgm:pt modelId="{F5034101-5B7D-4FE7-B47A-5A48CF39606B}" type="pres">
      <dgm:prSet presAssocID="{D1776C8F-2B10-4075-8DF7-7F65AB725ED5}" presName="parentText" presStyleLbl="node1" presStyleIdx="2" presStyleCnt="3" custLinFactNeighborX="352" custLinFactNeighborY="5818">
        <dgm:presLayoutVars>
          <dgm:chMax val="1"/>
          <dgm:bulletEnabled val="1"/>
        </dgm:presLayoutVars>
      </dgm:prSet>
      <dgm:spPr>
        <a:prstGeom prst="roundRect">
          <a:avLst/>
        </a:prstGeom>
      </dgm:spPr>
      <dgm:t>
        <a:bodyPr/>
        <a:lstStyle/>
        <a:p>
          <a:endParaRPr lang="en-US"/>
        </a:p>
      </dgm:t>
    </dgm:pt>
    <dgm:pt modelId="{C7C3E6FD-D83F-4BDA-907E-B5EE041DA931}" type="pres">
      <dgm:prSet presAssocID="{D1776C8F-2B10-4075-8DF7-7F65AB725ED5}" presName="descendantText" presStyleLbl="alignAccFollowNode1" presStyleIdx="2" presStyleCnt="3" custScaleX="259632">
        <dgm:presLayoutVars>
          <dgm:bulletEnabled val="1"/>
        </dgm:presLayoutVars>
      </dgm:prSet>
      <dgm:spPr>
        <a:prstGeom prst="rect">
          <a:avLst/>
        </a:prstGeom>
      </dgm:spPr>
      <dgm:t>
        <a:bodyPr/>
        <a:lstStyle/>
        <a:p>
          <a:endParaRPr lang="en-US"/>
        </a:p>
      </dgm:t>
    </dgm:pt>
  </dgm:ptLst>
  <dgm:cxnLst>
    <dgm:cxn modelId="{7077B78D-FCDC-4519-8416-DC357ACD5043}" srcId="{F6FEADD9-F67D-41F5-BA4C-3C84956E7F46}" destId="{D1776C8F-2B10-4075-8DF7-7F65AB725ED5}" srcOrd="2" destOrd="0" parTransId="{7291E740-3E17-41B3-99D3-1D67AE37CC3F}" sibTransId="{88B75C29-8054-417D-BCE3-878A55118F6D}"/>
    <dgm:cxn modelId="{119690D4-400B-468B-8BA0-5C9C9E2AFEAF}" srcId="{D1776C8F-2B10-4075-8DF7-7F65AB725ED5}" destId="{6BE4E373-0656-4EDC-821E-BE09C952B1F6}" srcOrd="0" destOrd="0" parTransId="{34218063-BF94-4304-99BD-B3F7BA4D3C8F}" sibTransId="{E17B9BF1-2948-497F-8EC7-3BF734D839DB}"/>
    <dgm:cxn modelId="{3D887057-7E91-45EF-8E4B-3006C2DFECB4}" type="presOf" srcId="{6BE4E373-0656-4EDC-821E-BE09C952B1F6}" destId="{C7C3E6FD-D83F-4BDA-907E-B5EE041DA931}" srcOrd="0" destOrd="0" presId="urn:microsoft.com/office/officeart/2005/8/layout/vList5"/>
    <dgm:cxn modelId="{B6416E04-E5DE-46CA-AD27-47EBE280D636}" type="presOf" srcId="{C59269D0-92A5-481C-BA64-727AFB0DD545}" destId="{B37A5355-225B-4C6F-AED7-6C620F99EECC}"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5417F3DF-8CAE-4E6C-ADBB-ED6F50084B8E}" type="presOf" srcId="{D1776C8F-2B10-4075-8DF7-7F65AB725ED5}" destId="{F5034101-5B7D-4FE7-B47A-5A48CF39606B}"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DBCA7E61-D822-40A0-A27A-D7E092386A0B}" type="presOf" srcId="{F6FEADD9-F67D-41F5-BA4C-3C84956E7F46}" destId="{AAE7A1E6-6847-453D-B55B-8A82BF138C1D}" srcOrd="0" destOrd="0" presId="urn:microsoft.com/office/officeart/2005/8/layout/vList5"/>
    <dgm:cxn modelId="{9A0DCB65-9DCB-4972-9768-1762E4116F3C}"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1D12F37E-DF42-400C-B5B5-A8FAF49EC0EC}" type="presOf" srcId="{1E4D3931-0DBD-4211-A24A-6AF364284B1E}" destId="{D54B1729-BC98-42C1-9C6C-D65DCBA4358F}" srcOrd="0" destOrd="0" presId="urn:microsoft.com/office/officeart/2005/8/layout/vList5"/>
    <dgm:cxn modelId="{AFF7133D-5E9D-4613-9299-006F9E49301B}" type="presOf" srcId="{AA046201-5C4D-445E-BF0B-5C6D2B0A1945}" destId="{C04276DC-EE64-470A-B8BC-09067B8045FA}" srcOrd="0" destOrd="0" presId="urn:microsoft.com/office/officeart/2005/8/layout/vList5"/>
    <dgm:cxn modelId="{1E18118B-9778-4714-A249-2B714D5427F7}" type="presParOf" srcId="{AAE7A1E6-6847-453D-B55B-8A82BF138C1D}" destId="{C4407577-18A2-46E0-8805-2838042EB67A}" srcOrd="0" destOrd="0" presId="urn:microsoft.com/office/officeart/2005/8/layout/vList5"/>
    <dgm:cxn modelId="{84152E8A-21A6-4CAF-BC09-47C13F4FFFB8}" type="presParOf" srcId="{C4407577-18A2-46E0-8805-2838042EB67A}" destId="{7E429971-BC57-430F-BB25-C0574E5E39E3}" srcOrd="0" destOrd="0" presId="urn:microsoft.com/office/officeart/2005/8/layout/vList5"/>
    <dgm:cxn modelId="{1D51832F-3B38-483B-8C08-BDD413206841}" type="presParOf" srcId="{C4407577-18A2-46E0-8805-2838042EB67A}" destId="{D54B1729-BC98-42C1-9C6C-D65DCBA4358F}" srcOrd="1" destOrd="0" presId="urn:microsoft.com/office/officeart/2005/8/layout/vList5"/>
    <dgm:cxn modelId="{F2BB24AB-7DB6-4F0F-92D8-664E0F322520}" type="presParOf" srcId="{AAE7A1E6-6847-453D-B55B-8A82BF138C1D}" destId="{AB8574CC-D4F2-4555-AEE3-F4EE58B11D03}" srcOrd="1" destOrd="0" presId="urn:microsoft.com/office/officeart/2005/8/layout/vList5"/>
    <dgm:cxn modelId="{3F47CC38-27AC-4E4E-92A2-FDE046382C80}" type="presParOf" srcId="{AAE7A1E6-6847-453D-B55B-8A82BF138C1D}" destId="{85B8F607-FDD8-476A-ADBE-E1250824F294}" srcOrd="2" destOrd="0" presId="urn:microsoft.com/office/officeart/2005/8/layout/vList5"/>
    <dgm:cxn modelId="{B4BBC5E0-69C0-4FD2-84A6-C47E62DEA28D}" type="presParOf" srcId="{85B8F607-FDD8-476A-ADBE-E1250824F294}" destId="{C04276DC-EE64-470A-B8BC-09067B8045FA}" srcOrd="0" destOrd="0" presId="urn:microsoft.com/office/officeart/2005/8/layout/vList5"/>
    <dgm:cxn modelId="{71B90C6E-E0F2-4EE1-8864-5914AAFA20A7}" type="presParOf" srcId="{85B8F607-FDD8-476A-ADBE-E1250824F294}" destId="{B37A5355-225B-4C6F-AED7-6C620F99EECC}" srcOrd="1" destOrd="0" presId="urn:microsoft.com/office/officeart/2005/8/layout/vList5"/>
    <dgm:cxn modelId="{E6DEED78-0C33-4D1D-A595-AFE4311369E4}" type="presParOf" srcId="{AAE7A1E6-6847-453D-B55B-8A82BF138C1D}" destId="{5ACAA866-A8A8-4183-97B5-CEEAB1525C60}" srcOrd="3" destOrd="0" presId="urn:microsoft.com/office/officeart/2005/8/layout/vList5"/>
    <dgm:cxn modelId="{FD2A22C3-24B0-4E4D-A3BC-79528D3FBC48}" type="presParOf" srcId="{AAE7A1E6-6847-453D-B55B-8A82BF138C1D}" destId="{477213BE-9E91-4950-8451-7F60796F47F4}" srcOrd="4" destOrd="0" presId="urn:microsoft.com/office/officeart/2005/8/layout/vList5"/>
    <dgm:cxn modelId="{2D9E3819-8AF8-4F78-AD5E-1D892BCE0381}" type="presParOf" srcId="{477213BE-9E91-4950-8451-7F60796F47F4}" destId="{F5034101-5B7D-4FE7-B47A-5A48CF39606B}" srcOrd="0" destOrd="0" presId="urn:microsoft.com/office/officeart/2005/8/layout/vList5"/>
    <dgm:cxn modelId="{5FD7E964-E46A-45B4-A545-5D657B6094BB}" type="presParOf" srcId="{477213BE-9E91-4950-8451-7F60796F47F4}" destId="{C7C3E6FD-D83F-4BDA-907E-B5EE041DA93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4400" smtClean="0"/>
            <a:t>1</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4400" smtClean="0"/>
            <a:t>2</a:t>
          </a:r>
          <a:endParaRPr lang="en-US" sz="44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US" sz="2800" dirty="0" smtClean="0">
              <a:effectLst/>
            </a:rPr>
            <a:t>no partial dependencies; all non-key columns are fully dependent on the entire primary key</a:t>
          </a:r>
          <a:endParaRPr lang="en-US" sz="2800" dirty="0">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1E4D3931-0DBD-4211-A24A-6AF364284B1E}">
      <dgm:prSet phldrT="[Text]" custT="1"/>
      <dgm:spPr/>
      <dgm:t>
        <a:bodyPr/>
        <a:lstStyle/>
        <a:p>
          <a:pPr marL="280988" indent="-280988"/>
          <a:r>
            <a:rPr lang="en-US" sz="3200" dirty="0" err="1" smtClean="0">
              <a:effectLst>
                <a:outerShdw blurRad="38100" dist="38100" dir="2700000" algn="tl">
                  <a:srgbClr val="000000">
                    <a:alpha val="43137"/>
                  </a:srgbClr>
                </a:outerShdw>
              </a:effectLst>
            </a:rPr>
            <a:t>1NF</a:t>
          </a:r>
          <a:endParaRPr lang="en-US" sz="32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2"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2" custScaleX="259632">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2">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2" custScaleX="259632" custScaleY="145579">
        <dgm:presLayoutVars>
          <dgm:bulletEnabled val="1"/>
        </dgm:presLayoutVars>
      </dgm:prSet>
      <dgm:spPr>
        <a:prstGeom prst="rect">
          <a:avLst/>
        </a:prstGeom>
      </dgm:spPr>
      <dgm:t>
        <a:bodyPr/>
        <a:lstStyle/>
        <a:p>
          <a:endParaRPr lang="en-US"/>
        </a:p>
      </dgm:t>
    </dgm:pt>
  </dgm:ptLst>
  <dgm:cxnLst>
    <dgm:cxn modelId="{8C5064E2-0B41-4D54-90F1-E9EE125E2AAB}" type="presOf" srcId="{AA046201-5C4D-445E-BF0B-5C6D2B0A1945}" destId="{C04276DC-EE64-470A-B8BC-09067B8045FA}" srcOrd="0" destOrd="0" presId="urn:microsoft.com/office/officeart/2005/8/layout/vList5"/>
    <dgm:cxn modelId="{06F92947-A1E7-4A5C-87F5-E634943C6BEC}" type="presOf" srcId="{C59269D0-92A5-481C-BA64-727AFB0DD545}" destId="{B37A5355-225B-4C6F-AED7-6C620F99EECC}" srcOrd="0" destOrd="0" presId="urn:microsoft.com/office/officeart/2005/8/layout/vList5"/>
    <dgm:cxn modelId="{B71C95A3-C729-4E2A-AFD5-F7E8090187EA}" type="presOf" srcId="{74EE5CD8-078F-4590-BF9C-A341A294A016}" destId="{7E429971-BC57-430F-BB25-C0574E5E39E3}" srcOrd="0" destOrd="0" presId="urn:microsoft.com/office/officeart/2005/8/layout/vList5"/>
    <dgm:cxn modelId="{5EFBA6C4-F839-4991-AFC4-E57D0B908D22}" type="presOf" srcId="{1E4D3931-0DBD-4211-A24A-6AF364284B1E}" destId="{D54B1729-BC98-42C1-9C6C-D65DCBA4358F}" srcOrd="0" destOrd="0" presId="urn:microsoft.com/office/officeart/2005/8/layout/vList5"/>
    <dgm:cxn modelId="{BA410911-3FBB-4003-BCE5-E1B149D83600}" type="presOf" srcId="{F6FEADD9-F67D-41F5-BA4C-3C84956E7F46}" destId="{AAE7A1E6-6847-453D-B55B-8A82BF138C1D}"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F40F9561-0D4C-44CF-91EF-A92B1DBDE44B}" srcId="{F6FEADD9-F67D-41F5-BA4C-3C84956E7F46}" destId="{74EE5CD8-078F-4590-BF9C-A341A294A016}" srcOrd="0" destOrd="0" parTransId="{BB568D76-3363-43D3-B00C-3359A643216C}" sibTransId="{CF9FB981-E6ED-4440-AC98-4E4E2ABA2C55}"/>
    <dgm:cxn modelId="{63E4D827-0083-4625-9FD6-043D8D32091E}" srcId="{74EE5CD8-078F-4590-BF9C-A341A294A016}" destId="{1E4D3931-0DBD-4211-A24A-6AF364284B1E}" srcOrd="0" destOrd="0" parTransId="{FC93695B-FD0E-4353-B1FD-4328F4386DEC}" sibTransId="{CADAA3D9-7C63-4729-85B0-64C8AF644EEF}"/>
    <dgm:cxn modelId="{7E8921AC-2D34-46A8-B07B-A8A851584663}" type="presParOf" srcId="{AAE7A1E6-6847-453D-B55B-8A82BF138C1D}" destId="{C4407577-18A2-46E0-8805-2838042EB67A}" srcOrd="0" destOrd="0" presId="urn:microsoft.com/office/officeart/2005/8/layout/vList5"/>
    <dgm:cxn modelId="{F9279283-EAFD-4512-9C87-C3ADAA58B4B8}" type="presParOf" srcId="{C4407577-18A2-46E0-8805-2838042EB67A}" destId="{7E429971-BC57-430F-BB25-C0574E5E39E3}" srcOrd="0" destOrd="0" presId="urn:microsoft.com/office/officeart/2005/8/layout/vList5"/>
    <dgm:cxn modelId="{ECC5D1CD-3F4D-4218-99D3-AAA514E9464A}" type="presParOf" srcId="{C4407577-18A2-46E0-8805-2838042EB67A}" destId="{D54B1729-BC98-42C1-9C6C-D65DCBA4358F}" srcOrd="1" destOrd="0" presId="urn:microsoft.com/office/officeart/2005/8/layout/vList5"/>
    <dgm:cxn modelId="{39E541E2-39D6-4C3F-B907-608B1508F235}" type="presParOf" srcId="{AAE7A1E6-6847-453D-B55B-8A82BF138C1D}" destId="{AB8574CC-D4F2-4555-AEE3-F4EE58B11D03}" srcOrd="1" destOrd="0" presId="urn:microsoft.com/office/officeart/2005/8/layout/vList5"/>
    <dgm:cxn modelId="{1254F4AF-B86A-4E5C-A955-0D9495B82B98}" type="presParOf" srcId="{AAE7A1E6-6847-453D-B55B-8A82BF138C1D}" destId="{85B8F607-FDD8-476A-ADBE-E1250824F294}" srcOrd="2" destOrd="0" presId="urn:microsoft.com/office/officeart/2005/8/layout/vList5"/>
    <dgm:cxn modelId="{84B2EC38-739E-4713-889B-C700CD99DCFF}" type="presParOf" srcId="{85B8F607-FDD8-476A-ADBE-E1250824F294}" destId="{C04276DC-EE64-470A-B8BC-09067B8045FA}" srcOrd="0" destOrd="0" presId="urn:microsoft.com/office/officeart/2005/8/layout/vList5"/>
    <dgm:cxn modelId="{7224A000-4395-43EF-96DF-7A6C9F82E5EA}" type="presParOf" srcId="{85B8F607-FDD8-476A-ADBE-E1250824F294}" destId="{B37A5355-225B-4C6F-AED7-6C620F99EEC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4400" smtClean="0"/>
            <a:t>1</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4400" smtClean="0"/>
            <a:t>2</a:t>
          </a:r>
          <a:endParaRPr lang="en-US" sz="44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US" sz="2400" dirty="0" smtClean="0">
              <a:effectLst>
                <a:outerShdw blurRad="38100" dist="38100" dir="2700000" algn="tl">
                  <a:srgbClr val="000000">
                    <a:alpha val="43137"/>
                  </a:srgbClr>
                </a:outerShdw>
              </a:effectLst>
            </a:rPr>
            <a:t>A non-key column cannot determine the value of another non-key column. Every non-key column must depend directly on the primary key</a:t>
          </a:r>
          <a:endParaRPr lang="en-US" sz="24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1E4D3931-0DBD-4211-A24A-6AF364284B1E}">
      <dgm:prSet phldrT="[Text]" custT="1"/>
      <dgm:spPr/>
      <dgm:t>
        <a:bodyPr/>
        <a:lstStyle/>
        <a:p>
          <a:pPr marL="280988" indent="-280988"/>
          <a:r>
            <a:rPr lang="en-US" sz="3200" dirty="0" err="1" smtClean="0">
              <a:effectLst>
                <a:outerShdw blurRad="38100" dist="38100" dir="2700000" algn="tl">
                  <a:srgbClr val="000000">
                    <a:alpha val="43137"/>
                  </a:srgbClr>
                </a:outerShdw>
              </a:effectLst>
            </a:rPr>
            <a:t>2NF</a:t>
          </a:r>
          <a:endParaRPr lang="en-US" sz="32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2"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2" custScaleX="259632" custScaleY="61316">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2">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2" custScaleX="259632" custScaleY="253567">
        <dgm:presLayoutVars>
          <dgm:bulletEnabled val="1"/>
        </dgm:presLayoutVars>
      </dgm:prSet>
      <dgm:spPr>
        <a:prstGeom prst="rect">
          <a:avLst/>
        </a:prstGeom>
      </dgm:spPr>
      <dgm:t>
        <a:bodyPr/>
        <a:lstStyle/>
        <a:p>
          <a:endParaRPr lang="en-US"/>
        </a:p>
      </dgm:t>
    </dgm:pt>
  </dgm:ptLst>
  <dgm:cxnLst>
    <dgm:cxn modelId="{8CED6EB2-A013-4F81-B135-023CF1D6F22B}" type="presOf" srcId="{C59269D0-92A5-481C-BA64-727AFB0DD545}" destId="{B37A5355-225B-4C6F-AED7-6C620F99EECC}"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D4AD210A-A7CF-4DD1-990A-1879331C635C}" type="presOf" srcId="{F6FEADD9-F67D-41F5-BA4C-3C84956E7F46}" destId="{AAE7A1E6-6847-453D-B55B-8A82BF138C1D}"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B35E03E5-B512-4AEF-9617-9B38ED5180CC}"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EEE61DD3-FF33-4444-BCF2-3FAC039A0A4C}" type="presOf" srcId="{1E4D3931-0DBD-4211-A24A-6AF364284B1E}" destId="{D54B1729-BC98-42C1-9C6C-D65DCBA4358F}" srcOrd="0" destOrd="0" presId="urn:microsoft.com/office/officeart/2005/8/layout/vList5"/>
    <dgm:cxn modelId="{2E5A80DC-6450-4389-8608-3C36F234ABBC}" type="presOf" srcId="{AA046201-5C4D-445E-BF0B-5C6D2B0A1945}" destId="{C04276DC-EE64-470A-B8BC-09067B8045FA}" srcOrd="0" destOrd="0" presId="urn:microsoft.com/office/officeart/2005/8/layout/vList5"/>
    <dgm:cxn modelId="{3FF6BD43-A4FD-4A00-804F-9CD193EDAA77}" type="presParOf" srcId="{AAE7A1E6-6847-453D-B55B-8A82BF138C1D}" destId="{C4407577-18A2-46E0-8805-2838042EB67A}" srcOrd="0" destOrd="0" presId="urn:microsoft.com/office/officeart/2005/8/layout/vList5"/>
    <dgm:cxn modelId="{5FE562C1-98C1-4F7B-9727-17E99A80586A}" type="presParOf" srcId="{C4407577-18A2-46E0-8805-2838042EB67A}" destId="{7E429971-BC57-430F-BB25-C0574E5E39E3}" srcOrd="0" destOrd="0" presId="urn:microsoft.com/office/officeart/2005/8/layout/vList5"/>
    <dgm:cxn modelId="{92D45B4E-5BDA-474D-A512-4877F7ABD8FF}" type="presParOf" srcId="{C4407577-18A2-46E0-8805-2838042EB67A}" destId="{D54B1729-BC98-42C1-9C6C-D65DCBA4358F}" srcOrd="1" destOrd="0" presId="urn:microsoft.com/office/officeart/2005/8/layout/vList5"/>
    <dgm:cxn modelId="{EFB9CFD7-7B1C-473F-9771-6399AC14A023}" type="presParOf" srcId="{AAE7A1E6-6847-453D-B55B-8A82BF138C1D}" destId="{AB8574CC-D4F2-4555-AEE3-F4EE58B11D03}" srcOrd="1" destOrd="0" presId="urn:microsoft.com/office/officeart/2005/8/layout/vList5"/>
    <dgm:cxn modelId="{37F51A14-F8E9-421E-AEFD-BB164FEE1FC7}" type="presParOf" srcId="{AAE7A1E6-6847-453D-B55B-8A82BF138C1D}" destId="{85B8F607-FDD8-476A-ADBE-E1250824F294}" srcOrd="2" destOrd="0" presId="urn:microsoft.com/office/officeart/2005/8/layout/vList5"/>
    <dgm:cxn modelId="{17EBC0BC-F0B9-4251-9981-7FF2D96662FB}" type="presParOf" srcId="{85B8F607-FDD8-476A-ADBE-E1250824F294}" destId="{C04276DC-EE64-470A-B8BC-09067B8045FA}" srcOrd="0" destOrd="0" presId="urn:microsoft.com/office/officeart/2005/8/layout/vList5"/>
    <dgm:cxn modelId="{FB6516DF-AC1A-4A5D-BE3C-6359FAA6EB31}" type="presParOf" srcId="{85B8F607-FDD8-476A-ADBE-E1250824F294}" destId="{B37A5355-225B-4C6F-AED7-6C620F99EEC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4400" smtClean="0"/>
            <a:t>1</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1E4D3931-0DBD-4211-A24A-6AF364284B1E}">
      <dgm:prSet phldrT="[Text]" custT="1"/>
      <dgm:spPr/>
      <dgm:t>
        <a:bodyPr/>
        <a:lstStyle/>
        <a:p>
          <a:pPr marL="280988" indent="-280988"/>
          <a:r>
            <a:rPr lang="en-US" sz="2800" dirty="0" smtClean="0">
              <a:effectLst>
                <a:outerShdw blurRad="38100" dist="38100" dir="2700000" algn="tl">
                  <a:srgbClr val="000000">
                    <a:alpha val="43137"/>
                  </a:srgbClr>
                </a:outerShdw>
              </a:effectLst>
            </a:rPr>
            <a:t>Every determinant in a table is a candidate key. If there is only one candidate key, </a:t>
          </a:r>
          <a:r>
            <a:rPr lang="en-US" sz="2800" dirty="0" err="1" smtClean="0">
              <a:effectLst>
                <a:outerShdw blurRad="38100" dist="38100" dir="2700000" algn="tl">
                  <a:srgbClr val="000000">
                    <a:alpha val="43137"/>
                  </a:srgbClr>
                </a:outerShdw>
              </a:effectLst>
            </a:rPr>
            <a:t>3NF</a:t>
          </a:r>
          <a:r>
            <a:rPr lang="en-US" sz="2800" dirty="0" smtClean="0">
              <a:effectLst>
                <a:outerShdw blurRad="38100" dist="38100" dir="2700000" algn="tl">
                  <a:srgbClr val="000000">
                    <a:alpha val="43137"/>
                  </a:srgbClr>
                </a:outerShdw>
              </a:effectLst>
            </a:rPr>
            <a:t> and </a:t>
          </a:r>
          <a:r>
            <a:rPr lang="en-US" sz="2800" dirty="0" err="1" smtClean="0">
              <a:effectLst>
                <a:outerShdw blurRad="38100" dist="38100" dir="2700000" algn="tl">
                  <a:srgbClr val="000000">
                    <a:alpha val="43137"/>
                  </a:srgbClr>
                </a:outerShdw>
              </a:effectLst>
            </a:rPr>
            <a:t>BCNF</a:t>
          </a:r>
          <a:r>
            <a:rPr lang="en-US" sz="2800" dirty="0" smtClean="0">
              <a:effectLst>
                <a:outerShdw blurRad="38100" dist="38100" dir="2700000" algn="tl">
                  <a:srgbClr val="000000">
                    <a:alpha val="43137"/>
                  </a:srgbClr>
                </a:outerShdw>
              </a:effectLst>
            </a:rPr>
            <a:t> are the same.</a:t>
          </a:r>
          <a:endParaRPr lang="en-US" sz="28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1"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1" custScaleX="259632" custScaleY="96481">
        <dgm:presLayoutVars>
          <dgm:bulletEnabled val="1"/>
        </dgm:presLayoutVars>
      </dgm:prSet>
      <dgm:spPr>
        <a:prstGeom prst="rect">
          <a:avLst/>
        </a:prstGeom>
      </dgm:spPr>
      <dgm:t>
        <a:bodyPr/>
        <a:lstStyle/>
        <a:p>
          <a:endParaRPr lang="en-US"/>
        </a:p>
      </dgm:t>
    </dgm:pt>
  </dgm:ptLst>
  <dgm:cxnLst>
    <dgm:cxn modelId="{1C165A1E-0DF3-4963-9B23-BDA7B56A6A37}" type="presOf" srcId="{1E4D3931-0DBD-4211-A24A-6AF364284B1E}" destId="{D54B1729-BC98-42C1-9C6C-D65DCBA4358F}" srcOrd="0" destOrd="0" presId="urn:microsoft.com/office/officeart/2005/8/layout/vList5"/>
    <dgm:cxn modelId="{1105EC9D-2A61-4880-A097-88EF0B5BB161}" type="presOf" srcId="{F6FEADD9-F67D-41F5-BA4C-3C84956E7F46}" destId="{AAE7A1E6-6847-453D-B55B-8A82BF138C1D}"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63E4D827-0083-4625-9FD6-043D8D32091E}" srcId="{74EE5CD8-078F-4590-BF9C-A341A294A016}" destId="{1E4D3931-0DBD-4211-A24A-6AF364284B1E}" srcOrd="0" destOrd="0" parTransId="{FC93695B-FD0E-4353-B1FD-4328F4386DEC}" sibTransId="{CADAA3D9-7C63-4729-85B0-64C8AF644EEF}"/>
    <dgm:cxn modelId="{E1E58BD8-1A00-41CC-B5F0-B78E8274EA36}" type="presOf" srcId="{74EE5CD8-078F-4590-BF9C-A341A294A016}" destId="{7E429971-BC57-430F-BB25-C0574E5E39E3}" srcOrd="0" destOrd="0" presId="urn:microsoft.com/office/officeart/2005/8/layout/vList5"/>
    <dgm:cxn modelId="{EBE6626E-B9E9-4FBC-A397-3FADBF597E7A}" type="presParOf" srcId="{AAE7A1E6-6847-453D-B55B-8A82BF138C1D}" destId="{C4407577-18A2-46E0-8805-2838042EB67A}" srcOrd="0" destOrd="0" presId="urn:microsoft.com/office/officeart/2005/8/layout/vList5"/>
    <dgm:cxn modelId="{9A094076-418A-49F0-A641-2B22E1154015}" type="presParOf" srcId="{C4407577-18A2-46E0-8805-2838042EB67A}" destId="{7E429971-BC57-430F-BB25-C0574E5E39E3}" srcOrd="0" destOrd="0" presId="urn:microsoft.com/office/officeart/2005/8/layout/vList5"/>
    <dgm:cxn modelId="{09DAB527-F137-4F82-B064-AA3B05FBBBD4}" type="presParOf" srcId="{C4407577-18A2-46E0-8805-2838042EB67A}" destId="{D54B1729-BC98-42C1-9C6C-D65DCBA4358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4400" dirty="0" smtClean="0"/>
            <a:t>1</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4400" dirty="0" smtClean="0"/>
            <a:t>2</a:t>
          </a:r>
          <a:endParaRPr lang="en-US" sz="44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US" sz="2800" dirty="0" smtClean="0">
              <a:effectLst>
                <a:outerShdw blurRad="38100" dist="38100" dir="2700000" algn="tl">
                  <a:srgbClr val="000000">
                    <a:alpha val="43137"/>
                  </a:srgbClr>
                </a:outerShdw>
              </a:effectLst>
            </a:rPr>
            <a:t>It has no multivalued dependencies. A multivalued fact is one in which several values for a column might be determined by one value for another column.</a:t>
          </a:r>
          <a:endParaRPr lang="en-US" sz="28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1E4D3931-0DBD-4211-A24A-6AF364284B1E}">
      <dgm:prSet phldrT="[Text]" custT="1"/>
      <dgm:spPr/>
      <dgm:t>
        <a:bodyPr/>
        <a:lstStyle/>
        <a:p>
          <a:pPr marL="280988" indent="-280988"/>
          <a:r>
            <a:rPr lang="en-US" sz="3200" dirty="0" err="1" smtClean="0">
              <a:effectLst>
                <a:outerShdw blurRad="38100" dist="38100" dir="2700000" algn="tl">
                  <a:srgbClr val="000000">
                    <a:alpha val="43137"/>
                  </a:srgbClr>
                </a:outerShdw>
              </a:effectLst>
            </a:rPr>
            <a:t>3NF</a:t>
          </a:r>
          <a:endParaRPr lang="en-US" sz="32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2" custScaleY="379083"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2" custScaleX="259632" custScaleY="406340">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2" custScaleY="794787">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2" custScaleX="259632" custScaleY="1668322">
        <dgm:presLayoutVars>
          <dgm:bulletEnabled val="1"/>
        </dgm:presLayoutVars>
      </dgm:prSet>
      <dgm:spPr>
        <a:prstGeom prst="rect">
          <a:avLst/>
        </a:prstGeom>
      </dgm:spPr>
      <dgm:t>
        <a:bodyPr/>
        <a:lstStyle/>
        <a:p>
          <a:endParaRPr lang="en-US"/>
        </a:p>
      </dgm:t>
    </dgm:pt>
  </dgm:ptLst>
  <dgm:cxnLst>
    <dgm:cxn modelId="{389414D3-C54C-4FC6-8BB8-969C771ADFDD}" type="presOf" srcId="{F6FEADD9-F67D-41F5-BA4C-3C84956E7F46}" destId="{AAE7A1E6-6847-453D-B55B-8A82BF138C1D}"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64021AAA-93E4-4F5F-A10B-2E1B0A1C7820}" type="presOf" srcId="{AA046201-5C4D-445E-BF0B-5C6D2B0A1945}" destId="{C04276DC-EE64-470A-B8BC-09067B8045FA}"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5F90BA66-E106-4E86-A941-0DE7D008AEDF}"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33F21C81-1BED-401F-B291-4F4329DBBC85}" type="presOf" srcId="{C59269D0-92A5-481C-BA64-727AFB0DD545}" destId="{B37A5355-225B-4C6F-AED7-6C620F99EECC}" srcOrd="0" destOrd="0" presId="urn:microsoft.com/office/officeart/2005/8/layout/vList5"/>
    <dgm:cxn modelId="{8E34A75D-F302-4BA6-A755-D1A9971E5073}" type="presOf" srcId="{1E4D3931-0DBD-4211-A24A-6AF364284B1E}" destId="{D54B1729-BC98-42C1-9C6C-D65DCBA4358F}" srcOrd="0" destOrd="0" presId="urn:microsoft.com/office/officeart/2005/8/layout/vList5"/>
    <dgm:cxn modelId="{0D7F0C28-9F7E-4487-A949-BB0E2C21E309}" type="presParOf" srcId="{AAE7A1E6-6847-453D-B55B-8A82BF138C1D}" destId="{C4407577-18A2-46E0-8805-2838042EB67A}" srcOrd="0" destOrd="0" presId="urn:microsoft.com/office/officeart/2005/8/layout/vList5"/>
    <dgm:cxn modelId="{BEEF3060-2C9A-4B9F-8405-4F054296C16A}" type="presParOf" srcId="{C4407577-18A2-46E0-8805-2838042EB67A}" destId="{7E429971-BC57-430F-BB25-C0574E5E39E3}" srcOrd="0" destOrd="0" presId="urn:microsoft.com/office/officeart/2005/8/layout/vList5"/>
    <dgm:cxn modelId="{2C4483C6-1627-4E0E-8633-6D4A468FE836}" type="presParOf" srcId="{C4407577-18A2-46E0-8805-2838042EB67A}" destId="{D54B1729-BC98-42C1-9C6C-D65DCBA4358F}" srcOrd="1" destOrd="0" presId="urn:microsoft.com/office/officeart/2005/8/layout/vList5"/>
    <dgm:cxn modelId="{F06727DF-B255-4F21-93F7-5A87648C8EB9}" type="presParOf" srcId="{AAE7A1E6-6847-453D-B55B-8A82BF138C1D}" destId="{AB8574CC-D4F2-4555-AEE3-F4EE58B11D03}" srcOrd="1" destOrd="0" presId="urn:microsoft.com/office/officeart/2005/8/layout/vList5"/>
    <dgm:cxn modelId="{E2B06863-4240-4803-89C1-3019898D0367}" type="presParOf" srcId="{AAE7A1E6-6847-453D-B55B-8A82BF138C1D}" destId="{85B8F607-FDD8-476A-ADBE-E1250824F294}" srcOrd="2" destOrd="0" presId="urn:microsoft.com/office/officeart/2005/8/layout/vList5"/>
    <dgm:cxn modelId="{6E01203C-C03B-4C68-A126-9D053DE50080}" type="presParOf" srcId="{85B8F607-FDD8-476A-ADBE-E1250824F294}" destId="{C04276DC-EE64-470A-B8BC-09067B8045FA}" srcOrd="0" destOrd="0" presId="urn:microsoft.com/office/officeart/2005/8/layout/vList5"/>
    <dgm:cxn modelId="{3CE38D42-DC41-4B08-913F-0CEA4A2331CC}" type="presParOf" srcId="{85B8F607-FDD8-476A-ADBE-E1250824F294}" destId="{B37A5355-225B-4C6F-AED7-6C620F99EEC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2864079" y="-1749725"/>
          <a:ext cx="896148" cy="462155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244600">
            <a:lnSpc>
              <a:spcPct val="90000"/>
            </a:lnSpc>
            <a:spcBef>
              <a:spcPct val="0"/>
            </a:spcBef>
            <a:spcAft>
              <a:spcPct val="15000"/>
            </a:spcAft>
            <a:buChar char="••"/>
          </a:pPr>
          <a:r>
            <a:rPr lang="en-US" sz="2800" kern="1200" dirty="0" smtClean="0">
              <a:effectLst>
                <a:outerShdw blurRad="38100" dist="38100" dir="2700000" algn="tl">
                  <a:srgbClr val="000000">
                    <a:alpha val="43137"/>
                  </a:srgbClr>
                </a:outerShdw>
              </a:effectLst>
            </a:rPr>
            <a:t>Two dimensional table format</a:t>
          </a:r>
          <a:endParaRPr lang="en-US" sz="2800" kern="1200" dirty="0">
            <a:effectLst>
              <a:outerShdw blurRad="38100" dist="38100" dir="2700000" algn="tl">
                <a:srgbClr val="000000">
                  <a:alpha val="43137"/>
                </a:srgbClr>
              </a:outerShdw>
            </a:effectLst>
          </a:endParaRPr>
        </a:p>
      </dsp:txBody>
      <dsp:txXfrm rot="-5400000">
        <a:off x="1001375" y="112979"/>
        <a:ext cx="4621557" cy="896148"/>
      </dsp:txXfrm>
    </dsp:sp>
    <dsp:sp modelId="{7E429971-BC57-430F-BB25-C0574E5E39E3}">
      <dsp:nvSpPr>
        <dsp:cNvPr id="0" name=""/>
        <dsp:cNvSpPr/>
      </dsp:nvSpPr>
      <dsp:spPr>
        <a:xfrm>
          <a:off x="101" y="0"/>
          <a:ext cx="1001273" cy="1120185"/>
        </a:xfrm>
        <a:prstGeom prst="roundRect">
          <a:avLst/>
        </a:prstGeom>
        <a:solidFill>
          <a:schemeClr val="accent3">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1</a:t>
          </a:r>
          <a:endParaRPr lang="en-US" sz="4400" kern="1200" dirty="0"/>
        </a:p>
      </dsp:txBody>
      <dsp:txXfrm>
        <a:off x="48979" y="48878"/>
        <a:ext cx="903517" cy="1022429"/>
      </dsp:txXfrm>
    </dsp:sp>
    <dsp:sp modelId="{B37A5355-225B-4C6F-AED7-6C620F99EECC}">
      <dsp:nvSpPr>
        <dsp:cNvPr id="0" name=""/>
        <dsp:cNvSpPr/>
      </dsp:nvSpPr>
      <dsp:spPr>
        <a:xfrm rot="5400000">
          <a:off x="2659851" y="-481321"/>
          <a:ext cx="1304603" cy="4621557"/>
        </a:xfrm>
        <a:prstGeom prst="rect">
          <a:avLst/>
        </a:prstGeom>
        <a:solidFill>
          <a:schemeClr val="accent3">
            <a:tint val="40000"/>
            <a:alpha val="90000"/>
            <a:hueOff val="-1542910"/>
            <a:satOff val="575"/>
            <a:lumOff val="59"/>
            <a:alphaOff val="0"/>
          </a:schemeClr>
        </a:solidFill>
        <a:ln w="9525" cap="flat" cmpd="sng" algn="ctr">
          <a:solidFill>
            <a:schemeClr val="accent3">
              <a:tint val="40000"/>
              <a:alpha val="90000"/>
              <a:hueOff val="-1542910"/>
              <a:satOff val="575"/>
              <a:lumOff val="59"/>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1542910"/>
              <a:satOff val="575"/>
              <a:lumOff val="59"/>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effectLst>
                <a:outerShdw blurRad="38100" dist="38100" dir="2700000" algn="tl">
                  <a:srgbClr val="000000">
                    <a:alpha val="43137"/>
                  </a:srgbClr>
                </a:outerShdw>
              </a:effectLst>
            </a:rPr>
            <a:t>no repeating groups – each row/column intersection only contains one value</a:t>
          </a:r>
          <a:endParaRPr lang="en-US" sz="2400" kern="1200" dirty="0">
            <a:effectLst>
              <a:outerShdw blurRad="38100" dist="38100" dir="2700000" algn="tl">
                <a:srgbClr val="000000">
                  <a:alpha val="43137"/>
                </a:srgbClr>
              </a:outerShdw>
            </a:effectLst>
          </a:endParaRPr>
        </a:p>
      </dsp:txBody>
      <dsp:txXfrm rot="-5400000">
        <a:off x="1001374" y="1177156"/>
        <a:ext cx="4621557" cy="1304603"/>
      </dsp:txXfrm>
    </dsp:sp>
    <dsp:sp modelId="{C04276DC-EE64-470A-B8BC-09067B8045FA}">
      <dsp:nvSpPr>
        <dsp:cNvPr id="0" name=""/>
        <dsp:cNvSpPr/>
      </dsp:nvSpPr>
      <dsp:spPr>
        <a:xfrm>
          <a:off x="101" y="1269364"/>
          <a:ext cx="1001273" cy="1120185"/>
        </a:xfrm>
        <a:prstGeom prst="roundRect">
          <a:avLst/>
        </a:prstGeom>
        <a:solidFill>
          <a:schemeClr val="accent3">
            <a:hueOff val="-1413571"/>
            <a:satOff val="661"/>
            <a:lumOff val="196"/>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1413571"/>
              <a:satOff val="661"/>
              <a:lumOff val="196"/>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2</a:t>
          </a:r>
          <a:endParaRPr lang="en-US" sz="4400" kern="1200" dirty="0"/>
        </a:p>
      </dsp:txBody>
      <dsp:txXfrm>
        <a:off x="48979" y="1318242"/>
        <a:ext cx="903517" cy="1022429"/>
      </dsp:txXfrm>
    </dsp:sp>
    <dsp:sp modelId="{C7C3E6FD-D83F-4BDA-907E-B5EE041DA931}">
      <dsp:nvSpPr>
        <dsp:cNvPr id="0" name=""/>
        <dsp:cNvSpPr/>
      </dsp:nvSpPr>
      <dsp:spPr>
        <a:xfrm rot="5400000">
          <a:off x="2864079" y="787081"/>
          <a:ext cx="896148" cy="4621557"/>
        </a:xfrm>
        <a:prstGeom prst="rect">
          <a:avLst/>
        </a:prstGeom>
        <a:solidFill>
          <a:schemeClr val="accent3">
            <a:tint val="40000"/>
            <a:alpha val="90000"/>
            <a:hueOff val="-3085820"/>
            <a:satOff val="1151"/>
            <a:lumOff val="117"/>
            <a:alphaOff val="0"/>
          </a:schemeClr>
        </a:solidFill>
        <a:ln w="9525" cap="flat" cmpd="sng" algn="ctr">
          <a:solidFill>
            <a:schemeClr val="accent3">
              <a:tint val="40000"/>
              <a:alpha val="90000"/>
              <a:hueOff val="-3085820"/>
              <a:satOff val="1151"/>
              <a:lumOff val="117"/>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3085820"/>
              <a:satOff val="1151"/>
              <a:lumOff val="117"/>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effectLst>
                <a:outerShdw blurRad="38100" dist="38100" dir="2700000" algn="tl">
                  <a:srgbClr val="000000">
                    <a:alpha val="43137"/>
                  </a:srgbClr>
                </a:outerShdw>
              </a:effectLst>
            </a:rPr>
            <a:t>Primary key is identified</a:t>
          </a:r>
          <a:endParaRPr lang="en-US" sz="2800" kern="1200" dirty="0">
            <a:effectLst>
              <a:outerShdw blurRad="38100" dist="38100" dir="2700000" algn="tl">
                <a:srgbClr val="000000">
                  <a:alpha val="43137"/>
                </a:srgbClr>
              </a:outerShdw>
            </a:effectLst>
          </a:endParaRPr>
        </a:p>
      </dsp:txBody>
      <dsp:txXfrm rot="-5400000">
        <a:off x="1001375" y="2649785"/>
        <a:ext cx="4621557" cy="896148"/>
      </dsp:txXfrm>
    </dsp:sp>
    <dsp:sp modelId="{F5034101-5B7D-4FE7-B47A-5A48CF39606B}">
      <dsp:nvSpPr>
        <dsp:cNvPr id="0" name=""/>
        <dsp:cNvSpPr/>
      </dsp:nvSpPr>
      <dsp:spPr>
        <a:xfrm>
          <a:off x="6367" y="2538728"/>
          <a:ext cx="1001273" cy="1120185"/>
        </a:xfrm>
        <a:prstGeom prst="roundRect">
          <a:avLst/>
        </a:prstGeom>
        <a:solidFill>
          <a:schemeClr val="accent3">
            <a:hueOff val="-2827143"/>
            <a:satOff val="1322"/>
            <a:lumOff val="392"/>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2827143"/>
              <a:satOff val="1322"/>
              <a:lumOff val="392"/>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3</a:t>
          </a:r>
          <a:endParaRPr lang="en-US" sz="4400" kern="1200" dirty="0"/>
        </a:p>
      </dsp:txBody>
      <dsp:txXfrm>
        <a:off x="55245" y="2587606"/>
        <a:ext cx="903517" cy="10224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2857321" y="-1586695"/>
          <a:ext cx="1466849"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422400">
            <a:lnSpc>
              <a:spcPct val="90000"/>
            </a:lnSpc>
            <a:spcBef>
              <a:spcPct val="0"/>
            </a:spcBef>
            <a:spcAft>
              <a:spcPct val="15000"/>
            </a:spcAft>
            <a:buChar char="••"/>
          </a:pPr>
          <a:r>
            <a:rPr lang="en-US" sz="3200" kern="1200" dirty="0" err="1" smtClean="0">
              <a:effectLst>
                <a:outerShdw blurRad="38100" dist="38100" dir="2700000" algn="tl">
                  <a:srgbClr val="000000">
                    <a:alpha val="43137"/>
                  </a:srgbClr>
                </a:outerShdw>
              </a:effectLst>
            </a:rPr>
            <a:t>1NF</a:t>
          </a:r>
          <a:endParaRPr lang="en-US" sz="3200" kern="1200" dirty="0">
            <a:effectLst>
              <a:outerShdw blurRad="38100" dist="38100" dir="2700000" algn="tl">
                <a:srgbClr val="000000">
                  <a:alpha val="43137"/>
                </a:srgbClr>
              </a:outerShdw>
            </a:effectLst>
          </a:endParaRPr>
        </a:p>
      </dsp:txBody>
      <dsp:txXfrm rot="-5400000">
        <a:off x="1085602" y="185024"/>
        <a:ext cx="5010287" cy="1466849"/>
      </dsp:txXfrm>
    </dsp:sp>
    <dsp:sp modelId="{7E429971-BC57-430F-BB25-C0574E5E39E3}">
      <dsp:nvSpPr>
        <dsp:cNvPr id="0" name=""/>
        <dsp:cNvSpPr/>
      </dsp:nvSpPr>
      <dsp:spPr>
        <a:xfrm>
          <a:off x="109" y="0"/>
          <a:ext cx="1085492" cy="1833562"/>
        </a:xfrm>
        <a:prstGeom prst="roundRect">
          <a:avLst/>
        </a:prstGeom>
        <a:solidFill>
          <a:schemeClr val="accent3">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1</a:t>
          </a:r>
          <a:endParaRPr lang="en-US" sz="4400" kern="1200" dirty="0"/>
        </a:p>
      </dsp:txBody>
      <dsp:txXfrm>
        <a:off x="53098" y="52989"/>
        <a:ext cx="979514" cy="1727584"/>
      </dsp:txXfrm>
    </dsp:sp>
    <dsp:sp modelId="{B37A5355-225B-4C6F-AED7-6C620F99EECC}">
      <dsp:nvSpPr>
        <dsp:cNvPr id="0" name=""/>
        <dsp:cNvSpPr/>
      </dsp:nvSpPr>
      <dsp:spPr>
        <a:xfrm rot="5400000">
          <a:off x="2523033" y="489476"/>
          <a:ext cx="2135425" cy="5010287"/>
        </a:xfrm>
        <a:prstGeom prst="rect">
          <a:avLst/>
        </a:prstGeom>
        <a:solidFill>
          <a:schemeClr val="accent3">
            <a:tint val="40000"/>
            <a:alpha val="90000"/>
            <a:hueOff val="-3085820"/>
            <a:satOff val="1151"/>
            <a:lumOff val="117"/>
            <a:alphaOff val="0"/>
          </a:schemeClr>
        </a:solidFill>
        <a:ln w="9525" cap="flat" cmpd="sng" algn="ctr">
          <a:solidFill>
            <a:schemeClr val="accent3">
              <a:tint val="40000"/>
              <a:alpha val="90000"/>
              <a:hueOff val="-3085820"/>
              <a:satOff val="1151"/>
              <a:lumOff val="117"/>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3085820"/>
              <a:satOff val="1151"/>
              <a:lumOff val="117"/>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effectLst/>
            </a:rPr>
            <a:t>no partial dependencies; all non-key columns are fully dependent on the entire primary key</a:t>
          </a:r>
          <a:endParaRPr lang="en-US" sz="2800" kern="1200" dirty="0">
            <a:effectLst/>
          </a:endParaRPr>
        </a:p>
      </dsp:txBody>
      <dsp:txXfrm rot="-5400000">
        <a:off x="1085602" y="1926907"/>
        <a:ext cx="5010287" cy="2135425"/>
      </dsp:txXfrm>
    </dsp:sp>
    <dsp:sp modelId="{C04276DC-EE64-470A-B8BC-09067B8045FA}">
      <dsp:nvSpPr>
        <dsp:cNvPr id="0" name=""/>
        <dsp:cNvSpPr/>
      </dsp:nvSpPr>
      <dsp:spPr>
        <a:xfrm>
          <a:off x="109" y="2077839"/>
          <a:ext cx="1085492" cy="1833562"/>
        </a:xfrm>
        <a:prstGeom prst="roundRect">
          <a:avLst/>
        </a:prstGeom>
        <a:solidFill>
          <a:schemeClr val="accent3">
            <a:hueOff val="-2827143"/>
            <a:satOff val="1322"/>
            <a:lumOff val="392"/>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2827143"/>
              <a:satOff val="1322"/>
              <a:lumOff val="392"/>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2</a:t>
          </a:r>
          <a:endParaRPr lang="en-US" sz="4400" kern="1200" dirty="0"/>
        </a:p>
      </dsp:txBody>
      <dsp:txXfrm>
        <a:off x="53098" y="2130828"/>
        <a:ext cx="979514" cy="17275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267093" y="-1844571"/>
          <a:ext cx="647305"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422400">
            <a:lnSpc>
              <a:spcPct val="90000"/>
            </a:lnSpc>
            <a:spcBef>
              <a:spcPct val="0"/>
            </a:spcBef>
            <a:spcAft>
              <a:spcPct val="15000"/>
            </a:spcAft>
            <a:buChar char="••"/>
          </a:pPr>
          <a:r>
            <a:rPr lang="en-US" sz="3200" kern="1200" dirty="0" err="1" smtClean="0">
              <a:effectLst>
                <a:outerShdw blurRad="38100" dist="38100" dir="2700000" algn="tl">
                  <a:srgbClr val="000000">
                    <a:alpha val="43137"/>
                  </a:srgbClr>
                </a:outerShdw>
              </a:effectLst>
            </a:rPr>
            <a:t>2NF</a:t>
          </a:r>
          <a:endParaRPr lang="en-US" sz="3200" kern="1200" dirty="0">
            <a:effectLst>
              <a:outerShdw blurRad="38100" dist="38100" dir="2700000" algn="tl">
                <a:srgbClr val="000000">
                  <a:alpha val="43137"/>
                </a:srgbClr>
              </a:outerShdw>
            </a:effectLst>
          </a:endParaRPr>
        </a:p>
      </dsp:txBody>
      <dsp:txXfrm rot="-5400000">
        <a:off x="1085602" y="336920"/>
        <a:ext cx="5010287" cy="647305"/>
      </dsp:txXfrm>
    </dsp:sp>
    <dsp:sp modelId="{7E429971-BC57-430F-BB25-C0574E5E39E3}">
      <dsp:nvSpPr>
        <dsp:cNvPr id="0" name=""/>
        <dsp:cNvSpPr/>
      </dsp:nvSpPr>
      <dsp:spPr>
        <a:xfrm>
          <a:off x="109" y="0"/>
          <a:ext cx="1085492" cy="1319609"/>
        </a:xfrm>
        <a:prstGeom prst="roundRect">
          <a:avLst/>
        </a:prstGeom>
        <a:solidFill>
          <a:schemeClr val="accent3">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1</a:t>
          </a:r>
          <a:endParaRPr lang="en-US" sz="4400" kern="1200" dirty="0"/>
        </a:p>
      </dsp:txBody>
      <dsp:txXfrm>
        <a:off x="53098" y="52989"/>
        <a:ext cx="979514" cy="1213631"/>
      </dsp:txXfrm>
    </dsp:sp>
    <dsp:sp modelId="{B37A5355-225B-4C6F-AED7-6C620F99EECC}">
      <dsp:nvSpPr>
        <dsp:cNvPr id="0" name=""/>
        <dsp:cNvSpPr/>
      </dsp:nvSpPr>
      <dsp:spPr>
        <a:xfrm rot="5400000">
          <a:off x="2252308" y="219651"/>
          <a:ext cx="2676875" cy="5010287"/>
        </a:xfrm>
        <a:prstGeom prst="rect">
          <a:avLst/>
        </a:prstGeom>
        <a:solidFill>
          <a:schemeClr val="accent3">
            <a:tint val="40000"/>
            <a:alpha val="90000"/>
            <a:hueOff val="-3085820"/>
            <a:satOff val="1151"/>
            <a:lumOff val="117"/>
            <a:alphaOff val="0"/>
          </a:schemeClr>
        </a:solidFill>
        <a:ln w="9525" cap="flat" cmpd="sng" algn="ctr">
          <a:solidFill>
            <a:schemeClr val="accent3">
              <a:tint val="40000"/>
              <a:alpha val="90000"/>
              <a:hueOff val="-3085820"/>
              <a:satOff val="1151"/>
              <a:lumOff val="117"/>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3085820"/>
              <a:satOff val="1151"/>
              <a:lumOff val="117"/>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effectLst>
                <a:outerShdw blurRad="38100" dist="38100" dir="2700000" algn="tl">
                  <a:srgbClr val="000000">
                    <a:alpha val="43137"/>
                  </a:srgbClr>
                </a:outerShdw>
              </a:effectLst>
            </a:rPr>
            <a:t>A non-key column cannot determine the value of another non-key column. Every non-key column must depend directly on the primary key</a:t>
          </a:r>
          <a:endParaRPr lang="en-US" sz="2400" kern="1200" dirty="0">
            <a:effectLst>
              <a:outerShdw blurRad="38100" dist="38100" dir="2700000" algn="tl">
                <a:srgbClr val="000000">
                  <a:alpha val="43137"/>
                </a:srgbClr>
              </a:outerShdw>
            </a:effectLst>
          </a:endParaRPr>
        </a:p>
      </dsp:txBody>
      <dsp:txXfrm rot="-5400000">
        <a:off x="1085602" y="1386357"/>
        <a:ext cx="5010287" cy="2676875"/>
      </dsp:txXfrm>
    </dsp:sp>
    <dsp:sp modelId="{C04276DC-EE64-470A-B8BC-09067B8045FA}">
      <dsp:nvSpPr>
        <dsp:cNvPr id="0" name=""/>
        <dsp:cNvSpPr/>
      </dsp:nvSpPr>
      <dsp:spPr>
        <a:xfrm>
          <a:off x="109" y="2064990"/>
          <a:ext cx="1085492" cy="1319609"/>
        </a:xfrm>
        <a:prstGeom prst="roundRect">
          <a:avLst/>
        </a:prstGeom>
        <a:solidFill>
          <a:schemeClr val="accent3">
            <a:hueOff val="-2827143"/>
            <a:satOff val="1322"/>
            <a:lumOff val="392"/>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2827143"/>
              <a:satOff val="1322"/>
              <a:lumOff val="392"/>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2</a:t>
          </a:r>
          <a:endParaRPr lang="en-US" sz="4400" kern="1200" dirty="0"/>
        </a:p>
      </dsp:txBody>
      <dsp:txXfrm>
        <a:off x="53098" y="2117979"/>
        <a:ext cx="979514" cy="12136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2022351" y="-473143"/>
          <a:ext cx="3136790"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244600">
            <a:lnSpc>
              <a:spcPct val="90000"/>
            </a:lnSpc>
            <a:spcBef>
              <a:spcPct val="0"/>
            </a:spcBef>
            <a:spcAft>
              <a:spcPct val="15000"/>
            </a:spcAft>
            <a:buChar char="••"/>
          </a:pPr>
          <a:r>
            <a:rPr lang="en-US" sz="2800" kern="1200" dirty="0" smtClean="0">
              <a:effectLst>
                <a:outerShdw blurRad="38100" dist="38100" dir="2700000" algn="tl">
                  <a:srgbClr val="000000">
                    <a:alpha val="43137"/>
                  </a:srgbClr>
                </a:outerShdw>
              </a:effectLst>
            </a:rPr>
            <a:t>Every determinant in a table is a candidate key. If there is only one candidate key, </a:t>
          </a:r>
          <a:r>
            <a:rPr lang="en-US" sz="2800" kern="1200" dirty="0" err="1" smtClean="0">
              <a:effectLst>
                <a:outerShdw blurRad="38100" dist="38100" dir="2700000" algn="tl">
                  <a:srgbClr val="000000">
                    <a:alpha val="43137"/>
                  </a:srgbClr>
                </a:outerShdw>
              </a:effectLst>
            </a:rPr>
            <a:t>3NF</a:t>
          </a:r>
          <a:r>
            <a:rPr lang="en-US" sz="2800" kern="1200" dirty="0" smtClean="0">
              <a:effectLst>
                <a:outerShdw blurRad="38100" dist="38100" dir="2700000" algn="tl">
                  <a:srgbClr val="000000">
                    <a:alpha val="43137"/>
                  </a:srgbClr>
                </a:outerShdw>
              </a:effectLst>
            </a:rPr>
            <a:t> and </a:t>
          </a:r>
          <a:r>
            <a:rPr lang="en-US" sz="2800" kern="1200" dirty="0" err="1" smtClean="0">
              <a:effectLst>
                <a:outerShdw blurRad="38100" dist="38100" dir="2700000" algn="tl">
                  <a:srgbClr val="000000">
                    <a:alpha val="43137"/>
                  </a:srgbClr>
                </a:outerShdw>
              </a:effectLst>
            </a:rPr>
            <a:t>BCNF</a:t>
          </a:r>
          <a:r>
            <a:rPr lang="en-US" sz="2800" kern="1200" dirty="0" smtClean="0">
              <a:effectLst>
                <a:outerShdw blurRad="38100" dist="38100" dir="2700000" algn="tl">
                  <a:srgbClr val="000000">
                    <a:alpha val="43137"/>
                  </a:srgbClr>
                </a:outerShdw>
              </a:effectLst>
            </a:rPr>
            <a:t> are the same.</a:t>
          </a:r>
          <a:endParaRPr lang="en-US" sz="2800" kern="1200" dirty="0">
            <a:effectLst>
              <a:outerShdw blurRad="38100" dist="38100" dir="2700000" algn="tl">
                <a:srgbClr val="000000">
                  <a:alpha val="43137"/>
                </a:srgbClr>
              </a:outerShdw>
            </a:effectLst>
          </a:endParaRPr>
        </a:p>
      </dsp:txBody>
      <dsp:txXfrm rot="-5400000">
        <a:off x="1085603" y="463605"/>
        <a:ext cx="5010287" cy="3136790"/>
      </dsp:txXfrm>
    </dsp:sp>
    <dsp:sp modelId="{7E429971-BC57-430F-BB25-C0574E5E39E3}">
      <dsp:nvSpPr>
        <dsp:cNvPr id="0" name=""/>
        <dsp:cNvSpPr/>
      </dsp:nvSpPr>
      <dsp:spPr>
        <a:xfrm>
          <a:off x="109" y="0"/>
          <a:ext cx="1085492" cy="4064000"/>
        </a:xfrm>
        <a:prstGeom prst="roundRect">
          <a:avLst/>
        </a:prstGeom>
        <a:solidFill>
          <a:schemeClr val="accent3">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1</a:t>
          </a:r>
          <a:endParaRPr lang="en-US" sz="4400" kern="1200" dirty="0"/>
        </a:p>
      </dsp:txBody>
      <dsp:txXfrm>
        <a:off x="53098" y="52989"/>
        <a:ext cx="979514" cy="39580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575572" y="-2301215"/>
          <a:ext cx="822895" cy="5563220"/>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422400">
            <a:lnSpc>
              <a:spcPct val="90000"/>
            </a:lnSpc>
            <a:spcBef>
              <a:spcPct val="0"/>
            </a:spcBef>
            <a:spcAft>
              <a:spcPct val="15000"/>
            </a:spcAft>
            <a:buChar char="••"/>
          </a:pPr>
          <a:r>
            <a:rPr lang="en-US" sz="3200" kern="1200" dirty="0" err="1" smtClean="0">
              <a:effectLst>
                <a:outerShdw blurRad="38100" dist="38100" dir="2700000" algn="tl">
                  <a:srgbClr val="000000">
                    <a:alpha val="43137"/>
                  </a:srgbClr>
                </a:outerShdw>
              </a:effectLst>
            </a:rPr>
            <a:t>3NF</a:t>
          </a:r>
          <a:endParaRPr lang="en-US" sz="3200" kern="1200" dirty="0">
            <a:effectLst>
              <a:outerShdw blurRad="38100" dist="38100" dir="2700000" algn="tl">
                <a:srgbClr val="000000">
                  <a:alpha val="43137"/>
                </a:srgbClr>
              </a:outerShdw>
            </a:effectLst>
          </a:endParaRPr>
        </a:p>
      </dsp:txBody>
      <dsp:txXfrm rot="-5400000">
        <a:off x="1205410" y="68947"/>
        <a:ext cx="5563220" cy="822895"/>
      </dsp:txXfrm>
    </dsp:sp>
    <dsp:sp modelId="{7E429971-BC57-430F-BB25-C0574E5E39E3}">
      <dsp:nvSpPr>
        <dsp:cNvPr id="0" name=""/>
        <dsp:cNvSpPr/>
      </dsp:nvSpPr>
      <dsp:spPr>
        <a:xfrm>
          <a:off x="121" y="0"/>
          <a:ext cx="1205287" cy="959620"/>
        </a:xfrm>
        <a:prstGeom prst="roundRect">
          <a:avLst/>
        </a:prstGeom>
        <a:solidFill>
          <a:schemeClr val="accent3">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1</a:t>
          </a:r>
          <a:endParaRPr lang="en-US" sz="4400" kern="1200" dirty="0"/>
        </a:p>
      </dsp:txBody>
      <dsp:txXfrm>
        <a:off x="46966" y="46845"/>
        <a:ext cx="1111597" cy="865930"/>
      </dsp:txXfrm>
    </dsp:sp>
    <dsp:sp modelId="{B37A5355-225B-4C6F-AED7-6C620F99EECC}">
      <dsp:nvSpPr>
        <dsp:cNvPr id="0" name=""/>
        <dsp:cNvSpPr/>
      </dsp:nvSpPr>
      <dsp:spPr>
        <a:xfrm rot="5400000">
          <a:off x="2297726" y="-119455"/>
          <a:ext cx="3378585" cy="5563220"/>
        </a:xfrm>
        <a:prstGeom prst="rect">
          <a:avLst/>
        </a:prstGeom>
        <a:solidFill>
          <a:schemeClr val="accent3">
            <a:tint val="40000"/>
            <a:alpha val="90000"/>
            <a:hueOff val="-3085820"/>
            <a:satOff val="1151"/>
            <a:lumOff val="117"/>
            <a:alphaOff val="0"/>
          </a:schemeClr>
        </a:solidFill>
        <a:ln w="9525" cap="flat" cmpd="sng" algn="ctr">
          <a:solidFill>
            <a:schemeClr val="accent3">
              <a:tint val="40000"/>
              <a:alpha val="90000"/>
              <a:hueOff val="-3085820"/>
              <a:satOff val="1151"/>
              <a:lumOff val="117"/>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3085820"/>
              <a:satOff val="1151"/>
              <a:lumOff val="117"/>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effectLst>
                <a:outerShdw blurRad="38100" dist="38100" dir="2700000" algn="tl">
                  <a:srgbClr val="000000">
                    <a:alpha val="43137"/>
                  </a:srgbClr>
                </a:outerShdw>
              </a:effectLst>
            </a:rPr>
            <a:t>It has no multivalued dependencies. A multivalued fact is one in which several values for a column might be determined by one value for another column.</a:t>
          </a:r>
          <a:endParaRPr lang="en-US" sz="2800" kern="1200" dirty="0">
            <a:effectLst>
              <a:outerShdw blurRad="38100" dist="38100" dir="2700000" algn="tl">
                <a:srgbClr val="000000">
                  <a:alpha val="43137"/>
                </a:srgbClr>
              </a:outerShdw>
            </a:effectLst>
          </a:endParaRPr>
        </a:p>
      </dsp:txBody>
      <dsp:txXfrm rot="-5400000">
        <a:off x="1205409" y="972862"/>
        <a:ext cx="5563220" cy="3378585"/>
      </dsp:txXfrm>
    </dsp:sp>
    <dsp:sp modelId="{C04276DC-EE64-470A-B8BC-09067B8045FA}">
      <dsp:nvSpPr>
        <dsp:cNvPr id="0" name=""/>
        <dsp:cNvSpPr/>
      </dsp:nvSpPr>
      <dsp:spPr>
        <a:xfrm>
          <a:off x="121" y="1656182"/>
          <a:ext cx="1205287" cy="2011943"/>
        </a:xfrm>
        <a:prstGeom prst="roundRect">
          <a:avLst/>
        </a:prstGeom>
        <a:solidFill>
          <a:schemeClr val="accent3">
            <a:hueOff val="-2827143"/>
            <a:satOff val="1322"/>
            <a:lumOff val="392"/>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2827143"/>
              <a:satOff val="1322"/>
              <a:lumOff val="392"/>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2</a:t>
          </a:r>
          <a:endParaRPr lang="en-US" sz="4400" kern="1200" dirty="0"/>
        </a:p>
      </dsp:txBody>
      <dsp:txXfrm>
        <a:off x="58958" y="1715019"/>
        <a:ext cx="1087613" cy="189426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3FBB442-DE31-4811-8868-59B50C58A936}" type="datetimeFigureOut">
              <a:rPr lang="en-CA" smtClean="0"/>
              <a:t>2019-08-26</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F5334B9-074E-4209-A493-280502A11E39}"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7910705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BB442-DE31-4811-8868-59B50C58A936}" type="datetimeFigureOut">
              <a:rPr lang="en-CA" smtClean="0"/>
              <a:t>2019-08-26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2527565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BB442-DE31-4811-8868-59B50C58A936}" type="datetimeFigureOut">
              <a:rPr lang="en-CA" smtClean="0"/>
              <a:t>2019-08-26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1271162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BB442-DE31-4811-8868-59B50C58A936}" type="datetimeFigureOut">
              <a:rPr lang="en-CA" smtClean="0"/>
              <a:t>2019-08-26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2995150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FBB442-DE31-4811-8868-59B50C58A936}" type="datetimeFigureOut">
              <a:rPr lang="en-CA" smtClean="0"/>
              <a:t>2019-08-26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F5334B9-074E-4209-A493-280502A11E39}"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4871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FBB442-DE31-4811-8868-59B50C58A936}" type="datetimeFigureOut">
              <a:rPr lang="en-CA" smtClean="0"/>
              <a:t>2019-08-26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3083960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FBB442-DE31-4811-8868-59B50C58A936}" type="datetimeFigureOut">
              <a:rPr lang="en-CA" smtClean="0"/>
              <a:t>2019-08-26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3087474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FBB442-DE31-4811-8868-59B50C58A936}" type="datetimeFigureOut">
              <a:rPr lang="en-CA" smtClean="0"/>
              <a:t>2019-08-26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186914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BB442-DE31-4811-8868-59B50C58A936}" type="datetimeFigureOut">
              <a:rPr lang="en-CA" smtClean="0"/>
              <a:t>2019-08-26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2071316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3FBB442-DE31-4811-8868-59B50C58A936}" type="datetimeFigureOut">
              <a:rPr lang="en-CA" smtClean="0"/>
              <a:t>2019-08-26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352332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3FBB442-DE31-4811-8868-59B50C58A936}" type="datetimeFigureOut">
              <a:rPr lang="en-CA" smtClean="0"/>
              <a:t>2019-08-26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219933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3FBB442-DE31-4811-8868-59B50C58A936}" type="datetimeFigureOut">
              <a:rPr lang="en-CA" smtClean="0"/>
              <a:t>2019-08-26</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F5334B9-074E-4209-A493-280502A11E39}" type="slidenum">
              <a:rPr lang="en-CA" smtClean="0"/>
              <a:t>‹#›</a:t>
            </a:fld>
            <a:endParaRPr lang="en-CA"/>
          </a:p>
        </p:txBody>
      </p:sp>
    </p:spTree>
    <p:extLst>
      <p:ext uri="{BB962C8B-B14F-4D97-AF65-F5344CB8AC3E}">
        <p14:creationId xmlns:p14="http://schemas.microsoft.com/office/powerpoint/2010/main" val="2008610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C00000"/>
                </a:solidFill>
              </a:rPr>
              <a:t/>
            </a:r>
            <a:br>
              <a:rPr lang="en-US" dirty="0" smtClean="0">
                <a:solidFill>
                  <a:srgbClr val="C00000"/>
                </a:solidFill>
              </a:rPr>
            </a:br>
            <a:r>
              <a:rPr lang="en-US" dirty="0" smtClean="0"/>
              <a:t>Normalization</a:t>
            </a:r>
            <a:endParaRPr lang="en-CA" dirty="0"/>
          </a:p>
        </p:txBody>
      </p:sp>
      <p:sp>
        <p:nvSpPr>
          <p:cNvPr id="3" name="Subtitle 2"/>
          <p:cNvSpPr>
            <a:spLocks noGrp="1"/>
          </p:cNvSpPr>
          <p:nvPr>
            <p:ph type="subTitle" idx="1"/>
          </p:nvPr>
        </p:nvSpPr>
        <p:spPr/>
        <p:txBody>
          <a:bodyPr/>
          <a:lstStyle/>
          <a:p>
            <a:r>
              <a:rPr lang="en-US" dirty="0" smtClean="0"/>
              <a:t>Lecture 09</a:t>
            </a:r>
          </a:p>
          <a:p>
            <a:r>
              <a:rPr lang="en-US" sz="1600" dirty="0" smtClean="0"/>
              <a:t>https://opentextbc.ca/dbdesign01/chapter/chapter-12-normalization/</a:t>
            </a:r>
          </a:p>
          <a:p>
            <a:endParaRPr lang="en-CA" dirty="0"/>
          </a:p>
        </p:txBody>
      </p:sp>
    </p:spTree>
    <p:extLst>
      <p:ext uri="{BB962C8B-B14F-4D97-AF65-F5344CB8AC3E}">
        <p14:creationId xmlns:p14="http://schemas.microsoft.com/office/powerpoint/2010/main" val="118070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Modification Anomaly</a:t>
            </a:r>
            <a:endParaRPr lang="en-CA" dirty="0"/>
          </a:p>
        </p:txBody>
      </p:sp>
      <p:graphicFrame>
        <p:nvGraphicFramePr>
          <p:cNvPr id="4" name="Content Placeholder 3"/>
          <p:cNvGraphicFramePr>
            <a:graphicFrameLocks/>
          </p:cNvGraphicFramePr>
          <p:nvPr>
            <p:extLst>
              <p:ext uri="{D42A27DB-BD31-4B8C-83A1-F6EECF244321}">
                <p14:modId xmlns:p14="http://schemas.microsoft.com/office/powerpoint/2010/main" val="3640938570"/>
              </p:ext>
            </p:extLst>
          </p:nvPr>
        </p:nvGraphicFramePr>
        <p:xfrm>
          <a:off x="1179022" y="2332856"/>
          <a:ext cx="8208911" cy="1790257"/>
        </p:xfrm>
        <a:graphic>
          <a:graphicData uri="http://schemas.openxmlformats.org/drawingml/2006/table">
            <a:tbl>
              <a:tblPr firstRow="1" firstCol="1" bandRow="1">
                <a:tableStyleId>{5C22544A-7EE6-4342-B048-85BDC9FD1C3A}</a:tableStyleId>
              </a:tblPr>
              <a:tblGrid>
                <a:gridCol w="1044769">
                  <a:extLst>
                    <a:ext uri="{9D8B030D-6E8A-4147-A177-3AD203B41FA5}">
                      <a16:colId xmlns:a16="http://schemas.microsoft.com/office/drawing/2014/main" val="20000"/>
                    </a:ext>
                  </a:extLst>
                </a:gridCol>
                <a:gridCol w="962557">
                  <a:extLst>
                    <a:ext uri="{9D8B030D-6E8A-4147-A177-3AD203B41FA5}">
                      <a16:colId xmlns:a16="http://schemas.microsoft.com/office/drawing/2014/main" val="20001"/>
                    </a:ext>
                  </a:extLst>
                </a:gridCol>
                <a:gridCol w="1201611">
                  <a:extLst>
                    <a:ext uri="{9D8B030D-6E8A-4147-A177-3AD203B41FA5}">
                      <a16:colId xmlns:a16="http://schemas.microsoft.com/office/drawing/2014/main" val="20002"/>
                    </a:ext>
                  </a:extLst>
                </a:gridCol>
                <a:gridCol w="535479">
                  <a:extLst>
                    <a:ext uri="{9D8B030D-6E8A-4147-A177-3AD203B41FA5}">
                      <a16:colId xmlns:a16="http://schemas.microsoft.com/office/drawing/2014/main" val="20003"/>
                    </a:ext>
                  </a:extLst>
                </a:gridCol>
                <a:gridCol w="486678">
                  <a:extLst>
                    <a:ext uri="{9D8B030D-6E8A-4147-A177-3AD203B41FA5}">
                      <a16:colId xmlns:a16="http://schemas.microsoft.com/office/drawing/2014/main" val="20004"/>
                    </a:ext>
                  </a:extLst>
                </a:gridCol>
                <a:gridCol w="1336354">
                  <a:extLst>
                    <a:ext uri="{9D8B030D-6E8A-4147-A177-3AD203B41FA5}">
                      <a16:colId xmlns:a16="http://schemas.microsoft.com/office/drawing/2014/main" val="20005"/>
                    </a:ext>
                  </a:extLst>
                </a:gridCol>
                <a:gridCol w="1142875">
                  <a:extLst>
                    <a:ext uri="{9D8B030D-6E8A-4147-A177-3AD203B41FA5}">
                      <a16:colId xmlns:a16="http://schemas.microsoft.com/office/drawing/2014/main" val="20006"/>
                    </a:ext>
                  </a:extLst>
                </a:gridCol>
                <a:gridCol w="670721">
                  <a:extLst>
                    <a:ext uri="{9D8B030D-6E8A-4147-A177-3AD203B41FA5}">
                      <a16:colId xmlns:a16="http://schemas.microsoft.com/office/drawing/2014/main" val="20007"/>
                    </a:ext>
                  </a:extLst>
                </a:gridCol>
                <a:gridCol w="827867">
                  <a:extLst>
                    <a:ext uri="{9D8B030D-6E8A-4147-A177-3AD203B41FA5}">
                      <a16:colId xmlns:a16="http://schemas.microsoft.com/office/drawing/2014/main" val="20008"/>
                    </a:ext>
                  </a:extLst>
                </a:gridCol>
              </a:tblGrid>
              <a:tr h="346018">
                <a:tc>
                  <a:txBody>
                    <a:bodyPr/>
                    <a:lstStyle/>
                    <a:p>
                      <a:pPr>
                        <a:lnSpc>
                          <a:spcPct val="115000"/>
                        </a:lnSpc>
                        <a:spcAft>
                          <a:spcPts val="0"/>
                        </a:spcAft>
                      </a:pPr>
                      <a:r>
                        <a:rPr lang="en-CA" sz="1200" b="0" u="sng" dirty="0" err="1" smtClean="0">
                          <a:effectLst/>
                        </a:rPr>
                        <a:t>product_id</a:t>
                      </a:r>
                      <a:endParaRPr lang="en-CA" sz="1200" b="0" u="sng" dirty="0">
                        <a:effectLst/>
                        <a:latin typeface="+mn-lt"/>
                        <a:ea typeface="Calibri"/>
                        <a:cs typeface="Times New Roman"/>
                      </a:endParaRPr>
                    </a:p>
                  </a:txBody>
                  <a:tcPr marL="68580" marR="68580" marT="0" marB="0"/>
                </a:tc>
                <a:tc>
                  <a:txBody>
                    <a:bodyPr/>
                    <a:lstStyle/>
                    <a:p>
                      <a:pPr>
                        <a:lnSpc>
                          <a:spcPct val="115000"/>
                        </a:lnSpc>
                        <a:spcAft>
                          <a:spcPts val="0"/>
                        </a:spcAft>
                      </a:pPr>
                      <a:r>
                        <a:rPr lang="en-CA" sz="1200" b="0" u="sng" dirty="0" err="1">
                          <a:effectLst/>
                        </a:rPr>
                        <a:t>whse_id</a:t>
                      </a:r>
                      <a:endParaRPr lang="en-CA" sz="1200" b="0" u="sng"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product_desc</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bin</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qty</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whse_address</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city</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rPr>
                        <a:t>prov</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pcode</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00560">
                <a:tc>
                  <a:txBody>
                    <a:bodyPr/>
                    <a:lstStyle/>
                    <a:p>
                      <a:pPr>
                        <a:lnSpc>
                          <a:spcPct val="115000"/>
                        </a:lnSpc>
                        <a:spcAft>
                          <a:spcPts val="0"/>
                        </a:spcAft>
                      </a:pPr>
                      <a:r>
                        <a:rPr lang="en-CA" sz="1200" dirty="0" smtClean="0">
                          <a:effectLst/>
                          <a:latin typeface="+mn-lt"/>
                          <a:ea typeface="+mn-ea"/>
                          <a:cs typeface="+mn-cs"/>
                        </a:rPr>
                        <a:t>145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122</a:t>
                      </a:r>
                      <a:endParaRPr lang="en-CA" sz="1200" dirty="0">
                        <a:effectLst/>
                      </a:endParaRPr>
                    </a:p>
                  </a:txBody>
                  <a:tcPr marL="68580" marR="68580" marT="0" marB="0"/>
                </a:tc>
                <a:tc>
                  <a:txBody>
                    <a:bodyPr/>
                    <a:lstStyle/>
                    <a:p>
                      <a:pPr>
                        <a:lnSpc>
                          <a:spcPct val="115000"/>
                        </a:lnSpc>
                        <a:spcAft>
                          <a:spcPts val="0"/>
                        </a:spcAft>
                      </a:pPr>
                      <a:r>
                        <a:rPr lang="en-CA" sz="1200" dirty="0" smtClean="0">
                          <a:effectLst/>
                          <a:latin typeface="+mn-lt"/>
                          <a:ea typeface="+mn-ea"/>
                          <a:cs typeface="+mn-cs"/>
                        </a:rPr>
                        <a:t>Saw</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136</a:t>
                      </a:r>
                      <a:endParaRPr lang="en-CA" sz="1200" dirty="0">
                        <a:effectLst/>
                      </a:endParaRPr>
                    </a:p>
                  </a:txBody>
                  <a:tcPr marL="68580" marR="68580" marT="0" marB="0"/>
                </a:tc>
                <a:tc>
                  <a:txBody>
                    <a:bodyPr/>
                    <a:lstStyle/>
                    <a:p>
                      <a:pPr>
                        <a:lnSpc>
                          <a:spcPct val="115000"/>
                        </a:lnSpc>
                        <a:spcAft>
                          <a:spcPts val="0"/>
                        </a:spcAft>
                      </a:pPr>
                      <a:r>
                        <a:rPr lang="en-CA" sz="1200" dirty="0" smtClean="0">
                          <a:effectLst/>
                        </a:rPr>
                        <a:t>40</a:t>
                      </a:r>
                      <a:endParaRPr lang="en-CA" sz="1200" dirty="0">
                        <a:effectLst/>
                      </a:endParaRPr>
                    </a:p>
                  </a:txBody>
                  <a:tcPr marL="68580" marR="68580" marT="0" marB="0"/>
                </a:tc>
                <a:tc>
                  <a:txBody>
                    <a:bodyPr/>
                    <a:lstStyle/>
                    <a:p>
                      <a:pPr>
                        <a:lnSpc>
                          <a:spcPct val="115000"/>
                        </a:lnSpc>
                        <a:spcAft>
                          <a:spcPts val="0"/>
                        </a:spcAft>
                      </a:pPr>
                      <a:r>
                        <a:rPr lang="en-CA" sz="1200" dirty="0">
                          <a:effectLst/>
                        </a:rPr>
                        <a:t>122 Peter St</a:t>
                      </a:r>
                      <a:r>
                        <a:rPr lang="en-CA" sz="1200" dirty="0" smtClean="0">
                          <a:effectLst/>
                        </a:rPr>
                        <a:t>.</a:t>
                      </a:r>
                      <a:endParaRPr lang="en-CA" sz="1200" dirty="0">
                        <a:effectLst/>
                      </a:endParaRPr>
                    </a:p>
                  </a:txBody>
                  <a:tcPr marL="68580" marR="68580" marT="0" marB="0"/>
                </a:tc>
                <a:tc>
                  <a:txBody>
                    <a:bodyPr/>
                    <a:lstStyle/>
                    <a:p>
                      <a:pPr>
                        <a:lnSpc>
                          <a:spcPct val="115000"/>
                        </a:lnSpc>
                        <a:spcAft>
                          <a:spcPts val="0"/>
                        </a:spcAft>
                      </a:pPr>
                      <a:r>
                        <a:rPr lang="en-CA" sz="1200" dirty="0" smtClean="0">
                          <a:effectLst/>
                        </a:rPr>
                        <a:t>Newmarket</a:t>
                      </a:r>
                      <a:endParaRPr lang="en-CA" sz="1200" dirty="0">
                        <a:effectLst/>
                      </a:endParaRPr>
                    </a:p>
                  </a:txBody>
                  <a:tcPr marL="68580" marR="68580" marT="0" marB="0"/>
                </a:tc>
                <a:tc>
                  <a:txBody>
                    <a:bodyPr/>
                    <a:lstStyle/>
                    <a:p>
                      <a:pPr>
                        <a:lnSpc>
                          <a:spcPct val="115000"/>
                        </a:lnSpc>
                        <a:spcAft>
                          <a:spcPts val="0"/>
                        </a:spcAft>
                      </a:pPr>
                      <a:r>
                        <a:rPr lang="en-CA" sz="1200" dirty="0" err="1" smtClean="0">
                          <a:effectLst/>
                        </a:rPr>
                        <a:t>Ont</a:t>
                      </a:r>
                      <a:endParaRPr lang="en-CA" sz="1200" dirty="0">
                        <a:effectLst/>
                      </a:endParaRPr>
                    </a:p>
                  </a:txBody>
                  <a:tcPr marL="68580" marR="68580" marT="0" marB="0"/>
                </a:tc>
                <a:tc>
                  <a:txBody>
                    <a:bodyPr/>
                    <a:lstStyle/>
                    <a:p>
                      <a:pPr>
                        <a:lnSpc>
                          <a:spcPct val="115000"/>
                        </a:lnSpc>
                        <a:spcAft>
                          <a:spcPts val="0"/>
                        </a:spcAft>
                      </a:pPr>
                      <a:r>
                        <a:rPr lang="en-CA" sz="1200" dirty="0" err="1" smtClean="0">
                          <a:effectLst/>
                        </a:rPr>
                        <a:t>L4T5Y6</a:t>
                      </a:r>
                      <a:endParaRPr lang="en-CA" sz="1200" dirty="0">
                        <a:effectLst/>
                      </a:endParaRPr>
                    </a:p>
                  </a:txBody>
                  <a:tcPr marL="68580" marR="68580" marT="0" marB="0"/>
                </a:tc>
                <a:extLst>
                  <a:ext uri="{0D108BD9-81ED-4DB2-BD59-A6C34878D82A}">
                    <a16:rowId xmlns:a16="http://schemas.microsoft.com/office/drawing/2014/main" val="10001"/>
                  </a:ext>
                </a:extLst>
              </a:tr>
              <a:tr h="304778">
                <a:tc>
                  <a:txBody>
                    <a:bodyPr/>
                    <a:lstStyle/>
                    <a:p>
                      <a:pPr>
                        <a:lnSpc>
                          <a:spcPct val="115000"/>
                        </a:lnSpc>
                        <a:spcAft>
                          <a:spcPts val="0"/>
                        </a:spcAft>
                      </a:pPr>
                      <a:r>
                        <a:rPr lang="en-CA" sz="1200" dirty="0" smtClean="0">
                          <a:effectLst/>
                          <a:latin typeface="Calibri"/>
                          <a:ea typeface="Calibri"/>
                          <a:cs typeface="Times New Roman"/>
                        </a:rPr>
                        <a:t>145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322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Saw</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175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25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4433 Oak Ave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Oakville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latin typeface="Calibri"/>
                          <a:ea typeface="Calibri"/>
                          <a:cs typeface="Times New Roman"/>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latin typeface="Calibri"/>
                          <a:ea typeface="Calibri"/>
                          <a:cs typeface="Times New Roman"/>
                        </a:rPr>
                        <a:t>L5T6R5</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46018">
                <a:tc>
                  <a:txBody>
                    <a:bodyPr/>
                    <a:lstStyle/>
                    <a:p>
                      <a:pPr>
                        <a:lnSpc>
                          <a:spcPct val="115000"/>
                        </a:lnSpc>
                        <a:spcAft>
                          <a:spcPts val="0"/>
                        </a:spcAft>
                      </a:pPr>
                      <a:r>
                        <a:rPr lang="en-CA" sz="1200" dirty="0">
                          <a:effectLst/>
                        </a:rPr>
                        <a:t>355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122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Screwdriver</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111</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55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a:effectLst/>
                        </a:rPr>
                        <a:t>122 Peter St.</a:t>
                      </a:r>
                      <a:endParaRPr lang="en-CA" sz="1200">
                        <a:effectLst/>
                        <a:latin typeface="Calibri"/>
                        <a:ea typeface="Calibri"/>
                        <a:cs typeface="Times New Roman"/>
                      </a:endParaRPr>
                    </a:p>
                  </a:txBody>
                  <a:tcPr marL="68580" marR="68580" marT="0" marB="0"/>
                </a:tc>
                <a:tc>
                  <a:txBody>
                    <a:bodyPr/>
                    <a:lstStyle/>
                    <a:p>
                      <a:pPr>
                        <a:lnSpc>
                          <a:spcPct val="115000"/>
                        </a:lnSpc>
                        <a:spcAft>
                          <a:spcPts val="0"/>
                        </a:spcAft>
                      </a:pPr>
                      <a:r>
                        <a:rPr lang="en-CA" sz="1200">
                          <a:effectLst/>
                        </a:rPr>
                        <a:t>Newmarket</a:t>
                      </a:r>
                      <a:endParaRPr lang="en-CA" sz="120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L4T5Y6</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92883">
                <a:tc>
                  <a:txBody>
                    <a:bodyPr/>
                    <a:lstStyle/>
                    <a:p>
                      <a:pPr>
                        <a:lnSpc>
                          <a:spcPct val="115000"/>
                        </a:lnSpc>
                        <a:spcAft>
                          <a:spcPts val="0"/>
                        </a:spcAft>
                      </a:pPr>
                      <a:r>
                        <a:rPr lang="en-CA" sz="1200" dirty="0">
                          <a:effectLst/>
                        </a:rPr>
                        <a:t>130</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322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Hammer</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  98</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35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4433 Oak Ave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Oakville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L5T6R5</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1333199" y="1828800"/>
            <a:ext cx="1079463" cy="369332"/>
          </a:xfrm>
          <a:prstGeom prst="rect">
            <a:avLst/>
          </a:prstGeom>
          <a:noFill/>
        </p:spPr>
        <p:txBody>
          <a:bodyPr wrap="none" rtlCol="0">
            <a:spAutoFit/>
          </a:bodyPr>
          <a:lstStyle/>
          <a:p>
            <a:r>
              <a:rPr lang="en-CA" dirty="0" smtClean="0"/>
              <a:t>Inventory</a:t>
            </a:r>
            <a:endParaRPr lang="en-CA" dirty="0"/>
          </a:p>
        </p:txBody>
      </p:sp>
      <p:sp>
        <p:nvSpPr>
          <p:cNvPr id="6" name="Content Placeholder 2"/>
          <p:cNvSpPr txBox="1">
            <a:spLocks/>
          </p:cNvSpPr>
          <p:nvPr/>
        </p:nvSpPr>
        <p:spPr>
          <a:xfrm>
            <a:off x="666403" y="4328510"/>
            <a:ext cx="10515600" cy="1992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CA" sz="2400" dirty="0"/>
              <a:t>The Update </a:t>
            </a:r>
            <a:r>
              <a:rPr lang="en-CA" sz="2400" dirty="0" smtClean="0"/>
              <a:t>Problem</a:t>
            </a:r>
            <a:endParaRPr lang="en-CA" sz="2400" dirty="0"/>
          </a:p>
          <a:p>
            <a:pPr marL="742950" lvl="1" indent="-285750"/>
            <a:r>
              <a:rPr lang="en-US" sz="2000" dirty="0"/>
              <a:t>The need to perform the same update in several locations of the database because the same data is repeated</a:t>
            </a:r>
          </a:p>
          <a:p>
            <a:pPr marL="742950" lvl="1" indent="-285750"/>
            <a:r>
              <a:rPr lang="en-US" sz="2000" dirty="0"/>
              <a:t>Oakville warehouse is moved to Burlington </a:t>
            </a:r>
          </a:p>
          <a:p>
            <a:pPr marL="742950" lvl="1" indent="-285750"/>
            <a:r>
              <a:rPr lang="en-US" sz="2000" dirty="0"/>
              <a:t>We will have to make more than one change to the database</a:t>
            </a:r>
            <a:endParaRPr lang="en-CA" sz="2000" dirty="0"/>
          </a:p>
          <a:p>
            <a:pPr>
              <a:lnSpc>
                <a:spcPct val="120000"/>
              </a:lnSpc>
            </a:pPr>
            <a:endParaRPr lang="en-CA" dirty="0"/>
          </a:p>
        </p:txBody>
      </p:sp>
    </p:spTree>
    <p:extLst>
      <p:ext uri="{BB962C8B-B14F-4D97-AF65-F5344CB8AC3E}">
        <p14:creationId xmlns:p14="http://schemas.microsoft.com/office/powerpoint/2010/main" val="3216506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Data Inconsistency </a:t>
            </a:r>
          </a:p>
        </p:txBody>
      </p:sp>
      <p:graphicFrame>
        <p:nvGraphicFramePr>
          <p:cNvPr id="4" name="Content Placeholder 3"/>
          <p:cNvGraphicFramePr>
            <a:graphicFrameLocks/>
          </p:cNvGraphicFramePr>
          <p:nvPr>
            <p:extLst>
              <p:ext uri="{D42A27DB-BD31-4B8C-83A1-F6EECF244321}">
                <p14:modId xmlns:p14="http://schemas.microsoft.com/office/powerpoint/2010/main" val="3641648801"/>
              </p:ext>
            </p:extLst>
          </p:nvPr>
        </p:nvGraphicFramePr>
        <p:xfrm>
          <a:off x="1179022" y="2332856"/>
          <a:ext cx="8208911" cy="1790257"/>
        </p:xfrm>
        <a:graphic>
          <a:graphicData uri="http://schemas.openxmlformats.org/drawingml/2006/table">
            <a:tbl>
              <a:tblPr firstRow="1" firstCol="1" bandRow="1">
                <a:tableStyleId>{5C22544A-7EE6-4342-B048-85BDC9FD1C3A}</a:tableStyleId>
              </a:tblPr>
              <a:tblGrid>
                <a:gridCol w="1044769">
                  <a:extLst>
                    <a:ext uri="{9D8B030D-6E8A-4147-A177-3AD203B41FA5}">
                      <a16:colId xmlns:a16="http://schemas.microsoft.com/office/drawing/2014/main" val="20000"/>
                    </a:ext>
                  </a:extLst>
                </a:gridCol>
                <a:gridCol w="962557">
                  <a:extLst>
                    <a:ext uri="{9D8B030D-6E8A-4147-A177-3AD203B41FA5}">
                      <a16:colId xmlns:a16="http://schemas.microsoft.com/office/drawing/2014/main" val="20001"/>
                    </a:ext>
                  </a:extLst>
                </a:gridCol>
                <a:gridCol w="1201611">
                  <a:extLst>
                    <a:ext uri="{9D8B030D-6E8A-4147-A177-3AD203B41FA5}">
                      <a16:colId xmlns:a16="http://schemas.microsoft.com/office/drawing/2014/main" val="20002"/>
                    </a:ext>
                  </a:extLst>
                </a:gridCol>
                <a:gridCol w="535479">
                  <a:extLst>
                    <a:ext uri="{9D8B030D-6E8A-4147-A177-3AD203B41FA5}">
                      <a16:colId xmlns:a16="http://schemas.microsoft.com/office/drawing/2014/main" val="20003"/>
                    </a:ext>
                  </a:extLst>
                </a:gridCol>
                <a:gridCol w="486678">
                  <a:extLst>
                    <a:ext uri="{9D8B030D-6E8A-4147-A177-3AD203B41FA5}">
                      <a16:colId xmlns:a16="http://schemas.microsoft.com/office/drawing/2014/main" val="20004"/>
                    </a:ext>
                  </a:extLst>
                </a:gridCol>
                <a:gridCol w="1336354">
                  <a:extLst>
                    <a:ext uri="{9D8B030D-6E8A-4147-A177-3AD203B41FA5}">
                      <a16:colId xmlns:a16="http://schemas.microsoft.com/office/drawing/2014/main" val="20005"/>
                    </a:ext>
                  </a:extLst>
                </a:gridCol>
                <a:gridCol w="1142875">
                  <a:extLst>
                    <a:ext uri="{9D8B030D-6E8A-4147-A177-3AD203B41FA5}">
                      <a16:colId xmlns:a16="http://schemas.microsoft.com/office/drawing/2014/main" val="20006"/>
                    </a:ext>
                  </a:extLst>
                </a:gridCol>
                <a:gridCol w="670721">
                  <a:extLst>
                    <a:ext uri="{9D8B030D-6E8A-4147-A177-3AD203B41FA5}">
                      <a16:colId xmlns:a16="http://schemas.microsoft.com/office/drawing/2014/main" val="20007"/>
                    </a:ext>
                  </a:extLst>
                </a:gridCol>
                <a:gridCol w="827867">
                  <a:extLst>
                    <a:ext uri="{9D8B030D-6E8A-4147-A177-3AD203B41FA5}">
                      <a16:colId xmlns:a16="http://schemas.microsoft.com/office/drawing/2014/main" val="20008"/>
                    </a:ext>
                  </a:extLst>
                </a:gridCol>
              </a:tblGrid>
              <a:tr h="346018">
                <a:tc>
                  <a:txBody>
                    <a:bodyPr/>
                    <a:lstStyle/>
                    <a:p>
                      <a:pPr>
                        <a:lnSpc>
                          <a:spcPct val="115000"/>
                        </a:lnSpc>
                        <a:spcAft>
                          <a:spcPts val="0"/>
                        </a:spcAft>
                      </a:pPr>
                      <a:r>
                        <a:rPr lang="en-CA" sz="1200" b="0" u="sng" dirty="0" err="1" smtClean="0">
                          <a:effectLst/>
                        </a:rPr>
                        <a:t>product_id</a:t>
                      </a:r>
                      <a:endParaRPr lang="en-CA" sz="1200" b="0" u="sng" dirty="0">
                        <a:effectLst/>
                        <a:latin typeface="+mn-lt"/>
                        <a:ea typeface="Calibri"/>
                        <a:cs typeface="Times New Roman"/>
                      </a:endParaRPr>
                    </a:p>
                  </a:txBody>
                  <a:tcPr marL="68580" marR="68580" marT="0" marB="0"/>
                </a:tc>
                <a:tc>
                  <a:txBody>
                    <a:bodyPr/>
                    <a:lstStyle/>
                    <a:p>
                      <a:pPr>
                        <a:lnSpc>
                          <a:spcPct val="115000"/>
                        </a:lnSpc>
                        <a:spcAft>
                          <a:spcPts val="0"/>
                        </a:spcAft>
                      </a:pPr>
                      <a:r>
                        <a:rPr lang="en-CA" sz="1200" b="0" u="sng" dirty="0" err="1">
                          <a:effectLst/>
                        </a:rPr>
                        <a:t>whse_id</a:t>
                      </a:r>
                      <a:endParaRPr lang="en-CA" sz="1200" b="0" u="sng"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product_desc</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bin</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qty</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whse_address</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city</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rPr>
                        <a:t>prov</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pcode</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00560">
                <a:tc>
                  <a:txBody>
                    <a:bodyPr/>
                    <a:lstStyle/>
                    <a:p>
                      <a:pPr>
                        <a:lnSpc>
                          <a:spcPct val="115000"/>
                        </a:lnSpc>
                        <a:spcAft>
                          <a:spcPts val="0"/>
                        </a:spcAft>
                      </a:pPr>
                      <a:r>
                        <a:rPr lang="en-CA" sz="1200" dirty="0" smtClean="0">
                          <a:effectLst/>
                          <a:latin typeface="+mn-lt"/>
                          <a:ea typeface="+mn-ea"/>
                          <a:cs typeface="+mn-cs"/>
                        </a:rPr>
                        <a:t>145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122</a:t>
                      </a:r>
                      <a:endParaRPr lang="en-CA" sz="1200" dirty="0">
                        <a:effectLst/>
                      </a:endParaRPr>
                    </a:p>
                  </a:txBody>
                  <a:tcPr marL="68580" marR="68580" marT="0" marB="0"/>
                </a:tc>
                <a:tc>
                  <a:txBody>
                    <a:bodyPr/>
                    <a:lstStyle/>
                    <a:p>
                      <a:pPr>
                        <a:lnSpc>
                          <a:spcPct val="115000"/>
                        </a:lnSpc>
                        <a:spcAft>
                          <a:spcPts val="0"/>
                        </a:spcAft>
                      </a:pPr>
                      <a:r>
                        <a:rPr lang="en-CA" sz="1200" dirty="0" smtClean="0">
                          <a:effectLst/>
                          <a:latin typeface="+mn-lt"/>
                          <a:ea typeface="+mn-ea"/>
                          <a:cs typeface="+mn-cs"/>
                        </a:rPr>
                        <a:t>Saw</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136</a:t>
                      </a:r>
                      <a:endParaRPr lang="en-CA" sz="1200" dirty="0">
                        <a:effectLst/>
                      </a:endParaRPr>
                    </a:p>
                  </a:txBody>
                  <a:tcPr marL="68580" marR="68580" marT="0" marB="0"/>
                </a:tc>
                <a:tc>
                  <a:txBody>
                    <a:bodyPr/>
                    <a:lstStyle/>
                    <a:p>
                      <a:pPr>
                        <a:lnSpc>
                          <a:spcPct val="115000"/>
                        </a:lnSpc>
                        <a:spcAft>
                          <a:spcPts val="0"/>
                        </a:spcAft>
                      </a:pPr>
                      <a:r>
                        <a:rPr lang="en-CA" sz="1200" dirty="0" smtClean="0">
                          <a:effectLst/>
                        </a:rPr>
                        <a:t>40</a:t>
                      </a:r>
                      <a:endParaRPr lang="en-CA" sz="1200" dirty="0">
                        <a:effectLst/>
                      </a:endParaRPr>
                    </a:p>
                  </a:txBody>
                  <a:tcPr marL="68580" marR="68580" marT="0" marB="0"/>
                </a:tc>
                <a:tc>
                  <a:txBody>
                    <a:bodyPr/>
                    <a:lstStyle/>
                    <a:p>
                      <a:pPr>
                        <a:lnSpc>
                          <a:spcPct val="115000"/>
                        </a:lnSpc>
                        <a:spcAft>
                          <a:spcPts val="0"/>
                        </a:spcAft>
                      </a:pPr>
                      <a:r>
                        <a:rPr lang="en-CA" sz="1200" dirty="0">
                          <a:effectLst/>
                        </a:rPr>
                        <a:t>122 Peter St</a:t>
                      </a:r>
                      <a:r>
                        <a:rPr lang="en-CA" sz="1200" dirty="0" smtClean="0">
                          <a:effectLst/>
                        </a:rPr>
                        <a:t>.</a:t>
                      </a:r>
                      <a:endParaRPr lang="en-CA" sz="1200" dirty="0">
                        <a:effectLst/>
                      </a:endParaRPr>
                    </a:p>
                  </a:txBody>
                  <a:tcPr marL="68580" marR="68580" marT="0" marB="0"/>
                </a:tc>
                <a:tc>
                  <a:txBody>
                    <a:bodyPr/>
                    <a:lstStyle/>
                    <a:p>
                      <a:pPr>
                        <a:lnSpc>
                          <a:spcPct val="115000"/>
                        </a:lnSpc>
                        <a:spcAft>
                          <a:spcPts val="0"/>
                        </a:spcAft>
                      </a:pPr>
                      <a:r>
                        <a:rPr lang="en-CA" sz="1200" dirty="0" smtClean="0">
                          <a:effectLst/>
                        </a:rPr>
                        <a:t>Newmarket</a:t>
                      </a:r>
                      <a:endParaRPr lang="en-CA" sz="1200" dirty="0">
                        <a:effectLst/>
                      </a:endParaRPr>
                    </a:p>
                  </a:txBody>
                  <a:tcPr marL="68580" marR="68580" marT="0" marB="0"/>
                </a:tc>
                <a:tc>
                  <a:txBody>
                    <a:bodyPr/>
                    <a:lstStyle/>
                    <a:p>
                      <a:pPr>
                        <a:lnSpc>
                          <a:spcPct val="115000"/>
                        </a:lnSpc>
                        <a:spcAft>
                          <a:spcPts val="0"/>
                        </a:spcAft>
                      </a:pPr>
                      <a:r>
                        <a:rPr lang="en-CA" sz="1200" dirty="0" err="1" smtClean="0">
                          <a:effectLst/>
                        </a:rPr>
                        <a:t>Ont</a:t>
                      </a:r>
                      <a:endParaRPr lang="en-CA" sz="1200" dirty="0">
                        <a:effectLst/>
                      </a:endParaRPr>
                    </a:p>
                  </a:txBody>
                  <a:tcPr marL="68580" marR="68580" marT="0" marB="0"/>
                </a:tc>
                <a:tc>
                  <a:txBody>
                    <a:bodyPr/>
                    <a:lstStyle/>
                    <a:p>
                      <a:pPr>
                        <a:lnSpc>
                          <a:spcPct val="115000"/>
                        </a:lnSpc>
                        <a:spcAft>
                          <a:spcPts val="0"/>
                        </a:spcAft>
                      </a:pPr>
                      <a:r>
                        <a:rPr lang="en-CA" sz="1200" dirty="0" err="1" smtClean="0">
                          <a:effectLst/>
                        </a:rPr>
                        <a:t>L4T5Y6</a:t>
                      </a:r>
                      <a:endParaRPr lang="en-CA" sz="1200" dirty="0">
                        <a:effectLst/>
                      </a:endParaRPr>
                    </a:p>
                  </a:txBody>
                  <a:tcPr marL="68580" marR="68580" marT="0" marB="0"/>
                </a:tc>
                <a:extLst>
                  <a:ext uri="{0D108BD9-81ED-4DB2-BD59-A6C34878D82A}">
                    <a16:rowId xmlns:a16="http://schemas.microsoft.com/office/drawing/2014/main" val="10001"/>
                  </a:ext>
                </a:extLst>
              </a:tr>
              <a:tr h="304778">
                <a:tc>
                  <a:txBody>
                    <a:bodyPr/>
                    <a:lstStyle/>
                    <a:p>
                      <a:pPr>
                        <a:lnSpc>
                          <a:spcPct val="115000"/>
                        </a:lnSpc>
                        <a:spcAft>
                          <a:spcPts val="0"/>
                        </a:spcAft>
                      </a:pPr>
                      <a:r>
                        <a:rPr lang="en-CA" sz="1200" dirty="0" smtClean="0">
                          <a:effectLst/>
                          <a:latin typeface="Calibri"/>
                          <a:ea typeface="Calibri"/>
                          <a:cs typeface="Times New Roman"/>
                        </a:rPr>
                        <a:t>145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322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Saw</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175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25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4433 Oak Ave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Oakville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latin typeface="Calibri"/>
                          <a:ea typeface="Calibri"/>
                          <a:cs typeface="Times New Roman"/>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latin typeface="Calibri"/>
                          <a:ea typeface="Calibri"/>
                          <a:cs typeface="Times New Roman"/>
                        </a:rPr>
                        <a:t>L5T6R5</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46018">
                <a:tc>
                  <a:txBody>
                    <a:bodyPr/>
                    <a:lstStyle/>
                    <a:p>
                      <a:pPr>
                        <a:lnSpc>
                          <a:spcPct val="115000"/>
                        </a:lnSpc>
                        <a:spcAft>
                          <a:spcPts val="0"/>
                        </a:spcAft>
                      </a:pPr>
                      <a:r>
                        <a:rPr lang="en-CA" sz="1200" dirty="0">
                          <a:effectLst/>
                        </a:rPr>
                        <a:t>355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122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Screwdriver</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111</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55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a:effectLst/>
                        </a:rPr>
                        <a:t>122 Peter St.</a:t>
                      </a:r>
                      <a:endParaRPr lang="en-CA" sz="1200">
                        <a:effectLst/>
                        <a:latin typeface="Calibri"/>
                        <a:ea typeface="Calibri"/>
                        <a:cs typeface="Times New Roman"/>
                      </a:endParaRPr>
                    </a:p>
                  </a:txBody>
                  <a:tcPr marL="68580" marR="68580" marT="0" marB="0"/>
                </a:tc>
                <a:tc>
                  <a:txBody>
                    <a:bodyPr/>
                    <a:lstStyle/>
                    <a:p>
                      <a:pPr>
                        <a:lnSpc>
                          <a:spcPct val="115000"/>
                        </a:lnSpc>
                        <a:spcAft>
                          <a:spcPts val="0"/>
                        </a:spcAft>
                      </a:pPr>
                      <a:r>
                        <a:rPr lang="en-CA" sz="1200">
                          <a:effectLst/>
                        </a:rPr>
                        <a:t>Newmarket</a:t>
                      </a:r>
                      <a:endParaRPr lang="en-CA" sz="120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L4T5Y6</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92883">
                <a:tc>
                  <a:txBody>
                    <a:bodyPr/>
                    <a:lstStyle/>
                    <a:p>
                      <a:pPr>
                        <a:lnSpc>
                          <a:spcPct val="115000"/>
                        </a:lnSpc>
                        <a:spcAft>
                          <a:spcPts val="0"/>
                        </a:spcAft>
                      </a:pPr>
                      <a:r>
                        <a:rPr lang="en-CA" sz="1200" dirty="0">
                          <a:effectLst/>
                        </a:rPr>
                        <a:t>130</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322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Hammer</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  98</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35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4433 Oak Ave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Oakville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L5T6R5</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1333199" y="1828800"/>
            <a:ext cx="1079463" cy="369332"/>
          </a:xfrm>
          <a:prstGeom prst="rect">
            <a:avLst/>
          </a:prstGeom>
          <a:noFill/>
        </p:spPr>
        <p:txBody>
          <a:bodyPr wrap="none" rtlCol="0">
            <a:spAutoFit/>
          </a:bodyPr>
          <a:lstStyle/>
          <a:p>
            <a:r>
              <a:rPr lang="en-CA" dirty="0" smtClean="0"/>
              <a:t>Inventory</a:t>
            </a:r>
            <a:endParaRPr lang="en-CA" dirty="0"/>
          </a:p>
        </p:txBody>
      </p:sp>
      <p:sp>
        <p:nvSpPr>
          <p:cNvPr id="6" name="Content Placeholder 2"/>
          <p:cNvSpPr txBox="1">
            <a:spLocks/>
          </p:cNvSpPr>
          <p:nvPr/>
        </p:nvSpPr>
        <p:spPr>
          <a:xfrm>
            <a:off x="666403" y="4328510"/>
            <a:ext cx="10515600" cy="1992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CA" sz="2400" dirty="0"/>
              <a:t>The Data Inconsistency </a:t>
            </a:r>
            <a:r>
              <a:rPr lang="en-CA" sz="2400" dirty="0" smtClean="0"/>
              <a:t>Problem</a:t>
            </a:r>
            <a:endParaRPr lang="en-CA" sz="2400" dirty="0"/>
          </a:p>
          <a:p>
            <a:pPr marL="742950" lvl="1" indent="-285750"/>
            <a:r>
              <a:rPr lang="en-US" sz="2000" dirty="0"/>
              <a:t>When the same data is repeated in several records,  they can be inconsistent </a:t>
            </a:r>
          </a:p>
          <a:p>
            <a:pPr marL="742950" lvl="1" indent="-285750"/>
            <a:r>
              <a:rPr lang="en-US" sz="2000" dirty="0"/>
              <a:t>What is the inconsistency?</a:t>
            </a:r>
            <a:endParaRPr lang="en-CA" sz="2000" dirty="0"/>
          </a:p>
          <a:p>
            <a:pPr>
              <a:lnSpc>
                <a:spcPct val="120000"/>
              </a:lnSpc>
            </a:pPr>
            <a:endParaRPr lang="en-CA" sz="2400" dirty="0"/>
          </a:p>
        </p:txBody>
      </p:sp>
    </p:spTree>
    <p:extLst>
      <p:ext uri="{BB962C8B-B14F-4D97-AF65-F5344CB8AC3E}">
        <p14:creationId xmlns:p14="http://schemas.microsoft.com/office/powerpoint/2010/main" val="988360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Data Redundancy </a:t>
            </a:r>
          </a:p>
        </p:txBody>
      </p:sp>
      <p:graphicFrame>
        <p:nvGraphicFramePr>
          <p:cNvPr id="4" name="Content Placeholder 3"/>
          <p:cNvGraphicFramePr>
            <a:graphicFrameLocks/>
          </p:cNvGraphicFramePr>
          <p:nvPr>
            <p:extLst>
              <p:ext uri="{D42A27DB-BD31-4B8C-83A1-F6EECF244321}">
                <p14:modId xmlns:p14="http://schemas.microsoft.com/office/powerpoint/2010/main" val="4077191463"/>
              </p:ext>
            </p:extLst>
          </p:nvPr>
        </p:nvGraphicFramePr>
        <p:xfrm>
          <a:off x="1179022" y="2332856"/>
          <a:ext cx="8208911" cy="1790257"/>
        </p:xfrm>
        <a:graphic>
          <a:graphicData uri="http://schemas.openxmlformats.org/drawingml/2006/table">
            <a:tbl>
              <a:tblPr firstRow="1" firstCol="1" bandRow="1">
                <a:tableStyleId>{5C22544A-7EE6-4342-B048-85BDC9FD1C3A}</a:tableStyleId>
              </a:tblPr>
              <a:tblGrid>
                <a:gridCol w="1044769">
                  <a:extLst>
                    <a:ext uri="{9D8B030D-6E8A-4147-A177-3AD203B41FA5}">
                      <a16:colId xmlns:a16="http://schemas.microsoft.com/office/drawing/2014/main" val="20000"/>
                    </a:ext>
                  </a:extLst>
                </a:gridCol>
                <a:gridCol w="962557">
                  <a:extLst>
                    <a:ext uri="{9D8B030D-6E8A-4147-A177-3AD203B41FA5}">
                      <a16:colId xmlns:a16="http://schemas.microsoft.com/office/drawing/2014/main" val="20001"/>
                    </a:ext>
                  </a:extLst>
                </a:gridCol>
                <a:gridCol w="1201611">
                  <a:extLst>
                    <a:ext uri="{9D8B030D-6E8A-4147-A177-3AD203B41FA5}">
                      <a16:colId xmlns:a16="http://schemas.microsoft.com/office/drawing/2014/main" val="20002"/>
                    </a:ext>
                  </a:extLst>
                </a:gridCol>
                <a:gridCol w="535479">
                  <a:extLst>
                    <a:ext uri="{9D8B030D-6E8A-4147-A177-3AD203B41FA5}">
                      <a16:colId xmlns:a16="http://schemas.microsoft.com/office/drawing/2014/main" val="20003"/>
                    </a:ext>
                  </a:extLst>
                </a:gridCol>
                <a:gridCol w="486678">
                  <a:extLst>
                    <a:ext uri="{9D8B030D-6E8A-4147-A177-3AD203B41FA5}">
                      <a16:colId xmlns:a16="http://schemas.microsoft.com/office/drawing/2014/main" val="20004"/>
                    </a:ext>
                  </a:extLst>
                </a:gridCol>
                <a:gridCol w="1336354">
                  <a:extLst>
                    <a:ext uri="{9D8B030D-6E8A-4147-A177-3AD203B41FA5}">
                      <a16:colId xmlns:a16="http://schemas.microsoft.com/office/drawing/2014/main" val="20005"/>
                    </a:ext>
                  </a:extLst>
                </a:gridCol>
                <a:gridCol w="1142875">
                  <a:extLst>
                    <a:ext uri="{9D8B030D-6E8A-4147-A177-3AD203B41FA5}">
                      <a16:colId xmlns:a16="http://schemas.microsoft.com/office/drawing/2014/main" val="20006"/>
                    </a:ext>
                  </a:extLst>
                </a:gridCol>
                <a:gridCol w="670721">
                  <a:extLst>
                    <a:ext uri="{9D8B030D-6E8A-4147-A177-3AD203B41FA5}">
                      <a16:colId xmlns:a16="http://schemas.microsoft.com/office/drawing/2014/main" val="20007"/>
                    </a:ext>
                  </a:extLst>
                </a:gridCol>
                <a:gridCol w="827867">
                  <a:extLst>
                    <a:ext uri="{9D8B030D-6E8A-4147-A177-3AD203B41FA5}">
                      <a16:colId xmlns:a16="http://schemas.microsoft.com/office/drawing/2014/main" val="20008"/>
                    </a:ext>
                  </a:extLst>
                </a:gridCol>
              </a:tblGrid>
              <a:tr h="346018">
                <a:tc>
                  <a:txBody>
                    <a:bodyPr/>
                    <a:lstStyle/>
                    <a:p>
                      <a:pPr>
                        <a:lnSpc>
                          <a:spcPct val="115000"/>
                        </a:lnSpc>
                        <a:spcAft>
                          <a:spcPts val="0"/>
                        </a:spcAft>
                      </a:pPr>
                      <a:r>
                        <a:rPr lang="en-CA" sz="1200" b="0" u="sng" dirty="0" err="1" smtClean="0">
                          <a:effectLst/>
                        </a:rPr>
                        <a:t>product_id</a:t>
                      </a:r>
                      <a:endParaRPr lang="en-CA" sz="1200" b="0" u="sng" dirty="0">
                        <a:effectLst/>
                        <a:latin typeface="+mn-lt"/>
                        <a:ea typeface="Calibri"/>
                        <a:cs typeface="Times New Roman"/>
                      </a:endParaRPr>
                    </a:p>
                  </a:txBody>
                  <a:tcPr marL="68580" marR="68580" marT="0" marB="0"/>
                </a:tc>
                <a:tc>
                  <a:txBody>
                    <a:bodyPr/>
                    <a:lstStyle/>
                    <a:p>
                      <a:pPr>
                        <a:lnSpc>
                          <a:spcPct val="115000"/>
                        </a:lnSpc>
                        <a:spcAft>
                          <a:spcPts val="0"/>
                        </a:spcAft>
                      </a:pPr>
                      <a:r>
                        <a:rPr lang="en-CA" sz="1200" b="0" u="sng" dirty="0" err="1">
                          <a:effectLst/>
                        </a:rPr>
                        <a:t>whse_id</a:t>
                      </a:r>
                      <a:endParaRPr lang="en-CA" sz="1200" b="0" u="sng"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product_desc</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bin</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qty</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whse_address</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city</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rPr>
                        <a:t>prov</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pcode</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00560">
                <a:tc>
                  <a:txBody>
                    <a:bodyPr/>
                    <a:lstStyle/>
                    <a:p>
                      <a:pPr>
                        <a:lnSpc>
                          <a:spcPct val="115000"/>
                        </a:lnSpc>
                        <a:spcAft>
                          <a:spcPts val="0"/>
                        </a:spcAft>
                      </a:pPr>
                      <a:r>
                        <a:rPr lang="en-CA" sz="1200" dirty="0" smtClean="0">
                          <a:effectLst/>
                          <a:latin typeface="+mn-lt"/>
                          <a:ea typeface="+mn-ea"/>
                          <a:cs typeface="+mn-cs"/>
                        </a:rPr>
                        <a:t>145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122</a:t>
                      </a:r>
                      <a:endParaRPr lang="en-CA" sz="1200" dirty="0">
                        <a:effectLst/>
                      </a:endParaRPr>
                    </a:p>
                  </a:txBody>
                  <a:tcPr marL="68580" marR="68580" marT="0" marB="0"/>
                </a:tc>
                <a:tc>
                  <a:txBody>
                    <a:bodyPr/>
                    <a:lstStyle/>
                    <a:p>
                      <a:pPr>
                        <a:lnSpc>
                          <a:spcPct val="115000"/>
                        </a:lnSpc>
                        <a:spcAft>
                          <a:spcPts val="0"/>
                        </a:spcAft>
                      </a:pPr>
                      <a:r>
                        <a:rPr lang="en-CA" sz="1200" dirty="0" smtClean="0">
                          <a:effectLst/>
                          <a:latin typeface="+mn-lt"/>
                          <a:ea typeface="+mn-ea"/>
                          <a:cs typeface="+mn-cs"/>
                        </a:rPr>
                        <a:t>Saw</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136</a:t>
                      </a:r>
                      <a:endParaRPr lang="en-CA" sz="1200" dirty="0">
                        <a:effectLst/>
                      </a:endParaRPr>
                    </a:p>
                  </a:txBody>
                  <a:tcPr marL="68580" marR="68580" marT="0" marB="0"/>
                </a:tc>
                <a:tc>
                  <a:txBody>
                    <a:bodyPr/>
                    <a:lstStyle/>
                    <a:p>
                      <a:pPr>
                        <a:lnSpc>
                          <a:spcPct val="115000"/>
                        </a:lnSpc>
                        <a:spcAft>
                          <a:spcPts val="0"/>
                        </a:spcAft>
                      </a:pPr>
                      <a:r>
                        <a:rPr lang="en-CA" sz="1200" dirty="0" smtClean="0">
                          <a:effectLst/>
                        </a:rPr>
                        <a:t>40</a:t>
                      </a:r>
                      <a:endParaRPr lang="en-CA" sz="1200" dirty="0">
                        <a:effectLst/>
                      </a:endParaRPr>
                    </a:p>
                  </a:txBody>
                  <a:tcPr marL="68580" marR="68580" marT="0" marB="0"/>
                </a:tc>
                <a:tc>
                  <a:txBody>
                    <a:bodyPr/>
                    <a:lstStyle/>
                    <a:p>
                      <a:pPr>
                        <a:lnSpc>
                          <a:spcPct val="115000"/>
                        </a:lnSpc>
                        <a:spcAft>
                          <a:spcPts val="0"/>
                        </a:spcAft>
                      </a:pPr>
                      <a:r>
                        <a:rPr lang="en-CA" sz="1200" dirty="0">
                          <a:effectLst/>
                        </a:rPr>
                        <a:t>122 Peter St</a:t>
                      </a:r>
                      <a:r>
                        <a:rPr lang="en-CA" sz="1200" dirty="0" smtClean="0">
                          <a:effectLst/>
                        </a:rPr>
                        <a:t>.</a:t>
                      </a:r>
                      <a:endParaRPr lang="en-CA" sz="1200" dirty="0">
                        <a:effectLst/>
                      </a:endParaRPr>
                    </a:p>
                  </a:txBody>
                  <a:tcPr marL="68580" marR="68580" marT="0" marB="0"/>
                </a:tc>
                <a:tc>
                  <a:txBody>
                    <a:bodyPr/>
                    <a:lstStyle/>
                    <a:p>
                      <a:pPr>
                        <a:lnSpc>
                          <a:spcPct val="115000"/>
                        </a:lnSpc>
                        <a:spcAft>
                          <a:spcPts val="0"/>
                        </a:spcAft>
                      </a:pPr>
                      <a:r>
                        <a:rPr lang="en-CA" sz="1200" dirty="0" smtClean="0">
                          <a:effectLst/>
                        </a:rPr>
                        <a:t>Newmarket</a:t>
                      </a:r>
                      <a:endParaRPr lang="en-CA" sz="1200" dirty="0">
                        <a:effectLst/>
                      </a:endParaRPr>
                    </a:p>
                  </a:txBody>
                  <a:tcPr marL="68580" marR="68580" marT="0" marB="0"/>
                </a:tc>
                <a:tc>
                  <a:txBody>
                    <a:bodyPr/>
                    <a:lstStyle/>
                    <a:p>
                      <a:pPr>
                        <a:lnSpc>
                          <a:spcPct val="115000"/>
                        </a:lnSpc>
                        <a:spcAft>
                          <a:spcPts val="0"/>
                        </a:spcAft>
                      </a:pPr>
                      <a:r>
                        <a:rPr lang="en-CA" sz="1200" dirty="0" err="1" smtClean="0">
                          <a:effectLst/>
                        </a:rPr>
                        <a:t>Ont</a:t>
                      </a:r>
                      <a:endParaRPr lang="en-CA" sz="1200" dirty="0">
                        <a:effectLst/>
                      </a:endParaRPr>
                    </a:p>
                  </a:txBody>
                  <a:tcPr marL="68580" marR="68580" marT="0" marB="0"/>
                </a:tc>
                <a:tc>
                  <a:txBody>
                    <a:bodyPr/>
                    <a:lstStyle/>
                    <a:p>
                      <a:pPr>
                        <a:lnSpc>
                          <a:spcPct val="115000"/>
                        </a:lnSpc>
                        <a:spcAft>
                          <a:spcPts val="0"/>
                        </a:spcAft>
                      </a:pPr>
                      <a:r>
                        <a:rPr lang="en-CA" sz="1200" dirty="0" err="1" smtClean="0">
                          <a:effectLst/>
                        </a:rPr>
                        <a:t>L4T5Y6</a:t>
                      </a:r>
                      <a:endParaRPr lang="en-CA" sz="1200" dirty="0">
                        <a:effectLst/>
                      </a:endParaRPr>
                    </a:p>
                  </a:txBody>
                  <a:tcPr marL="68580" marR="68580" marT="0" marB="0"/>
                </a:tc>
                <a:extLst>
                  <a:ext uri="{0D108BD9-81ED-4DB2-BD59-A6C34878D82A}">
                    <a16:rowId xmlns:a16="http://schemas.microsoft.com/office/drawing/2014/main" val="10001"/>
                  </a:ext>
                </a:extLst>
              </a:tr>
              <a:tr h="304778">
                <a:tc>
                  <a:txBody>
                    <a:bodyPr/>
                    <a:lstStyle/>
                    <a:p>
                      <a:pPr>
                        <a:lnSpc>
                          <a:spcPct val="115000"/>
                        </a:lnSpc>
                        <a:spcAft>
                          <a:spcPts val="0"/>
                        </a:spcAft>
                      </a:pPr>
                      <a:r>
                        <a:rPr lang="en-CA" sz="1200" dirty="0" smtClean="0">
                          <a:effectLst/>
                          <a:latin typeface="Calibri"/>
                          <a:ea typeface="Calibri"/>
                          <a:cs typeface="Times New Roman"/>
                        </a:rPr>
                        <a:t>145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322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Saw</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175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25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4433 Oak Ave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Oakville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latin typeface="Calibri"/>
                          <a:ea typeface="Calibri"/>
                          <a:cs typeface="Times New Roman"/>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latin typeface="Calibri"/>
                          <a:ea typeface="Calibri"/>
                          <a:cs typeface="Times New Roman"/>
                        </a:rPr>
                        <a:t>L5T6R5</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46018">
                <a:tc>
                  <a:txBody>
                    <a:bodyPr/>
                    <a:lstStyle/>
                    <a:p>
                      <a:pPr>
                        <a:lnSpc>
                          <a:spcPct val="115000"/>
                        </a:lnSpc>
                        <a:spcAft>
                          <a:spcPts val="0"/>
                        </a:spcAft>
                      </a:pPr>
                      <a:r>
                        <a:rPr lang="en-CA" sz="1200" dirty="0">
                          <a:effectLst/>
                        </a:rPr>
                        <a:t>355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122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Screwdriver</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111</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55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a:effectLst/>
                        </a:rPr>
                        <a:t>122 Peter St.</a:t>
                      </a:r>
                      <a:endParaRPr lang="en-CA" sz="1200">
                        <a:effectLst/>
                        <a:latin typeface="Calibri"/>
                        <a:ea typeface="Calibri"/>
                        <a:cs typeface="Times New Roman"/>
                      </a:endParaRPr>
                    </a:p>
                  </a:txBody>
                  <a:tcPr marL="68580" marR="68580" marT="0" marB="0"/>
                </a:tc>
                <a:tc>
                  <a:txBody>
                    <a:bodyPr/>
                    <a:lstStyle/>
                    <a:p>
                      <a:pPr>
                        <a:lnSpc>
                          <a:spcPct val="115000"/>
                        </a:lnSpc>
                        <a:spcAft>
                          <a:spcPts val="0"/>
                        </a:spcAft>
                      </a:pPr>
                      <a:r>
                        <a:rPr lang="en-CA" sz="1200">
                          <a:effectLst/>
                        </a:rPr>
                        <a:t>Newmarket</a:t>
                      </a:r>
                      <a:endParaRPr lang="en-CA" sz="120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L4T5Y6</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92883">
                <a:tc>
                  <a:txBody>
                    <a:bodyPr/>
                    <a:lstStyle/>
                    <a:p>
                      <a:pPr>
                        <a:lnSpc>
                          <a:spcPct val="115000"/>
                        </a:lnSpc>
                        <a:spcAft>
                          <a:spcPts val="0"/>
                        </a:spcAft>
                      </a:pPr>
                      <a:r>
                        <a:rPr lang="en-CA" sz="1200" dirty="0">
                          <a:effectLst/>
                        </a:rPr>
                        <a:t>130</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322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Hammer</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  98</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35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4433 Oak Ave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Oakville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L5T6R5</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1333199" y="1828800"/>
            <a:ext cx="1079463" cy="369332"/>
          </a:xfrm>
          <a:prstGeom prst="rect">
            <a:avLst/>
          </a:prstGeom>
          <a:noFill/>
        </p:spPr>
        <p:txBody>
          <a:bodyPr wrap="none" rtlCol="0">
            <a:spAutoFit/>
          </a:bodyPr>
          <a:lstStyle/>
          <a:p>
            <a:r>
              <a:rPr lang="en-CA" dirty="0" smtClean="0"/>
              <a:t>Inventory</a:t>
            </a:r>
            <a:endParaRPr lang="en-CA" dirty="0"/>
          </a:p>
        </p:txBody>
      </p:sp>
      <p:sp>
        <p:nvSpPr>
          <p:cNvPr id="6" name="Content Placeholder 2"/>
          <p:cNvSpPr txBox="1">
            <a:spLocks/>
          </p:cNvSpPr>
          <p:nvPr/>
        </p:nvSpPr>
        <p:spPr>
          <a:xfrm>
            <a:off x="666403" y="4328510"/>
            <a:ext cx="10515600" cy="1992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CA" sz="2400" dirty="0"/>
              <a:t>The Data Redundancy </a:t>
            </a:r>
            <a:r>
              <a:rPr lang="en-CA" sz="2400" dirty="0" smtClean="0"/>
              <a:t>Problem</a:t>
            </a:r>
            <a:endParaRPr lang="en-CA" sz="2400" dirty="0"/>
          </a:p>
          <a:p>
            <a:pPr marL="742950" lvl="1" indent="-285750"/>
            <a:r>
              <a:rPr lang="en-US" sz="2000" dirty="0"/>
              <a:t>the unnecessary repetition of data in the database of  </a:t>
            </a:r>
            <a:r>
              <a:rPr lang="en-US" sz="2000" u="sng" dirty="0"/>
              <a:t>non-key</a:t>
            </a:r>
            <a:r>
              <a:rPr lang="en-US" sz="2000" dirty="0"/>
              <a:t> fields. </a:t>
            </a:r>
          </a:p>
          <a:p>
            <a:pPr marL="742950" lvl="1" indent="-285750"/>
            <a:r>
              <a:rPr lang="en-US" sz="2000" dirty="0"/>
              <a:t>While it is fine to repeat Primary Keys and Foreign Keys, we do </a:t>
            </a:r>
            <a:r>
              <a:rPr lang="en-US" sz="2000" u="sng" dirty="0"/>
              <a:t>not</a:t>
            </a:r>
            <a:r>
              <a:rPr lang="en-US" sz="2000" dirty="0"/>
              <a:t> want to repeat data fields.</a:t>
            </a:r>
            <a:endParaRPr lang="en-CA" sz="2000" dirty="0"/>
          </a:p>
        </p:txBody>
      </p:sp>
    </p:spTree>
    <p:extLst>
      <p:ext uri="{BB962C8B-B14F-4D97-AF65-F5344CB8AC3E}">
        <p14:creationId xmlns:p14="http://schemas.microsoft.com/office/powerpoint/2010/main" val="1238128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Insert Problem</a:t>
            </a:r>
          </a:p>
        </p:txBody>
      </p:sp>
      <p:sp>
        <p:nvSpPr>
          <p:cNvPr id="3" name="Content Placeholder 2"/>
          <p:cNvSpPr>
            <a:spLocks noGrp="1"/>
          </p:cNvSpPr>
          <p:nvPr>
            <p:ph idx="1"/>
          </p:nvPr>
        </p:nvSpPr>
        <p:spPr/>
        <p:txBody>
          <a:bodyPr/>
          <a:lstStyle/>
          <a:p>
            <a:r>
              <a:rPr lang="en-US" dirty="0"/>
              <a:t>Only one table for storing information, STUDENT</a:t>
            </a:r>
          </a:p>
          <a:p>
            <a:r>
              <a:rPr lang="en-US" dirty="0"/>
              <a:t>Let us say we have just hired a new teacher:  Mr. Vert.  We have no way to put him into the database as he has no students yet.</a:t>
            </a:r>
          </a:p>
          <a:p>
            <a:endParaRPr lang="en-CA" dirty="0"/>
          </a:p>
        </p:txBody>
      </p:sp>
      <p:sp>
        <p:nvSpPr>
          <p:cNvPr id="4" name="TextBox 3"/>
          <p:cNvSpPr txBox="1"/>
          <p:nvPr/>
        </p:nvSpPr>
        <p:spPr>
          <a:xfrm>
            <a:off x="2029981" y="3261098"/>
            <a:ext cx="6768752"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STUDENT(</a:t>
            </a:r>
            <a:r>
              <a:rPr lang="en-US" sz="1600" u="sng" dirty="0"/>
              <a:t>Student-</a:t>
            </a:r>
            <a:r>
              <a:rPr lang="en-US" sz="1600" u="sng" dirty="0" err="1"/>
              <a:t>Num</a:t>
            </a:r>
            <a:r>
              <a:rPr lang="en-US" sz="1600" dirty="0"/>
              <a:t>,  Student-Name,  Teacher,  Student-Age)</a:t>
            </a:r>
            <a:endParaRPr lang="en-CA" sz="1600" dirty="0"/>
          </a:p>
          <a:p>
            <a:r>
              <a:rPr lang="en-US" sz="1600" dirty="0"/>
              <a:t>	1243658712      Tom </a:t>
            </a:r>
            <a:r>
              <a:rPr lang="en-US" sz="1600" dirty="0" err="1"/>
              <a:t>Blu</a:t>
            </a:r>
            <a:r>
              <a:rPr lang="en-US" sz="1600" dirty="0"/>
              <a:t>            </a:t>
            </a:r>
            <a:r>
              <a:rPr lang="en-US" sz="1600" dirty="0" smtClean="0"/>
              <a:t> </a:t>
            </a:r>
            <a:r>
              <a:rPr lang="en-US" sz="1600" dirty="0" err="1" smtClean="0"/>
              <a:t>Ms.Greene</a:t>
            </a:r>
            <a:r>
              <a:rPr lang="en-US" sz="1600" dirty="0" smtClean="0"/>
              <a:t>     14</a:t>
            </a:r>
            <a:endParaRPr lang="en-CA" sz="1600" dirty="0"/>
          </a:p>
          <a:p>
            <a:r>
              <a:rPr lang="en-US" sz="1600" dirty="0"/>
              <a:t>	2343216578      Jill Fall              </a:t>
            </a:r>
            <a:r>
              <a:rPr lang="en-US" sz="1600" dirty="0" err="1" smtClean="0"/>
              <a:t>Mr.Brown</a:t>
            </a:r>
            <a:r>
              <a:rPr lang="en-US" sz="1600" dirty="0" smtClean="0"/>
              <a:t>      14</a:t>
            </a:r>
            <a:endParaRPr lang="en-CA" sz="1600" dirty="0"/>
          </a:p>
          <a:p>
            <a:r>
              <a:rPr lang="en-US" sz="1600" dirty="0"/>
              <a:t>            </a:t>
            </a:r>
            <a:r>
              <a:rPr lang="en-US" sz="1600" dirty="0" smtClean="0"/>
              <a:t>    3214325436      </a:t>
            </a:r>
            <a:r>
              <a:rPr lang="en-US" sz="1600" dirty="0"/>
              <a:t>Jack Pail     </a:t>
            </a:r>
            <a:r>
              <a:rPr lang="en-US" sz="1600" dirty="0" smtClean="0"/>
              <a:t>       </a:t>
            </a:r>
            <a:r>
              <a:rPr lang="en-US" sz="1600" dirty="0" err="1" smtClean="0"/>
              <a:t>Ms.Green</a:t>
            </a:r>
            <a:r>
              <a:rPr lang="en-US" sz="1600" dirty="0" smtClean="0"/>
              <a:t>       14 </a:t>
            </a:r>
            <a:endParaRPr lang="en-CA" sz="1600" dirty="0"/>
          </a:p>
        </p:txBody>
      </p:sp>
    </p:spTree>
    <p:extLst>
      <p:ext uri="{BB962C8B-B14F-4D97-AF65-F5344CB8AC3E}">
        <p14:creationId xmlns:p14="http://schemas.microsoft.com/office/powerpoint/2010/main" val="1831316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Deletion Problem</a:t>
            </a:r>
          </a:p>
        </p:txBody>
      </p:sp>
      <p:sp>
        <p:nvSpPr>
          <p:cNvPr id="3" name="Content Placeholder 2"/>
          <p:cNvSpPr>
            <a:spLocks noGrp="1"/>
          </p:cNvSpPr>
          <p:nvPr>
            <p:ph idx="1"/>
          </p:nvPr>
        </p:nvSpPr>
        <p:spPr/>
        <p:txBody>
          <a:bodyPr/>
          <a:lstStyle/>
          <a:p>
            <a:r>
              <a:rPr lang="en-US" dirty="0"/>
              <a:t>If there is no teacher table, and if a teacher’s students all go to high school, then the teacher will disappear from our database.</a:t>
            </a:r>
            <a:endParaRPr lang="en-CA" dirty="0"/>
          </a:p>
          <a:p>
            <a:endParaRPr lang="en-CA" dirty="0"/>
          </a:p>
        </p:txBody>
      </p:sp>
      <p:sp>
        <p:nvSpPr>
          <p:cNvPr id="4" name="TextBox 3"/>
          <p:cNvSpPr txBox="1"/>
          <p:nvPr/>
        </p:nvSpPr>
        <p:spPr>
          <a:xfrm>
            <a:off x="2711624" y="2828836"/>
            <a:ext cx="6768752"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STUDENT(</a:t>
            </a:r>
            <a:r>
              <a:rPr lang="en-US" sz="1600" u="sng" dirty="0"/>
              <a:t>Student-</a:t>
            </a:r>
            <a:r>
              <a:rPr lang="en-US" sz="1600" u="sng" dirty="0" err="1"/>
              <a:t>Num</a:t>
            </a:r>
            <a:r>
              <a:rPr lang="en-US" sz="1600" dirty="0"/>
              <a:t>,  Student-Name,  Teacher,  Student-Age)</a:t>
            </a:r>
            <a:endParaRPr lang="en-CA" sz="1600" dirty="0"/>
          </a:p>
          <a:p>
            <a:r>
              <a:rPr lang="en-US" sz="1600" dirty="0"/>
              <a:t>	1243658712      Tom </a:t>
            </a:r>
            <a:r>
              <a:rPr lang="en-US" sz="1600" dirty="0" err="1"/>
              <a:t>Blu</a:t>
            </a:r>
            <a:r>
              <a:rPr lang="en-US" sz="1600" dirty="0"/>
              <a:t>            </a:t>
            </a:r>
            <a:r>
              <a:rPr lang="en-US" sz="1600" dirty="0" err="1" smtClean="0"/>
              <a:t>Ms.Greene</a:t>
            </a:r>
            <a:r>
              <a:rPr lang="en-US" sz="1600" dirty="0" smtClean="0"/>
              <a:t>    14</a:t>
            </a:r>
            <a:endParaRPr lang="en-CA" sz="1600" dirty="0"/>
          </a:p>
          <a:p>
            <a:r>
              <a:rPr lang="en-US" sz="1600" dirty="0"/>
              <a:t>	2343216578      Jill Fall             </a:t>
            </a:r>
            <a:r>
              <a:rPr lang="en-US" sz="1600" dirty="0" err="1" smtClean="0"/>
              <a:t>Mr.Brown</a:t>
            </a:r>
            <a:r>
              <a:rPr lang="en-US" sz="1600" dirty="0" smtClean="0"/>
              <a:t>     14</a:t>
            </a:r>
            <a:endParaRPr lang="en-CA" sz="1600" dirty="0"/>
          </a:p>
          <a:p>
            <a:r>
              <a:rPr lang="en-US" sz="1600" dirty="0"/>
              <a:t>            </a:t>
            </a:r>
            <a:r>
              <a:rPr lang="en-US" sz="1600" dirty="0" smtClean="0"/>
              <a:t>    3214325436      Jack </a:t>
            </a:r>
            <a:r>
              <a:rPr lang="en-US" sz="1600" dirty="0"/>
              <a:t>Pail     </a:t>
            </a:r>
            <a:r>
              <a:rPr lang="en-US" sz="1600" dirty="0" smtClean="0"/>
              <a:t>      </a:t>
            </a:r>
            <a:r>
              <a:rPr lang="en-US" sz="1600" dirty="0" err="1" smtClean="0"/>
              <a:t>Ms.Green</a:t>
            </a:r>
            <a:r>
              <a:rPr lang="en-US" sz="1600" dirty="0" smtClean="0"/>
              <a:t>      14 </a:t>
            </a:r>
            <a:endParaRPr lang="en-CA" sz="1600" dirty="0"/>
          </a:p>
        </p:txBody>
      </p:sp>
    </p:spTree>
    <p:extLst>
      <p:ext uri="{BB962C8B-B14F-4D97-AF65-F5344CB8AC3E}">
        <p14:creationId xmlns:p14="http://schemas.microsoft.com/office/powerpoint/2010/main" val="1526750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 (2NF)</a:t>
            </a:r>
            <a:endParaRPr lang="en-CA" dirty="0"/>
          </a:p>
        </p:txBody>
      </p:sp>
      <p:graphicFrame>
        <p:nvGraphicFramePr>
          <p:cNvPr id="6" name="Diagram 5"/>
          <p:cNvGraphicFramePr/>
          <p:nvPr>
            <p:extLst>
              <p:ext uri="{D42A27DB-BD31-4B8C-83A1-F6EECF244321}">
                <p14:modId xmlns:p14="http://schemas.microsoft.com/office/powerpoint/2010/main" val="4256878873"/>
              </p:ext>
            </p:extLst>
          </p:nvPr>
        </p:nvGraphicFramePr>
        <p:xfrm>
          <a:off x="1959032" y="202045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5207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2NF</a:t>
            </a:r>
            <a:endParaRPr lang="en-CA" dirty="0"/>
          </a:p>
        </p:txBody>
      </p:sp>
      <p:sp>
        <p:nvSpPr>
          <p:cNvPr id="3" name="Content Placeholder 2"/>
          <p:cNvSpPr>
            <a:spLocks noGrp="1"/>
          </p:cNvSpPr>
          <p:nvPr>
            <p:ph idx="1"/>
          </p:nvPr>
        </p:nvSpPr>
        <p:spPr/>
        <p:txBody>
          <a:bodyPr/>
          <a:lstStyle/>
          <a:p>
            <a:endParaRPr lang="en-CA" dirty="0" smtClean="0"/>
          </a:p>
          <a:p>
            <a:endParaRPr lang="en-CA" dirty="0"/>
          </a:p>
          <a:p>
            <a:endParaRPr lang="en-CA" dirty="0" smtClean="0"/>
          </a:p>
          <a:p>
            <a:endParaRPr lang="en-CA" dirty="0"/>
          </a:p>
          <a:p>
            <a:endParaRPr lang="en-CA" dirty="0" smtClean="0"/>
          </a:p>
          <a:p>
            <a:endParaRPr lang="en-CA" dirty="0"/>
          </a:p>
          <a:p>
            <a:pPr marL="285750" indent="-285750"/>
            <a:r>
              <a:rPr lang="en-CA" dirty="0"/>
              <a:t>Is this table in 2NF?</a:t>
            </a:r>
          </a:p>
          <a:p>
            <a:pPr marL="285750" indent="-285750"/>
            <a:r>
              <a:rPr lang="en-CA" dirty="0"/>
              <a:t>Fix this</a:t>
            </a:r>
          </a:p>
          <a:p>
            <a:endParaRPr lang="en-CA" dirty="0"/>
          </a:p>
        </p:txBody>
      </p:sp>
      <p:graphicFrame>
        <p:nvGraphicFramePr>
          <p:cNvPr id="4" name="Content Placeholder 3"/>
          <p:cNvGraphicFramePr>
            <a:graphicFrameLocks/>
          </p:cNvGraphicFramePr>
          <p:nvPr>
            <p:extLst>
              <p:ext uri="{D42A27DB-BD31-4B8C-83A1-F6EECF244321}">
                <p14:modId xmlns:p14="http://schemas.microsoft.com/office/powerpoint/2010/main" val="4164454920"/>
              </p:ext>
            </p:extLst>
          </p:nvPr>
        </p:nvGraphicFramePr>
        <p:xfrm>
          <a:off x="1648321" y="2332856"/>
          <a:ext cx="8208911" cy="1790257"/>
        </p:xfrm>
        <a:graphic>
          <a:graphicData uri="http://schemas.openxmlformats.org/drawingml/2006/table">
            <a:tbl>
              <a:tblPr firstRow="1" firstCol="1" bandRow="1">
                <a:tableStyleId>{5C22544A-7EE6-4342-B048-85BDC9FD1C3A}</a:tableStyleId>
              </a:tblPr>
              <a:tblGrid>
                <a:gridCol w="1044769">
                  <a:extLst>
                    <a:ext uri="{9D8B030D-6E8A-4147-A177-3AD203B41FA5}">
                      <a16:colId xmlns:a16="http://schemas.microsoft.com/office/drawing/2014/main" val="20000"/>
                    </a:ext>
                  </a:extLst>
                </a:gridCol>
                <a:gridCol w="962557">
                  <a:extLst>
                    <a:ext uri="{9D8B030D-6E8A-4147-A177-3AD203B41FA5}">
                      <a16:colId xmlns:a16="http://schemas.microsoft.com/office/drawing/2014/main" val="20001"/>
                    </a:ext>
                  </a:extLst>
                </a:gridCol>
                <a:gridCol w="1201611">
                  <a:extLst>
                    <a:ext uri="{9D8B030D-6E8A-4147-A177-3AD203B41FA5}">
                      <a16:colId xmlns:a16="http://schemas.microsoft.com/office/drawing/2014/main" val="20002"/>
                    </a:ext>
                  </a:extLst>
                </a:gridCol>
                <a:gridCol w="535479">
                  <a:extLst>
                    <a:ext uri="{9D8B030D-6E8A-4147-A177-3AD203B41FA5}">
                      <a16:colId xmlns:a16="http://schemas.microsoft.com/office/drawing/2014/main" val="20003"/>
                    </a:ext>
                  </a:extLst>
                </a:gridCol>
                <a:gridCol w="486678">
                  <a:extLst>
                    <a:ext uri="{9D8B030D-6E8A-4147-A177-3AD203B41FA5}">
                      <a16:colId xmlns:a16="http://schemas.microsoft.com/office/drawing/2014/main" val="20004"/>
                    </a:ext>
                  </a:extLst>
                </a:gridCol>
                <a:gridCol w="1336354">
                  <a:extLst>
                    <a:ext uri="{9D8B030D-6E8A-4147-A177-3AD203B41FA5}">
                      <a16:colId xmlns:a16="http://schemas.microsoft.com/office/drawing/2014/main" val="20005"/>
                    </a:ext>
                  </a:extLst>
                </a:gridCol>
                <a:gridCol w="1142875">
                  <a:extLst>
                    <a:ext uri="{9D8B030D-6E8A-4147-A177-3AD203B41FA5}">
                      <a16:colId xmlns:a16="http://schemas.microsoft.com/office/drawing/2014/main" val="20006"/>
                    </a:ext>
                  </a:extLst>
                </a:gridCol>
                <a:gridCol w="670721">
                  <a:extLst>
                    <a:ext uri="{9D8B030D-6E8A-4147-A177-3AD203B41FA5}">
                      <a16:colId xmlns:a16="http://schemas.microsoft.com/office/drawing/2014/main" val="20007"/>
                    </a:ext>
                  </a:extLst>
                </a:gridCol>
                <a:gridCol w="827867">
                  <a:extLst>
                    <a:ext uri="{9D8B030D-6E8A-4147-A177-3AD203B41FA5}">
                      <a16:colId xmlns:a16="http://schemas.microsoft.com/office/drawing/2014/main" val="20008"/>
                    </a:ext>
                  </a:extLst>
                </a:gridCol>
              </a:tblGrid>
              <a:tr h="346018">
                <a:tc>
                  <a:txBody>
                    <a:bodyPr/>
                    <a:lstStyle/>
                    <a:p>
                      <a:pPr>
                        <a:lnSpc>
                          <a:spcPct val="115000"/>
                        </a:lnSpc>
                        <a:spcAft>
                          <a:spcPts val="0"/>
                        </a:spcAft>
                      </a:pPr>
                      <a:r>
                        <a:rPr lang="en-CA" sz="1200" b="0" u="sng" dirty="0" err="1" smtClean="0">
                          <a:effectLst/>
                        </a:rPr>
                        <a:t>product_id</a:t>
                      </a:r>
                      <a:endParaRPr lang="en-CA" sz="1200" b="0" u="sng" dirty="0">
                        <a:effectLst/>
                        <a:latin typeface="+mn-lt"/>
                        <a:ea typeface="Calibri"/>
                        <a:cs typeface="Times New Roman"/>
                      </a:endParaRPr>
                    </a:p>
                  </a:txBody>
                  <a:tcPr marL="68580" marR="68580" marT="0" marB="0"/>
                </a:tc>
                <a:tc>
                  <a:txBody>
                    <a:bodyPr/>
                    <a:lstStyle/>
                    <a:p>
                      <a:pPr>
                        <a:lnSpc>
                          <a:spcPct val="115000"/>
                        </a:lnSpc>
                        <a:spcAft>
                          <a:spcPts val="0"/>
                        </a:spcAft>
                      </a:pPr>
                      <a:r>
                        <a:rPr lang="en-CA" sz="1200" b="0" u="sng" dirty="0" err="1">
                          <a:effectLst/>
                        </a:rPr>
                        <a:t>whse_id</a:t>
                      </a:r>
                      <a:endParaRPr lang="en-CA" sz="1200" b="0" u="sng"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product_desc</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bin</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qty</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whse_address</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city</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rPr>
                        <a:t>prov</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pcode</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00560">
                <a:tc>
                  <a:txBody>
                    <a:bodyPr/>
                    <a:lstStyle/>
                    <a:p>
                      <a:pPr>
                        <a:lnSpc>
                          <a:spcPct val="115000"/>
                        </a:lnSpc>
                        <a:spcAft>
                          <a:spcPts val="0"/>
                        </a:spcAft>
                      </a:pPr>
                      <a:r>
                        <a:rPr lang="en-CA" sz="1200" dirty="0" smtClean="0">
                          <a:effectLst/>
                          <a:latin typeface="+mn-lt"/>
                          <a:ea typeface="+mn-ea"/>
                          <a:cs typeface="+mn-cs"/>
                        </a:rPr>
                        <a:t>145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122</a:t>
                      </a:r>
                      <a:endParaRPr lang="en-CA" sz="1200" dirty="0">
                        <a:effectLst/>
                      </a:endParaRPr>
                    </a:p>
                  </a:txBody>
                  <a:tcPr marL="68580" marR="68580" marT="0" marB="0"/>
                </a:tc>
                <a:tc>
                  <a:txBody>
                    <a:bodyPr/>
                    <a:lstStyle/>
                    <a:p>
                      <a:pPr>
                        <a:lnSpc>
                          <a:spcPct val="115000"/>
                        </a:lnSpc>
                        <a:spcAft>
                          <a:spcPts val="0"/>
                        </a:spcAft>
                      </a:pPr>
                      <a:r>
                        <a:rPr lang="en-CA" sz="1200" dirty="0" smtClean="0">
                          <a:effectLst/>
                          <a:latin typeface="+mn-lt"/>
                          <a:ea typeface="+mn-ea"/>
                          <a:cs typeface="+mn-cs"/>
                        </a:rPr>
                        <a:t>Saw</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136</a:t>
                      </a:r>
                      <a:endParaRPr lang="en-CA" sz="1200" dirty="0">
                        <a:effectLst/>
                      </a:endParaRPr>
                    </a:p>
                  </a:txBody>
                  <a:tcPr marL="68580" marR="68580" marT="0" marB="0"/>
                </a:tc>
                <a:tc>
                  <a:txBody>
                    <a:bodyPr/>
                    <a:lstStyle/>
                    <a:p>
                      <a:pPr>
                        <a:lnSpc>
                          <a:spcPct val="115000"/>
                        </a:lnSpc>
                        <a:spcAft>
                          <a:spcPts val="0"/>
                        </a:spcAft>
                      </a:pPr>
                      <a:r>
                        <a:rPr lang="en-CA" sz="1200" dirty="0" smtClean="0">
                          <a:effectLst/>
                        </a:rPr>
                        <a:t>40</a:t>
                      </a:r>
                      <a:endParaRPr lang="en-CA" sz="1200" dirty="0">
                        <a:effectLst/>
                      </a:endParaRPr>
                    </a:p>
                  </a:txBody>
                  <a:tcPr marL="68580" marR="68580" marT="0" marB="0"/>
                </a:tc>
                <a:tc>
                  <a:txBody>
                    <a:bodyPr/>
                    <a:lstStyle/>
                    <a:p>
                      <a:pPr>
                        <a:lnSpc>
                          <a:spcPct val="115000"/>
                        </a:lnSpc>
                        <a:spcAft>
                          <a:spcPts val="0"/>
                        </a:spcAft>
                      </a:pPr>
                      <a:r>
                        <a:rPr lang="en-CA" sz="1200" dirty="0">
                          <a:effectLst/>
                        </a:rPr>
                        <a:t>122 Peter St</a:t>
                      </a:r>
                      <a:r>
                        <a:rPr lang="en-CA" sz="1200" dirty="0" smtClean="0">
                          <a:effectLst/>
                        </a:rPr>
                        <a:t>.</a:t>
                      </a:r>
                      <a:endParaRPr lang="en-CA" sz="1200" dirty="0">
                        <a:effectLst/>
                      </a:endParaRPr>
                    </a:p>
                  </a:txBody>
                  <a:tcPr marL="68580" marR="68580" marT="0" marB="0"/>
                </a:tc>
                <a:tc>
                  <a:txBody>
                    <a:bodyPr/>
                    <a:lstStyle/>
                    <a:p>
                      <a:pPr>
                        <a:lnSpc>
                          <a:spcPct val="115000"/>
                        </a:lnSpc>
                        <a:spcAft>
                          <a:spcPts val="0"/>
                        </a:spcAft>
                      </a:pPr>
                      <a:r>
                        <a:rPr lang="en-CA" sz="1200" dirty="0" smtClean="0">
                          <a:effectLst/>
                        </a:rPr>
                        <a:t>Newmarket</a:t>
                      </a:r>
                      <a:endParaRPr lang="en-CA" sz="1200" dirty="0">
                        <a:effectLst/>
                      </a:endParaRPr>
                    </a:p>
                  </a:txBody>
                  <a:tcPr marL="68580" marR="68580" marT="0" marB="0"/>
                </a:tc>
                <a:tc>
                  <a:txBody>
                    <a:bodyPr/>
                    <a:lstStyle/>
                    <a:p>
                      <a:pPr>
                        <a:lnSpc>
                          <a:spcPct val="115000"/>
                        </a:lnSpc>
                        <a:spcAft>
                          <a:spcPts val="0"/>
                        </a:spcAft>
                      </a:pPr>
                      <a:r>
                        <a:rPr lang="en-CA" sz="1200" dirty="0" err="1" smtClean="0">
                          <a:effectLst/>
                        </a:rPr>
                        <a:t>Ont</a:t>
                      </a:r>
                      <a:endParaRPr lang="en-CA" sz="1200" dirty="0">
                        <a:effectLst/>
                      </a:endParaRPr>
                    </a:p>
                  </a:txBody>
                  <a:tcPr marL="68580" marR="68580" marT="0" marB="0"/>
                </a:tc>
                <a:tc>
                  <a:txBody>
                    <a:bodyPr/>
                    <a:lstStyle/>
                    <a:p>
                      <a:pPr>
                        <a:lnSpc>
                          <a:spcPct val="115000"/>
                        </a:lnSpc>
                        <a:spcAft>
                          <a:spcPts val="0"/>
                        </a:spcAft>
                      </a:pPr>
                      <a:r>
                        <a:rPr lang="en-CA" sz="1200" dirty="0" err="1" smtClean="0">
                          <a:effectLst/>
                        </a:rPr>
                        <a:t>L4T5Y6</a:t>
                      </a:r>
                      <a:endParaRPr lang="en-CA" sz="1200" dirty="0">
                        <a:effectLst/>
                      </a:endParaRPr>
                    </a:p>
                  </a:txBody>
                  <a:tcPr marL="68580" marR="68580" marT="0" marB="0"/>
                </a:tc>
                <a:extLst>
                  <a:ext uri="{0D108BD9-81ED-4DB2-BD59-A6C34878D82A}">
                    <a16:rowId xmlns:a16="http://schemas.microsoft.com/office/drawing/2014/main" val="10001"/>
                  </a:ext>
                </a:extLst>
              </a:tr>
              <a:tr h="304778">
                <a:tc>
                  <a:txBody>
                    <a:bodyPr/>
                    <a:lstStyle/>
                    <a:p>
                      <a:pPr>
                        <a:lnSpc>
                          <a:spcPct val="115000"/>
                        </a:lnSpc>
                        <a:spcAft>
                          <a:spcPts val="0"/>
                        </a:spcAft>
                      </a:pPr>
                      <a:r>
                        <a:rPr lang="en-CA" sz="1200" dirty="0" smtClean="0">
                          <a:effectLst/>
                          <a:latin typeface="Calibri"/>
                          <a:ea typeface="Calibri"/>
                          <a:cs typeface="Times New Roman"/>
                        </a:rPr>
                        <a:t>145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322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Saw</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175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25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4433 Oak Ave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Oakville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latin typeface="Calibri"/>
                          <a:ea typeface="Calibri"/>
                          <a:cs typeface="Times New Roman"/>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latin typeface="Calibri"/>
                          <a:ea typeface="Calibri"/>
                          <a:cs typeface="Times New Roman"/>
                        </a:rPr>
                        <a:t>L5T6R5</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46018">
                <a:tc>
                  <a:txBody>
                    <a:bodyPr/>
                    <a:lstStyle/>
                    <a:p>
                      <a:pPr>
                        <a:lnSpc>
                          <a:spcPct val="115000"/>
                        </a:lnSpc>
                        <a:spcAft>
                          <a:spcPts val="0"/>
                        </a:spcAft>
                      </a:pPr>
                      <a:r>
                        <a:rPr lang="en-CA" sz="1200" dirty="0">
                          <a:effectLst/>
                        </a:rPr>
                        <a:t>355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122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Screwdriver</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111</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55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a:effectLst/>
                        </a:rPr>
                        <a:t>122 Peter St.</a:t>
                      </a:r>
                      <a:endParaRPr lang="en-CA" sz="1200">
                        <a:effectLst/>
                        <a:latin typeface="Calibri"/>
                        <a:ea typeface="Calibri"/>
                        <a:cs typeface="Times New Roman"/>
                      </a:endParaRPr>
                    </a:p>
                  </a:txBody>
                  <a:tcPr marL="68580" marR="68580" marT="0" marB="0"/>
                </a:tc>
                <a:tc>
                  <a:txBody>
                    <a:bodyPr/>
                    <a:lstStyle/>
                    <a:p>
                      <a:pPr>
                        <a:lnSpc>
                          <a:spcPct val="115000"/>
                        </a:lnSpc>
                        <a:spcAft>
                          <a:spcPts val="0"/>
                        </a:spcAft>
                      </a:pPr>
                      <a:r>
                        <a:rPr lang="en-CA" sz="1200">
                          <a:effectLst/>
                        </a:rPr>
                        <a:t>Newmarket</a:t>
                      </a:r>
                      <a:endParaRPr lang="en-CA" sz="120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L4T5Y6</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92883">
                <a:tc>
                  <a:txBody>
                    <a:bodyPr/>
                    <a:lstStyle/>
                    <a:p>
                      <a:pPr>
                        <a:lnSpc>
                          <a:spcPct val="115000"/>
                        </a:lnSpc>
                        <a:spcAft>
                          <a:spcPts val="0"/>
                        </a:spcAft>
                      </a:pPr>
                      <a:r>
                        <a:rPr lang="en-CA" sz="1200" dirty="0">
                          <a:effectLst/>
                        </a:rPr>
                        <a:t>130</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322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Hammer</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  98</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35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4433 Oak Ave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Oakville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L5T6R5</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1802498" y="1828800"/>
            <a:ext cx="1079463" cy="369332"/>
          </a:xfrm>
          <a:prstGeom prst="rect">
            <a:avLst/>
          </a:prstGeom>
          <a:noFill/>
        </p:spPr>
        <p:txBody>
          <a:bodyPr wrap="none" rtlCol="0">
            <a:spAutoFit/>
          </a:bodyPr>
          <a:lstStyle/>
          <a:p>
            <a:r>
              <a:rPr lang="en-CA" dirty="0" smtClean="0"/>
              <a:t>Inventory</a:t>
            </a:r>
            <a:endParaRPr lang="en-CA" dirty="0"/>
          </a:p>
        </p:txBody>
      </p:sp>
    </p:spTree>
    <p:extLst>
      <p:ext uri="{BB962C8B-B14F-4D97-AF65-F5344CB8AC3E}">
        <p14:creationId xmlns:p14="http://schemas.microsoft.com/office/powerpoint/2010/main" val="1545127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2NF</a:t>
            </a:r>
            <a:endParaRPr lang="en-CA" dirty="0"/>
          </a:p>
        </p:txBody>
      </p:sp>
      <p:pic>
        <p:nvPicPr>
          <p:cNvPr id="4" name="table"/>
          <p:cNvPicPr>
            <a:picLocks noChangeAspect="1"/>
          </p:cNvPicPr>
          <p:nvPr/>
        </p:nvPicPr>
        <p:blipFill>
          <a:blip r:embed="rId2"/>
          <a:stretch>
            <a:fillRect/>
          </a:stretch>
        </p:blipFill>
        <p:spPr>
          <a:xfrm>
            <a:off x="1598305" y="1939114"/>
            <a:ext cx="1944216" cy="1034388"/>
          </a:xfrm>
          <a:prstGeom prst="rect">
            <a:avLst/>
          </a:prstGeom>
        </p:spPr>
      </p:pic>
      <p:pic>
        <p:nvPicPr>
          <p:cNvPr id="5" name="table"/>
          <p:cNvPicPr>
            <a:picLocks noChangeAspect="1"/>
          </p:cNvPicPr>
          <p:nvPr/>
        </p:nvPicPr>
        <p:blipFill>
          <a:blip r:embed="rId3"/>
          <a:stretch>
            <a:fillRect/>
          </a:stretch>
        </p:blipFill>
        <p:spPr>
          <a:xfrm>
            <a:off x="4910673" y="2083130"/>
            <a:ext cx="4497001" cy="839020"/>
          </a:xfrm>
          <a:prstGeom prst="rect">
            <a:avLst/>
          </a:prstGeom>
        </p:spPr>
      </p:pic>
      <p:pic>
        <p:nvPicPr>
          <p:cNvPr id="6" name="table"/>
          <p:cNvPicPr>
            <a:picLocks noChangeAspect="1"/>
          </p:cNvPicPr>
          <p:nvPr/>
        </p:nvPicPr>
        <p:blipFill>
          <a:blip r:embed="rId4"/>
          <a:stretch>
            <a:fillRect/>
          </a:stretch>
        </p:blipFill>
        <p:spPr>
          <a:xfrm>
            <a:off x="1454289" y="3739314"/>
            <a:ext cx="3312369" cy="1080120"/>
          </a:xfrm>
          <a:prstGeom prst="rect">
            <a:avLst/>
          </a:prstGeom>
        </p:spPr>
      </p:pic>
      <p:sp>
        <p:nvSpPr>
          <p:cNvPr id="7" name="TextBox 12"/>
          <p:cNvSpPr txBox="1"/>
          <p:nvPr/>
        </p:nvSpPr>
        <p:spPr>
          <a:xfrm>
            <a:off x="1526297" y="3307266"/>
            <a:ext cx="107946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Inventory</a:t>
            </a:r>
            <a:endParaRPr lang="en-CA" dirty="0"/>
          </a:p>
        </p:txBody>
      </p:sp>
      <p:sp>
        <p:nvSpPr>
          <p:cNvPr id="8" name="TextBox 13"/>
          <p:cNvSpPr txBox="1"/>
          <p:nvPr/>
        </p:nvSpPr>
        <p:spPr>
          <a:xfrm>
            <a:off x="5054689" y="1617867"/>
            <a:ext cx="125566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Warehouse</a:t>
            </a:r>
            <a:endParaRPr lang="en-CA" dirty="0"/>
          </a:p>
        </p:txBody>
      </p:sp>
      <p:sp>
        <p:nvSpPr>
          <p:cNvPr id="9" name="TextBox 14"/>
          <p:cNvSpPr txBox="1"/>
          <p:nvPr/>
        </p:nvSpPr>
        <p:spPr>
          <a:xfrm>
            <a:off x="1714480" y="1598080"/>
            <a:ext cx="91993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Product</a:t>
            </a:r>
            <a:endParaRPr lang="en-CA" dirty="0"/>
          </a:p>
        </p:txBody>
      </p:sp>
      <p:sp>
        <p:nvSpPr>
          <p:cNvPr id="10" name="TextBox 16"/>
          <p:cNvSpPr txBox="1"/>
          <p:nvPr/>
        </p:nvSpPr>
        <p:spPr>
          <a:xfrm>
            <a:off x="1454289" y="4882150"/>
            <a:ext cx="7218643" cy="175432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a:t>Let’s write this out in a text based form called Relational Schema:</a:t>
            </a:r>
          </a:p>
          <a:p>
            <a:r>
              <a:rPr lang="en-CA" dirty="0"/>
              <a:t> </a:t>
            </a:r>
          </a:p>
          <a:p>
            <a:r>
              <a:rPr lang="en-CA" dirty="0"/>
              <a:t>Capitalize the entity name</a:t>
            </a:r>
          </a:p>
          <a:p>
            <a:r>
              <a:rPr lang="en-CA" dirty="0"/>
              <a:t>Put attributes in parenthesis</a:t>
            </a:r>
          </a:p>
          <a:p>
            <a:r>
              <a:rPr lang="en-CA" dirty="0"/>
              <a:t>Bold and underline the primary key</a:t>
            </a:r>
          </a:p>
          <a:p>
            <a:r>
              <a:rPr lang="en-CA" dirty="0" smtClean="0"/>
              <a:t>For </a:t>
            </a:r>
            <a:r>
              <a:rPr lang="en-CA" dirty="0"/>
              <a:t>later - Italicize the foreign </a:t>
            </a:r>
            <a:r>
              <a:rPr lang="en-CA" dirty="0" smtClean="0"/>
              <a:t>key or use FK </a:t>
            </a:r>
            <a:endParaRPr lang="en-CA" dirty="0"/>
          </a:p>
        </p:txBody>
      </p:sp>
    </p:spTree>
    <p:extLst>
      <p:ext uri="{BB962C8B-B14F-4D97-AF65-F5344CB8AC3E}">
        <p14:creationId xmlns:p14="http://schemas.microsoft.com/office/powerpoint/2010/main" val="2676854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2NF</a:t>
            </a:r>
            <a:endParaRPr lang="en-CA" dirty="0"/>
          </a:p>
        </p:txBody>
      </p:sp>
      <p:pic>
        <p:nvPicPr>
          <p:cNvPr id="4" name="table"/>
          <p:cNvPicPr>
            <a:picLocks noChangeAspect="1"/>
          </p:cNvPicPr>
          <p:nvPr/>
        </p:nvPicPr>
        <p:blipFill>
          <a:blip r:embed="rId2"/>
          <a:stretch>
            <a:fillRect/>
          </a:stretch>
        </p:blipFill>
        <p:spPr>
          <a:xfrm>
            <a:off x="1598305" y="1952921"/>
            <a:ext cx="1944216" cy="1034388"/>
          </a:xfrm>
          <a:prstGeom prst="rect">
            <a:avLst/>
          </a:prstGeom>
        </p:spPr>
      </p:pic>
      <p:pic>
        <p:nvPicPr>
          <p:cNvPr id="5" name="table"/>
          <p:cNvPicPr>
            <a:picLocks noChangeAspect="1"/>
          </p:cNvPicPr>
          <p:nvPr/>
        </p:nvPicPr>
        <p:blipFill>
          <a:blip r:embed="rId3"/>
          <a:stretch>
            <a:fillRect/>
          </a:stretch>
        </p:blipFill>
        <p:spPr>
          <a:xfrm>
            <a:off x="4910673" y="2096937"/>
            <a:ext cx="4497001" cy="839020"/>
          </a:xfrm>
          <a:prstGeom prst="rect">
            <a:avLst/>
          </a:prstGeom>
        </p:spPr>
      </p:pic>
      <p:pic>
        <p:nvPicPr>
          <p:cNvPr id="6" name="table"/>
          <p:cNvPicPr>
            <a:picLocks noChangeAspect="1"/>
          </p:cNvPicPr>
          <p:nvPr/>
        </p:nvPicPr>
        <p:blipFill>
          <a:blip r:embed="rId4"/>
          <a:stretch>
            <a:fillRect/>
          </a:stretch>
        </p:blipFill>
        <p:spPr>
          <a:xfrm>
            <a:off x="1454289" y="3753121"/>
            <a:ext cx="3312369" cy="1080120"/>
          </a:xfrm>
          <a:prstGeom prst="rect">
            <a:avLst/>
          </a:prstGeom>
        </p:spPr>
      </p:pic>
      <p:sp>
        <p:nvSpPr>
          <p:cNvPr id="7" name="TextBox 12"/>
          <p:cNvSpPr txBox="1"/>
          <p:nvPr/>
        </p:nvSpPr>
        <p:spPr>
          <a:xfrm>
            <a:off x="1526297" y="3321073"/>
            <a:ext cx="107946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Inventory</a:t>
            </a:r>
            <a:endParaRPr lang="en-CA" dirty="0"/>
          </a:p>
        </p:txBody>
      </p:sp>
      <p:sp>
        <p:nvSpPr>
          <p:cNvPr id="8" name="TextBox 13"/>
          <p:cNvSpPr txBox="1"/>
          <p:nvPr/>
        </p:nvSpPr>
        <p:spPr>
          <a:xfrm>
            <a:off x="5054689" y="1631674"/>
            <a:ext cx="125566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Warehouse</a:t>
            </a:r>
            <a:endParaRPr lang="en-CA" dirty="0"/>
          </a:p>
        </p:txBody>
      </p:sp>
      <p:sp>
        <p:nvSpPr>
          <p:cNvPr id="9" name="TextBox 14"/>
          <p:cNvSpPr txBox="1"/>
          <p:nvPr/>
        </p:nvSpPr>
        <p:spPr>
          <a:xfrm>
            <a:off x="1714480" y="1611887"/>
            <a:ext cx="91993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Product</a:t>
            </a:r>
            <a:endParaRPr lang="en-CA" dirty="0"/>
          </a:p>
        </p:txBody>
      </p:sp>
      <p:sp>
        <p:nvSpPr>
          <p:cNvPr id="10" name="TextBox 16"/>
          <p:cNvSpPr txBox="1"/>
          <p:nvPr/>
        </p:nvSpPr>
        <p:spPr>
          <a:xfrm>
            <a:off x="1391888" y="5013540"/>
            <a:ext cx="6749539" cy="14773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a:t>PRODUCT  (</a:t>
            </a:r>
            <a:r>
              <a:rPr lang="en-CA" b="1" u="sng" dirty="0" err="1"/>
              <a:t>product_id</a:t>
            </a:r>
            <a:r>
              <a:rPr lang="en-CA" dirty="0"/>
              <a:t>, </a:t>
            </a:r>
            <a:r>
              <a:rPr lang="en-CA" dirty="0" err="1"/>
              <a:t>prod_desc</a:t>
            </a:r>
            <a:r>
              <a:rPr lang="en-CA" dirty="0"/>
              <a:t>)</a:t>
            </a:r>
          </a:p>
          <a:p>
            <a:r>
              <a:rPr lang="en-CA" dirty="0"/>
              <a:t> </a:t>
            </a:r>
          </a:p>
          <a:p>
            <a:r>
              <a:rPr lang="en-CA" dirty="0"/>
              <a:t>WAREHOUSE (</a:t>
            </a:r>
            <a:r>
              <a:rPr lang="en-CA" b="1" u="sng" dirty="0" err="1"/>
              <a:t>whse_id</a:t>
            </a:r>
            <a:r>
              <a:rPr lang="en-CA" dirty="0"/>
              <a:t>, </a:t>
            </a:r>
            <a:r>
              <a:rPr lang="en-CA" dirty="0" err="1"/>
              <a:t>whse_address</a:t>
            </a:r>
            <a:r>
              <a:rPr lang="en-CA" dirty="0"/>
              <a:t>, city, </a:t>
            </a:r>
            <a:r>
              <a:rPr lang="en-CA" dirty="0" err="1"/>
              <a:t>prov</a:t>
            </a:r>
            <a:r>
              <a:rPr lang="en-CA" dirty="0"/>
              <a:t>, </a:t>
            </a:r>
            <a:r>
              <a:rPr lang="en-CA" dirty="0" err="1"/>
              <a:t>pcode</a:t>
            </a:r>
            <a:r>
              <a:rPr lang="en-CA" dirty="0"/>
              <a:t>)</a:t>
            </a:r>
          </a:p>
          <a:p>
            <a:r>
              <a:rPr lang="en-CA" dirty="0"/>
              <a:t> </a:t>
            </a:r>
          </a:p>
          <a:p>
            <a:r>
              <a:rPr lang="en-CA" dirty="0"/>
              <a:t>INVENTORY (</a:t>
            </a:r>
            <a:r>
              <a:rPr lang="en-CA" b="1" u="sng" dirty="0" err="1" smtClean="0"/>
              <a:t>whse_id</a:t>
            </a:r>
            <a:r>
              <a:rPr lang="en-CA" b="1" u="sng" dirty="0" smtClean="0"/>
              <a:t> (FK), </a:t>
            </a:r>
            <a:r>
              <a:rPr lang="en-CA" b="1" u="sng" dirty="0" err="1" smtClean="0"/>
              <a:t>product_id</a:t>
            </a:r>
            <a:r>
              <a:rPr lang="en-CA" b="1" u="sng" dirty="0" smtClean="0"/>
              <a:t> (FK)</a:t>
            </a:r>
            <a:r>
              <a:rPr lang="en-CA" dirty="0" smtClean="0"/>
              <a:t>, </a:t>
            </a:r>
            <a:r>
              <a:rPr lang="en-CA" dirty="0"/>
              <a:t>bin, </a:t>
            </a:r>
            <a:r>
              <a:rPr lang="en-CA" dirty="0" err="1"/>
              <a:t>qty</a:t>
            </a:r>
            <a:r>
              <a:rPr lang="en-CA" dirty="0"/>
              <a:t>)</a:t>
            </a:r>
          </a:p>
        </p:txBody>
      </p:sp>
    </p:spTree>
    <p:extLst>
      <p:ext uri="{BB962C8B-B14F-4D97-AF65-F5344CB8AC3E}">
        <p14:creationId xmlns:p14="http://schemas.microsoft.com/office/powerpoint/2010/main" val="2781040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ERD comes to a similar conclusion</a:t>
            </a:r>
            <a:endParaRPr lang="en-CA" dirty="0"/>
          </a:p>
        </p:txBody>
      </p:sp>
      <p:sp>
        <p:nvSpPr>
          <p:cNvPr id="3" name="Content Placeholder 2"/>
          <p:cNvSpPr>
            <a:spLocks noGrp="1"/>
          </p:cNvSpPr>
          <p:nvPr>
            <p:ph idx="1"/>
          </p:nvPr>
        </p:nvSpPr>
        <p:spPr/>
        <p:txBody>
          <a:bodyPr/>
          <a:lstStyle/>
          <a:p>
            <a:r>
              <a:rPr lang="en-US" sz="2000" dirty="0"/>
              <a:t>Distribution Company Many-to-Many ERD Many products stored in many </a:t>
            </a:r>
            <a:r>
              <a:rPr lang="en-US" sz="2000" dirty="0" smtClean="0"/>
              <a:t>warehouses</a:t>
            </a:r>
            <a:endParaRPr lang="en-US" dirty="0"/>
          </a:p>
          <a:p>
            <a:r>
              <a:rPr lang="en-US" dirty="0"/>
              <a:t>A large distribution company has many warehouses across the county which provides faster shipping for customers. The company handles many products that may be stored in any of the company’s warehouses. Of course, there will be times when a product is out of stock and is not stored in a particular warehouse. The company wants to know the quantity on hand (inventory) for each product at each warehouse. For products store the product id, product name, and unit cost. For warehouses, store the warehouse id and city. </a:t>
            </a:r>
          </a:p>
          <a:p>
            <a:endParaRPr lang="en-CA" dirty="0"/>
          </a:p>
        </p:txBody>
      </p:sp>
    </p:spTree>
    <p:extLst>
      <p:ext uri="{BB962C8B-B14F-4D97-AF65-F5344CB8AC3E}">
        <p14:creationId xmlns:p14="http://schemas.microsoft.com/office/powerpoint/2010/main" val="3026074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What is Normalization?</a:t>
            </a:r>
            <a:endParaRPr lang="en-CA" dirty="0">
              <a:solidFill>
                <a:srgbClr val="C00000"/>
              </a:solidFill>
            </a:endParaRPr>
          </a:p>
        </p:txBody>
      </p:sp>
      <p:sp>
        <p:nvSpPr>
          <p:cNvPr id="3" name="Content Placeholder 2"/>
          <p:cNvSpPr>
            <a:spLocks noGrp="1"/>
          </p:cNvSpPr>
          <p:nvPr>
            <p:ph idx="1"/>
          </p:nvPr>
        </p:nvSpPr>
        <p:spPr/>
        <p:txBody>
          <a:bodyPr/>
          <a:lstStyle/>
          <a:p>
            <a:r>
              <a:rPr lang="en-CA" dirty="0" smtClean="0"/>
              <a:t>Normalization is a series of steps used to evaluate and modify table structures to ensure that every non-key column in every table is directly dependent on the primary key.</a:t>
            </a:r>
          </a:p>
          <a:p>
            <a:r>
              <a:rPr lang="en-CA" dirty="0" smtClean="0"/>
              <a:t>The results  of normalization are reduced redundancies, fewer anomalies and improved efficiencies.</a:t>
            </a:r>
          </a:p>
          <a:p>
            <a:endParaRPr lang="en-CA" dirty="0"/>
          </a:p>
        </p:txBody>
      </p:sp>
    </p:spTree>
    <p:extLst>
      <p:ext uri="{BB962C8B-B14F-4D97-AF65-F5344CB8AC3E}">
        <p14:creationId xmlns:p14="http://schemas.microsoft.com/office/powerpoint/2010/main" val="2602282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ERD</a:t>
            </a:r>
            <a:endParaRPr lang="en-CA" dirty="0"/>
          </a:p>
        </p:txBody>
      </p:sp>
      <p:pic>
        <p:nvPicPr>
          <p:cNvPr id="4" name="Picture 3"/>
          <p:cNvPicPr>
            <a:picLocks noChangeAspect="1"/>
          </p:cNvPicPr>
          <p:nvPr/>
        </p:nvPicPr>
        <p:blipFill>
          <a:blip r:embed="rId2"/>
          <a:stretch>
            <a:fillRect/>
          </a:stretch>
        </p:blipFill>
        <p:spPr>
          <a:xfrm>
            <a:off x="2428702" y="2058374"/>
            <a:ext cx="5476702" cy="3908518"/>
          </a:xfrm>
          <a:prstGeom prst="rect">
            <a:avLst/>
          </a:prstGeom>
        </p:spPr>
      </p:pic>
    </p:spTree>
    <p:extLst>
      <p:ext uri="{BB962C8B-B14F-4D97-AF65-F5344CB8AC3E}">
        <p14:creationId xmlns:p14="http://schemas.microsoft.com/office/powerpoint/2010/main" val="3085537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 (3NF)</a:t>
            </a:r>
            <a:endParaRPr lang="en-CA" dirty="0"/>
          </a:p>
        </p:txBody>
      </p:sp>
      <p:graphicFrame>
        <p:nvGraphicFramePr>
          <p:cNvPr id="4" name="Diagram 3"/>
          <p:cNvGraphicFramePr/>
          <p:nvPr>
            <p:extLst>
              <p:ext uri="{D42A27DB-BD31-4B8C-83A1-F6EECF244321}">
                <p14:modId xmlns:p14="http://schemas.microsoft.com/office/powerpoint/2010/main" val="4096580107"/>
              </p:ext>
            </p:extLst>
          </p:nvPr>
        </p:nvGraphicFramePr>
        <p:xfrm>
          <a:off x="1850968" y="204539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6590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3NF</a:t>
            </a:r>
            <a:endParaRPr lang="en-CA" dirty="0"/>
          </a:p>
        </p:txBody>
      </p:sp>
      <p:pic>
        <p:nvPicPr>
          <p:cNvPr id="4" name="table"/>
          <p:cNvPicPr>
            <a:picLocks noChangeAspect="1"/>
          </p:cNvPicPr>
          <p:nvPr/>
        </p:nvPicPr>
        <p:blipFill>
          <a:blip r:embed="rId2"/>
          <a:stretch>
            <a:fillRect/>
          </a:stretch>
        </p:blipFill>
        <p:spPr>
          <a:xfrm>
            <a:off x="1739942" y="2597829"/>
            <a:ext cx="4497001" cy="839020"/>
          </a:xfrm>
          <a:prstGeom prst="rect">
            <a:avLst/>
          </a:prstGeom>
        </p:spPr>
      </p:pic>
      <p:sp>
        <p:nvSpPr>
          <p:cNvPr id="5" name="TextBox 13"/>
          <p:cNvSpPr txBox="1"/>
          <p:nvPr/>
        </p:nvSpPr>
        <p:spPr>
          <a:xfrm>
            <a:off x="1650988" y="2259275"/>
            <a:ext cx="1244251"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1600" dirty="0" smtClean="0"/>
              <a:t>Warehouse</a:t>
            </a:r>
            <a:endParaRPr lang="en-CA" sz="1600" dirty="0"/>
          </a:p>
        </p:txBody>
      </p:sp>
      <p:sp>
        <p:nvSpPr>
          <p:cNvPr id="6" name="TextBox 16"/>
          <p:cNvSpPr txBox="1"/>
          <p:nvPr/>
        </p:nvSpPr>
        <p:spPr>
          <a:xfrm>
            <a:off x="1424165" y="3775403"/>
            <a:ext cx="883374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To satisfy the second rule of 3NF, the warehouse table can be split into two tables.</a:t>
            </a:r>
            <a:endParaRPr lang="en-CA" dirty="0"/>
          </a:p>
        </p:txBody>
      </p:sp>
    </p:spTree>
    <p:extLst>
      <p:ext uri="{BB962C8B-B14F-4D97-AF65-F5344CB8AC3E}">
        <p14:creationId xmlns:p14="http://schemas.microsoft.com/office/powerpoint/2010/main" val="1653989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3NF</a:t>
            </a:r>
            <a:endParaRPr lang="en-CA" dirty="0"/>
          </a:p>
        </p:txBody>
      </p:sp>
      <p:pic>
        <p:nvPicPr>
          <p:cNvPr id="4" name="table"/>
          <p:cNvPicPr>
            <a:picLocks noChangeAspect="1"/>
          </p:cNvPicPr>
          <p:nvPr/>
        </p:nvPicPr>
        <p:blipFill>
          <a:blip r:embed="rId2"/>
          <a:stretch>
            <a:fillRect/>
          </a:stretch>
        </p:blipFill>
        <p:spPr>
          <a:xfrm>
            <a:off x="1689950" y="2347606"/>
            <a:ext cx="3384376" cy="986774"/>
          </a:xfrm>
          <a:prstGeom prst="rect">
            <a:avLst/>
          </a:prstGeom>
        </p:spPr>
      </p:pic>
      <p:sp>
        <p:nvSpPr>
          <p:cNvPr id="5" name="TextBox 13"/>
          <p:cNvSpPr txBox="1"/>
          <p:nvPr/>
        </p:nvSpPr>
        <p:spPr>
          <a:xfrm>
            <a:off x="1689950" y="1978274"/>
            <a:ext cx="125566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Warehouse</a:t>
            </a:r>
            <a:endParaRPr lang="en-CA" dirty="0"/>
          </a:p>
        </p:txBody>
      </p:sp>
      <p:sp>
        <p:nvSpPr>
          <p:cNvPr id="6" name="TextBox 16"/>
          <p:cNvSpPr txBox="1"/>
          <p:nvPr/>
        </p:nvSpPr>
        <p:spPr>
          <a:xfrm>
            <a:off x="1594332" y="3621332"/>
            <a:ext cx="475659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Postal Code determines city and province.</a:t>
            </a:r>
            <a:endParaRPr lang="en-CA" dirty="0"/>
          </a:p>
        </p:txBody>
      </p:sp>
      <p:pic>
        <p:nvPicPr>
          <p:cNvPr id="7" name="table"/>
          <p:cNvPicPr>
            <a:picLocks noChangeAspect="1"/>
          </p:cNvPicPr>
          <p:nvPr/>
        </p:nvPicPr>
        <p:blipFill>
          <a:blip r:embed="rId3"/>
          <a:stretch>
            <a:fillRect/>
          </a:stretch>
        </p:blipFill>
        <p:spPr>
          <a:xfrm>
            <a:off x="5727586" y="2493132"/>
            <a:ext cx="3164515" cy="841248"/>
          </a:xfrm>
          <a:prstGeom prst="rect">
            <a:avLst/>
          </a:prstGeom>
        </p:spPr>
      </p:pic>
      <p:sp>
        <p:nvSpPr>
          <p:cNvPr id="8" name="TextBox 5"/>
          <p:cNvSpPr txBox="1"/>
          <p:nvPr/>
        </p:nvSpPr>
        <p:spPr>
          <a:xfrm>
            <a:off x="5654227" y="2071502"/>
            <a:ext cx="1227837"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err="1" smtClean="0"/>
              <a:t>PostalCode</a:t>
            </a:r>
            <a:endParaRPr lang="en-CA" dirty="0"/>
          </a:p>
        </p:txBody>
      </p:sp>
    </p:spTree>
    <p:extLst>
      <p:ext uri="{BB962C8B-B14F-4D97-AF65-F5344CB8AC3E}">
        <p14:creationId xmlns:p14="http://schemas.microsoft.com/office/powerpoint/2010/main" val="608807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Why is this table not in 3NF</a:t>
            </a:r>
            <a:r>
              <a:rPr lang="en-CA" dirty="0" smtClean="0"/>
              <a:t>?</a:t>
            </a:r>
            <a:endParaRPr lang="en-CA" dirty="0"/>
          </a:p>
        </p:txBody>
      </p:sp>
      <p:pic>
        <p:nvPicPr>
          <p:cNvPr id="4" name="table"/>
          <p:cNvPicPr>
            <a:picLocks noChangeAspect="1"/>
          </p:cNvPicPr>
          <p:nvPr/>
        </p:nvPicPr>
        <p:blipFill>
          <a:blip r:embed="rId2"/>
          <a:stretch>
            <a:fillRect/>
          </a:stretch>
        </p:blipFill>
        <p:spPr>
          <a:xfrm>
            <a:off x="1261872" y="2536393"/>
            <a:ext cx="6221308" cy="1219200"/>
          </a:xfrm>
          <a:prstGeom prst="rect">
            <a:avLst/>
          </a:prstGeom>
        </p:spPr>
      </p:pic>
      <p:sp>
        <p:nvSpPr>
          <p:cNvPr id="5" name="Rectangle 4"/>
          <p:cNvSpPr>
            <a:spLocks noChangeArrowheads="1"/>
          </p:cNvSpPr>
          <p:nvPr/>
        </p:nvSpPr>
        <p:spPr bwMode="auto">
          <a:xfrm>
            <a:off x="1261872" y="2032337"/>
            <a:ext cx="10081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ORDER</a:t>
            </a:r>
            <a:endParaRPr kumimoji="0" lang="en-CA"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86271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ORDER in </a:t>
            </a:r>
            <a:r>
              <a:rPr lang="en-CA" dirty="0" smtClean="0"/>
              <a:t>3NF</a:t>
            </a:r>
            <a:endParaRPr lang="en-CA" dirty="0"/>
          </a:p>
        </p:txBody>
      </p:sp>
      <p:pic>
        <p:nvPicPr>
          <p:cNvPr id="4" name="table"/>
          <p:cNvPicPr>
            <a:picLocks noChangeAspect="1"/>
          </p:cNvPicPr>
          <p:nvPr/>
        </p:nvPicPr>
        <p:blipFill>
          <a:blip r:embed="rId2"/>
          <a:stretch>
            <a:fillRect/>
          </a:stretch>
        </p:blipFill>
        <p:spPr>
          <a:xfrm>
            <a:off x="1491831" y="2639166"/>
            <a:ext cx="4918970" cy="1219200"/>
          </a:xfrm>
          <a:prstGeom prst="rect">
            <a:avLst/>
          </a:prstGeom>
        </p:spPr>
      </p:pic>
      <p:sp>
        <p:nvSpPr>
          <p:cNvPr id="5" name="Rectangle 4"/>
          <p:cNvSpPr>
            <a:spLocks noChangeArrowheads="1"/>
          </p:cNvSpPr>
          <p:nvPr/>
        </p:nvSpPr>
        <p:spPr bwMode="auto">
          <a:xfrm>
            <a:off x="1491831" y="2135110"/>
            <a:ext cx="10081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ORDER</a:t>
            </a:r>
            <a:endParaRPr kumimoji="0" lang="en-CA"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90427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Functional Dependency</a:t>
            </a:r>
          </a:p>
        </p:txBody>
      </p:sp>
      <p:sp>
        <p:nvSpPr>
          <p:cNvPr id="3" name="Content Placeholder 2"/>
          <p:cNvSpPr>
            <a:spLocks noGrp="1"/>
          </p:cNvSpPr>
          <p:nvPr>
            <p:ph idx="1"/>
          </p:nvPr>
        </p:nvSpPr>
        <p:spPr/>
        <p:txBody>
          <a:bodyPr/>
          <a:lstStyle/>
          <a:p>
            <a:r>
              <a:rPr lang="en-CA" dirty="0"/>
              <a:t>A functional dependency occurs when one or more attributes in a table uniquely determines another attribute</a:t>
            </a:r>
          </a:p>
          <a:p>
            <a:r>
              <a:rPr lang="en-CA" dirty="0" err="1"/>
              <a:t>product_id</a:t>
            </a:r>
            <a:r>
              <a:rPr lang="en-CA" dirty="0"/>
              <a:t> </a:t>
            </a:r>
            <a:r>
              <a:rPr lang="en-CA" dirty="0">
                <a:sym typeface="Wingdings" panose="05000000000000000000" pitchFamily="2" charset="2"/>
              </a:rPr>
              <a:t> </a:t>
            </a:r>
            <a:r>
              <a:rPr lang="en-CA" dirty="0" err="1">
                <a:sym typeface="Wingdings" panose="05000000000000000000" pitchFamily="2" charset="2"/>
              </a:rPr>
              <a:t>prod_desc</a:t>
            </a:r>
            <a:endParaRPr lang="en-CA" dirty="0">
              <a:sym typeface="Wingdings" panose="05000000000000000000" pitchFamily="2" charset="2"/>
            </a:endParaRPr>
          </a:p>
          <a:p>
            <a:r>
              <a:rPr lang="en-CA" dirty="0" err="1">
                <a:sym typeface="Wingdings" panose="05000000000000000000" pitchFamily="2" charset="2"/>
              </a:rPr>
              <a:t>whse_id</a:t>
            </a:r>
            <a:r>
              <a:rPr lang="en-CA" dirty="0">
                <a:sym typeface="Wingdings" panose="05000000000000000000" pitchFamily="2" charset="2"/>
              </a:rPr>
              <a:t>, </a:t>
            </a:r>
            <a:r>
              <a:rPr lang="en-CA" dirty="0" err="1">
                <a:sym typeface="Wingdings" panose="05000000000000000000" pitchFamily="2" charset="2"/>
              </a:rPr>
              <a:t>product_id</a:t>
            </a:r>
            <a:r>
              <a:rPr lang="en-CA" dirty="0">
                <a:sym typeface="Wingdings" panose="05000000000000000000" pitchFamily="2" charset="2"/>
              </a:rPr>
              <a:t>  bin, </a:t>
            </a:r>
            <a:r>
              <a:rPr lang="en-CA" dirty="0" err="1">
                <a:sym typeface="Wingdings" panose="05000000000000000000" pitchFamily="2" charset="2"/>
              </a:rPr>
              <a:t>qty</a:t>
            </a:r>
            <a:endParaRPr lang="en-CA" dirty="0">
              <a:sym typeface="Wingdings" panose="05000000000000000000" pitchFamily="2" charset="2"/>
            </a:endParaRPr>
          </a:p>
          <a:p>
            <a:r>
              <a:rPr lang="en-CA" dirty="0" err="1">
                <a:sym typeface="Wingdings" panose="05000000000000000000" pitchFamily="2" charset="2"/>
              </a:rPr>
              <a:t>whse_id</a:t>
            </a:r>
            <a:r>
              <a:rPr lang="en-CA" dirty="0">
                <a:sym typeface="Wingdings" panose="05000000000000000000" pitchFamily="2" charset="2"/>
              </a:rPr>
              <a:t>  </a:t>
            </a:r>
            <a:r>
              <a:rPr lang="en-CA" dirty="0" err="1">
                <a:sym typeface="Wingdings" panose="05000000000000000000" pitchFamily="2" charset="2"/>
              </a:rPr>
              <a:t>whse_address</a:t>
            </a:r>
            <a:r>
              <a:rPr lang="en-CA" dirty="0">
                <a:sym typeface="Wingdings" panose="05000000000000000000" pitchFamily="2" charset="2"/>
              </a:rPr>
              <a:t>, city, </a:t>
            </a:r>
            <a:r>
              <a:rPr lang="en-CA" dirty="0" err="1">
                <a:sym typeface="Wingdings" panose="05000000000000000000" pitchFamily="2" charset="2"/>
              </a:rPr>
              <a:t>prov</a:t>
            </a:r>
            <a:r>
              <a:rPr lang="en-CA" dirty="0">
                <a:sym typeface="Wingdings" panose="05000000000000000000" pitchFamily="2" charset="2"/>
              </a:rPr>
              <a:t>, </a:t>
            </a:r>
            <a:r>
              <a:rPr lang="en-CA" dirty="0" err="1">
                <a:sym typeface="Wingdings" panose="05000000000000000000" pitchFamily="2" charset="2"/>
              </a:rPr>
              <a:t>pcode</a:t>
            </a:r>
            <a:r>
              <a:rPr lang="en-CA" dirty="0">
                <a:sym typeface="Wingdings" panose="05000000000000000000" pitchFamily="2" charset="2"/>
              </a:rPr>
              <a:t> </a:t>
            </a:r>
            <a:endParaRPr lang="en-CA" dirty="0"/>
          </a:p>
          <a:p>
            <a:endParaRPr lang="en-CA" dirty="0"/>
          </a:p>
        </p:txBody>
      </p:sp>
    </p:spTree>
    <p:extLst>
      <p:ext uri="{BB962C8B-B14F-4D97-AF65-F5344CB8AC3E}">
        <p14:creationId xmlns:p14="http://schemas.microsoft.com/office/powerpoint/2010/main" val="1583680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Partial Dependency</a:t>
            </a:r>
          </a:p>
        </p:txBody>
      </p:sp>
      <p:sp>
        <p:nvSpPr>
          <p:cNvPr id="3" name="Content Placeholder 2"/>
          <p:cNvSpPr>
            <a:spLocks noGrp="1"/>
          </p:cNvSpPr>
          <p:nvPr>
            <p:ph idx="1"/>
          </p:nvPr>
        </p:nvSpPr>
        <p:spPr/>
        <p:txBody>
          <a:bodyPr>
            <a:normAutofit/>
          </a:bodyPr>
          <a:lstStyle/>
          <a:p>
            <a:r>
              <a:rPr lang="en-CA" dirty="0"/>
              <a:t>Partial dependency is where a non-key column is dependent on part of the primary key but is not dependent on the entire primary key</a:t>
            </a:r>
            <a:r>
              <a:rPr lang="en-CA" dirty="0" smtClean="0"/>
              <a:t>.</a:t>
            </a:r>
            <a:endParaRPr lang="en-CA" dirty="0"/>
          </a:p>
          <a:p>
            <a:pPr marL="0" indent="0">
              <a:buNone/>
            </a:pPr>
            <a:r>
              <a:rPr lang="en-CA" dirty="0"/>
              <a:t>[</a:t>
            </a:r>
            <a:r>
              <a:rPr lang="en-CA" u="sng" dirty="0" err="1"/>
              <a:t>product_id</a:t>
            </a:r>
            <a:r>
              <a:rPr lang="en-CA" dirty="0"/>
              <a:t>, </a:t>
            </a:r>
            <a:r>
              <a:rPr lang="en-CA" u="sng" dirty="0" err="1"/>
              <a:t>whse_id</a:t>
            </a:r>
            <a:r>
              <a:rPr lang="en-CA" dirty="0"/>
              <a:t>, </a:t>
            </a:r>
            <a:r>
              <a:rPr lang="en-CA" dirty="0" err="1"/>
              <a:t>product_desc</a:t>
            </a:r>
            <a:r>
              <a:rPr lang="en-CA" dirty="0"/>
              <a:t>, </a:t>
            </a:r>
            <a:r>
              <a:rPr lang="en-CA" dirty="0" err="1"/>
              <a:t>bin,qty</a:t>
            </a:r>
            <a:r>
              <a:rPr lang="en-CA" dirty="0"/>
              <a:t>, </a:t>
            </a:r>
            <a:r>
              <a:rPr lang="en-CA" dirty="0" err="1"/>
              <a:t>whse_address</a:t>
            </a:r>
            <a:r>
              <a:rPr lang="en-CA" dirty="0"/>
              <a:t>, city, </a:t>
            </a:r>
            <a:r>
              <a:rPr lang="en-CA" dirty="0" err="1"/>
              <a:t>prov</a:t>
            </a:r>
            <a:r>
              <a:rPr lang="en-CA" dirty="0"/>
              <a:t>, </a:t>
            </a:r>
            <a:r>
              <a:rPr lang="en-CA" dirty="0" err="1"/>
              <a:t>pcode</a:t>
            </a:r>
            <a:r>
              <a:rPr lang="en-CA" dirty="0" smtClean="0"/>
              <a:t>]</a:t>
            </a:r>
            <a:endParaRPr lang="en-CA" dirty="0"/>
          </a:p>
          <a:p>
            <a:r>
              <a:rPr lang="en-CA" dirty="0"/>
              <a:t>The </a:t>
            </a:r>
            <a:r>
              <a:rPr lang="en-CA" dirty="0" err="1"/>
              <a:t>prod_desc</a:t>
            </a:r>
            <a:r>
              <a:rPr lang="en-CA" dirty="0"/>
              <a:t> column is dependent on the </a:t>
            </a:r>
            <a:r>
              <a:rPr lang="en-CA" dirty="0" err="1"/>
              <a:t>product_id</a:t>
            </a:r>
            <a:r>
              <a:rPr lang="en-CA" dirty="0"/>
              <a:t> key but is not determined by the </a:t>
            </a:r>
            <a:r>
              <a:rPr lang="en-CA" dirty="0" err="1"/>
              <a:t>whse_id</a:t>
            </a:r>
            <a:r>
              <a:rPr lang="en-CA" dirty="0"/>
              <a:t> </a:t>
            </a:r>
            <a:r>
              <a:rPr lang="en-CA" dirty="0" smtClean="0"/>
              <a:t>key.</a:t>
            </a:r>
            <a:endParaRPr lang="en-CA" dirty="0"/>
          </a:p>
          <a:p>
            <a:r>
              <a:rPr lang="en-CA" dirty="0"/>
              <a:t>The </a:t>
            </a:r>
            <a:r>
              <a:rPr lang="en-CA" dirty="0" err="1"/>
              <a:t>whse_address</a:t>
            </a:r>
            <a:r>
              <a:rPr lang="en-CA" dirty="0"/>
              <a:t> column is dependent on the </a:t>
            </a:r>
            <a:r>
              <a:rPr lang="en-CA" dirty="0" err="1"/>
              <a:t>whse_id</a:t>
            </a:r>
            <a:r>
              <a:rPr lang="en-CA" dirty="0"/>
              <a:t> key but is not related to the </a:t>
            </a:r>
            <a:r>
              <a:rPr lang="en-CA" dirty="0" err="1"/>
              <a:t>product_id</a:t>
            </a:r>
            <a:r>
              <a:rPr lang="en-CA" dirty="0"/>
              <a:t> </a:t>
            </a:r>
            <a:r>
              <a:rPr lang="en-CA" dirty="0" smtClean="0"/>
              <a:t>key</a:t>
            </a:r>
            <a:endParaRPr lang="en-CA" dirty="0"/>
          </a:p>
          <a:p>
            <a:r>
              <a:rPr lang="en-CA" dirty="0"/>
              <a:t>We only need to look for this and solve it when we have a concatenated key</a:t>
            </a:r>
          </a:p>
          <a:p>
            <a:endParaRPr lang="en-CA" dirty="0"/>
          </a:p>
        </p:txBody>
      </p:sp>
    </p:spTree>
    <p:extLst>
      <p:ext uri="{BB962C8B-B14F-4D97-AF65-F5344CB8AC3E}">
        <p14:creationId xmlns:p14="http://schemas.microsoft.com/office/powerpoint/2010/main" val="3920582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Boyce-</a:t>
            </a:r>
            <a:r>
              <a:rPr lang="en-US" dirty="0" err="1"/>
              <a:t>Codd</a:t>
            </a:r>
            <a:r>
              <a:rPr lang="en-US" dirty="0"/>
              <a:t> Normal Form (BCNF)</a:t>
            </a:r>
            <a:endParaRPr lang="en-CA" dirty="0"/>
          </a:p>
        </p:txBody>
      </p:sp>
      <p:graphicFrame>
        <p:nvGraphicFramePr>
          <p:cNvPr id="5" name="Diagram 4"/>
          <p:cNvGraphicFramePr/>
          <p:nvPr>
            <p:extLst>
              <p:ext uri="{D42A27DB-BD31-4B8C-83A1-F6EECF244321}">
                <p14:modId xmlns:p14="http://schemas.microsoft.com/office/powerpoint/2010/main" val="2637800079"/>
              </p:ext>
            </p:extLst>
          </p:nvPr>
        </p:nvGraphicFramePr>
        <p:xfrm>
          <a:off x="2266604" y="217839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6584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Fourth Normal Form (4NF)</a:t>
            </a:r>
            <a:endParaRPr lang="en-CA" dirty="0"/>
          </a:p>
        </p:txBody>
      </p:sp>
      <p:graphicFrame>
        <p:nvGraphicFramePr>
          <p:cNvPr id="4" name="Diagram 3"/>
          <p:cNvGraphicFramePr/>
          <p:nvPr>
            <p:extLst>
              <p:ext uri="{D42A27DB-BD31-4B8C-83A1-F6EECF244321}">
                <p14:modId xmlns:p14="http://schemas.microsoft.com/office/powerpoint/2010/main" val="3749249209"/>
              </p:ext>
            </p:extLst>
          </p:nvPr>
        </p:nvGraphicFramePr>
        <p:xfrm>
          <a:off x="1730722" y="1918002"/>
          <a:ext cx="6768752" cy="4352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7019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C00000"/>
                </a:solidFill>
              </a:rPr>
              <a:t>Two purposes of </a:t>
            </a:r>
            <a:r>
              <a:rPr lang="en-CA" dirty="0" smtClean="0">
                <a:solidFill>
                  <a:srgbClr val="C00000"/>
                </a:solidFill>
              </a:rPr>
              <a:t>normalization</a:t>
            </a:r>
            <a:endParaRPr lang="en-CA" dirty="0">
              <a:solidFill>
                <a:srgbClr val="C00000"/>
              </a:solidFill>
            </a:endParaRPr>
          </a:p>
        </p:txBody>
      </p:sp>
      <p:sp>
        <p:nvSpPr>
          <p:cNvPr id="3" name="Content Placeholder 2"/>
          <p:cNvSpPr>
            <a:spLocks noGrp="1"/>
          </p:cNvSpPr>
          <p:nvPr>
            <p:ph idx="1"/>
          </p:nvPr>
        </p:nvSpPr>
        <p:spPr/>
        <p:txBody>
          <a:bodyPr/>
          <a:lstStyle/>
          <a:p>
            <a:r>
              <a:rPr lang="en-CA" dirty="0"/>
              <a:t>P</a:t>
            </a:r>
            <a:r>
              <a:rPr lang="en-CA" dirty="0" smtClean="0"/>
              <a:t>urposes of normalization</a:t>
            </a:r>
            <a:endParaRPr lang="en-CA" i="1" dirty="0" smtClean="0"/>
          </a:p>
          <a:p>
            <a:pPr lvl="1"/>
            <a:r>
              <a:rPr lang="en-CA" i="1" dirty="0" smtClean="0"/>
              <a:t>Eliminate </a:t>
            </a:r>
            <a:r>
              <a:rPr lang="en-CA" i="1" dirty="0"/>
              <a:t>redundant data</a:t>
            </a:r>
            <a:r>
              <a:rPr lang="en-CA" dirty="0"/>
              <a:t> (the same data stored in more than one table</a:t>
            </a:r>
            <a:r>
              <a:rPr lang="en-CA" dirty="0" smtClean="0"/>
              <a:t>)</a:t>
            </a:r>
          </a:p>
          <a:p>
            <a:pPr lvl="2"/>
            <a:r>
              <a:rPr lang="en-CA" dirty="0"/>
              <a:t>Eliminating redundant data is achieved by splitting tables with redundant data into two or more tables without the </a:t>
            </a:r>
            <a:r>
              <a:rPr lang="en-CA" dirty="0" smtClean="0"/>
              <a:t>redundancy</a:t>
            </a:r>
            <a:endParaRPr lang="en-CA" dirty="0"/>
          </a:p>
          <a:p>
            <a:pPr lvl="1"/>
            <a:r>
              <a:rPr lang="en-CA" i="1" dirty="0" smtClean="0"/>
              <a:t>Ensure </a:t>
            </a:r>
            <a:r>
              <a:rPr lang="en-CA" i="1" dirty="0"/>
              <a:t>the data within a table are </a:t>
            </a:r>
            <a:r>
              <a:rPr lang="en-CA" i="1" dirty="0" smtClean="0"/>
              <a:t>related</a:t>
            </a:r>
          </a:p>
          <a:p>
            <a:r>
              <a:rPr lang="en-CA" dirty="0"/>
              <a:t>Normalization involves the process of applying rules called </a:t>
            </a:r>
            <a:r>
              <a:rPr lang="en-CA" b="1" dirty="0"/>
              <a:t>normal forms </a:t>
            </a:r>
            <a:r>
              <a:rPr lang="en-CA" dirty="0"/>
              <a:t>to table structures that produce a design that is free of data redundancy problems.</a:t>
            </a:r>
          </a:p>
          <a:p>
            <a:endParaRPr lang="en-CA" dirty="0"/>
          </a:p>
          <a:p>
            <a:pPr marL="0" indent="0">
              <a:buNone/>
            </a:pPr>
            <a:endParaRPr lang="en-CA" dirty="0"/>
          </a:p>
        </p:txBody>
      </p:sp>
    </p:spTree>
    <p:extLst>
      <p:ext uri="{BB962C8B-B14F-4D97-AF65-F5344CB8AC3E}">
        <p14:creationId xmlns:p14="http://schemas.microsoft.com/office/powerpoint/2010/main" val="550756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CA" dirty="0"/>
          </a:p>
        </p:txBody>
      </p:sp>
      <p:sp>
        <p:nvSpPr>
          <p:cNvPr id="3" name="Content Placeholder 2"/>
          <p:cNvSpPr>
            <a:spLocks noGrp="1"/>
          </p:cNvSpPr>
          <p:nvPr>
            <p:ph idx="1"/>
          </p:nvPr>
        </p:nvSpPr>
        <p:spPr/>
        <p:txBody>
          <a:bodyPr/>
          <a:lstStyle/>
          <a:p>
            <a:r>
              <a:rPr lang="en-US" dirty="0"/>
              <a:t>Rules for reducing data redundancy and related problems called normal forms</a:t>
            </a:r>
          </a:p>
          <a:p>
            <a:r>
              <a:rPr lang="en-US" dirty="0"/>
              <a:t>UNF?</a:t>
            </a:r>
          </a:p>
          <a:p>
            <a:r>
              <a:rPr lang="en-US" dirty="0"/>
              <a:t>1NF – no repeating groups</a:t>
            </a:r>
          </a:p>
          <a:p>
            <a:r>
              <a:rPr lang="en-US" dirty="0"/>
              <a:t>2NF – no partial dependencies</a:t>
            </a:r>
          </a:p>
          <a:p>
            <a:r>
              <a:rPr lang="en-US" dirty="0"/>
              <a:t>3NF – no transitive dependencies</a:t>
            </a:r>
          </a:p>
          <a:p>
            <a:r>
              <a:rPr lang="en-US" dirty="0"/>
              <a:t>Functional dependency?</a:t>
            </a:r>
          </a:p>
          <a:p>
            <a:r>
              <a:rPr lang="en-US" dirty="0"/>
              <a:t>Partial dependency?</a:t>
            </a:r>
          </a:p>
          <a:p>
            <a:pPr lvl="1" indent="0">
              <a:buNone/>
            </a:pPr>
            <a:endParaRPr lang="en-US" dirty="0"/>
          </a:p>
          <a:p>
            <a:pPr marL="0" indent="0">
              <a:buNone/>
            </a:pPr>
            <a:endParaRPr lang="en-CA" dirty="0"/>
          </a:p>
        </p:txBody>
      </p:sp>
    </p:spTree>
    <p:extLst>
      <p:ext uri="{BB962C8B-B14F-4D97-AF65-F5344CB8AC3E}">
        <p14:creationId xmlns:p14="http://schemas.microsoft.com/office/powerpoint/2010/main" val="1083356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Views and Merging Relations</a:t>
            </a:r>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928142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800" dirty="0" smtClean="0"/>
              <a:t>Do not overstep normalization rules</a:t>
            </a:r>
            <a:endParaRPr lang="en-CA" sz="4800" dirty="0"/>
          </a:p>
        </p:txBody>
      </p:sp>
      <p:sp>
        <p:nvSpPr>
          <p:cNvPr id="3" name="Content Placeholder 2"/>
          <p:cNvSpPr>
            <a:spLocks noGrp="1"/>
          </p:cNvSpPr>
          <p:nvPr>
            <p:ph idx="1"/>
          </p:nvPr>
        </p:nvSpPr>
        <p:spPr/>
        <p:txBody>
          <a:bodyPr>
            <a:normAutofit fontScale="77500" lnSpcReduction="20000"/>
          </a:bodyPr>
          <a:lstStyle/>
          <a:p>
            <a:r>
              <a:rPr lang="en-US" sz="2600" dirty="0" smtClean="0"/>
              <a:t>1NF:</a:t>
            </a:r>
          </a:p>
          <a:p>
            <a:pPr marL="457200" lvl="1" indent="0">
              <a:buNone/>
            </a:pPr>
            <a:r>
              <a:rPr lang="en-US" sz="2000" b="1" dirty="0" smtClean="0"/>
              <a:t>Order</a:t>
            </a:r>
            <a:r>
              <a:rPr lang="en-US" sz="2000" dirty="0" smtClean="0"/>
              <a:t> </a:t>
            </a:r>
            <a:r>
              <a:rPr lang="en-US" sz="2000" dirty="0"/>
              <a:t>[</a:t>
            </a:r>
            <a:r>
              <a:rPr lang="en-US" sz="2000" u="sng" dirty="0" err="1"/>
              <a:t>OrderNo</a:t>
            </a:r>
            <a:r>
              <a:rPr lang="en-US" sz="2000" dirty="0"/>
              <a:t>, </a:t>
            </a:r>
            <a:r>
              <a:rPr lang="en-US" sz="2000" u="sng" dirty="0"/>
              <a:t>, </a:t>
            </a:r>
            <a:r>
              <a:rPr lang="en-US" sz="2000" u="sng" dirty="0" err="1"/>
              <a:t>PartNo</a:t>
            </a:r>
            <a:r>
              <a:rPr lang="en-US" sz="2000" dirty="0"/>
              <a:t>, </a:t>
            </a:r>
            <a:r>
              <a:rPr lang="en-US" sz="2000" dirty="0" err="1"/>
              <a:t>Orderdate</a:t>
            </a:r>
            <a:r>
              <a:rPr lang="en-US" sz="2000" dirty="0"/>
              <a:t>, </a:t>
            </a:r>
            <a:r>
              <a:rPr lang="en-US" sz="2000" dirty="0" err="1"/>
              <a:t>CustNo</a:t>
            </a:r>
            <a:r>
              <a:rPr lang="en-US" sz="2000" dirty="0"/>
              <a:t>, </a:t>
            </a:r>
            <a:r>
              <a:rPr lang="en-US" sz="2000" dirty="0" err="1" smtClean="0"/>
              <a:t>CustLname,PartDesc,QtyOrd</a:t>
            </a:r>
            <a:r>
              <a:rPr lang="en-US" sz="2000" dirty="0"/>
              <a:t>, Price)]</a:t>
            </a:r>
          </a:p>
          <a:p>
            <a:r>
              <a:rPr lang="en-US" sz="2600" dirty="0"/>
              <a:t>Going from 1NF to 2NF does not give us a</a:t>
            </a:r>
          </a:p>
          <a:p>
            <a:pPr marL="457200" lvl="1" indent="0">
              <a:buNone/>
            </a:pPr>
            <a:r>
              <a:rPr lang="en-US" sz="2600" b="1" dirty="0"/>
              <a:t>Customer</a:t>
            </a:r>
            <a:r>
              <a:rPr lang="en-US" sz="2600" dirty="0"/>
              <a:t>[</a:t>
            </a:r>
            <a:r>
              <a:rPr lang="en-US" sz="2600" u="sng" dirty="0" err="1"/>
              <a:t>CustNo</a:t>
            </a:r>
            <a:r>
              <a:rPr lang="en-US" sz="2600" dirty="0"/>
              <a:t>, </a:t>
            </a:r>
            <a:r>
              <a:rPr lang="en-US" sz="2600" dirty="0" err="1"/>
              <a:t>CustLname</a:t>
            </a:r>
            <a:r>
              <a:rPr lang="en-US" sz="2600" dirty="0"/>
              <a:t>]</a:t>
            </a:r>
          </a:p>
          <a:p>
            <a:r>
              <a:rPr lang="en-US" sz="2600" dirty="0"/>
              <a:t>The non key value determining a non key value is handled </a:t>
            </a:r>
            <a:endParaRPr lang="en-US" sz="2600" dirty="0" smtClean="0"/>
          </a:p>
          <a:p>
            <a:pPr lvl="1"/>
            <a:r>
              <a:rPr lang="en-US" sz="2600" dirty="0" smtClean="0"/>
              <a:t>when Going </a:t>
            </a:r>
            <a:r>
              <a:rPr lang="en-US" sz="2600" dirty="0"/>
              <a:t>from 2NF to 3NF</a:t>
            </a:r>
          </a:p>
          <a:p>
            <a:endParaRPr lang="en-US" dirty="0"/>
          </a:p>
          <a:p>
            <a:r>
              <a:rPr lang="en-US" sz="2600" dirty="0"/>
              <a:t>We should not lose any attributes, relations or composite keys </a:t>
            </a:r>
          </a:p>
          <a:p>
            <a:pPr lvl="1"/>
            <a:r>
              <a:rPr lang="en-US" sz="2600" dirty="0"/>
              <a:t>when going from 1NF to 2NF to </a:t>
            </a:r>
            <a:r>
              <a:rPr lang="en-US" sz="2600" dirty="0" smtClean="0"/>
              <a:t>3NF</a:t>
            </a:r>
            <a:endParaRPr lang="en-US" dirty="0"/>
          </a:p>
          <a:p>
            <a:r>
              <a:rPr lang="en-US" sz="2300" b="1" dirty="0"/>
              <a:t>Only apply the normalization rules as written. </a:t>
            </a:r>
          </a:p>
          <a:p>
            <a:r>
              <a:rPr lang="en-US" sz="2300" dirty="0"/>
              <a:t>When we reach the merge stage we will get rid of </a:t>
            </a:r>
            <a:r>
              <a:rPr lang="en-US" sz="2300" i="1" dirty="0" smtClean="0"/>
              <a:t>repeated</a:t>
            </a:r>
            <a:r>
              <a:rPr lang="en-US" sz="2300" dirty="0" smtClean="0"/>
              <a:t> </a:t>
            </a:r>
            <a:r>
              <a:rPr lang="en-US" sz="2300" dirty="0"/>
              <a:t>attributes and reduce composite keys if possible.</a:t>
            </a:r>
            <a:endParaRPr lang="en-GB" sz="2300" dirty="0"/>
          </a:p>
          <a:p>
            <a:endParaRPr lang="en-CA" dirty="0"/>
          </a:p>
        </p:txBody>
      </p:sp>
    </p:spTree>
    <p:extLst>
      <p:ext uri="{BB962C8B-B14F-4D97-AF65-F5344CB8AC3E}">
        <p14:creationId xmlns:p14="http://schemas.microsoft.com/office/powerpoint/2010/main" val="3258644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Merging Relations</a:t>
            </a:r>
            <a:endParaRPr lang="en-CA" dirty="0"/>
          </a:p>
        </p:txBody>
      </p:sp>
      <p:sp>
        <p:nvSpPr>
          <p:cNvPr id="3" name="Content Placeholder 2"/>
          <p:cNvSpPr>
            <a:spLocks noGrp="1"/>
          </p:cNvSpPr>
          <p:nvPr>
            <p:ph idx="1"/>
          </p:nvPr>
        </p:nvSpPr>
        <p:spPr/>
        <p:txBody>
          <a:bodyPr>
            <a:normAutofit fontScale="77500" lnSpcReduction="20000"/>
          </a:bodyPr>
          <a:lstStyle/>
          <a:p>
            <a:pPr marL="342900" indent="-342900"/>
            <a:r>
              <a:rPr lang="en-GB" dirty="0"/>
              <a:t>1A CUSTOMER[ </a:t>
            </a:r>
            <a:r>
              <a:rPr lang="en-GB" u="sng" dirty="0" err="1"/>
              <a:t>CustNo</a:t>
            </a:r>
            <a:r>
              <a:rPr lang="en-GB" dirty="0"/>
              <a:t>, </a:t>
            </a:r>
            <a:r>
              <a:rPr lang="en-GB" dirty="0" err="1"/>
              <a:t>CustName</a:t>
            </a:r>
            <a:r>
              <a:rPr lang="en-GB" dirty="0"/>
              <a:t>, </a:t>
            </a:r>
            <a:r>
              <a:rPr lang="en-GB" dirty="0" err="1"/>
              <a:t>CustStreet</a:t>
            </a:r>
            <a:r>
              <a:rPr lang="en-GB" dirty="0"/>
              <a:t>, </a:t>
            </a:r>
            <a:r>
              <a:rPr lang="en-GB" dirty="0" err="1"/>
              <a:t>CustZip</a:t>
            </a:r>
            <a:r>
              <a:rPr lang="en-GB" dirty="0"/>
              <a:t>, </a:t>
            </a:r>
            <a:r>
              <a:rPr lang="en-GB" dirty="0" err="1"/>
              <a:t>CustRep</a:t>
            </a:r>
            <a:r>
              <a:rPr lang="en-GB" dirty="0"/>
              <a:t> ]</a:t>
            </a:r>
          </a:p>
          <a:p>
            <a:pPr marL="342900" indent="-342900"/>
            <a:r>
              <a:rPr lang="en-GB" dirty="0"/>
              <a:t>1B </a:t>
            </a:r>
            <a:r>
              <a:rPr lang="en-GB" dirty="0" err="1"/>
              <a:t>ZipCode</a:t>
            </a:r>
            <a:r>
              <a:rPr lang="en-GB" dirty="0"/>
              <a:t>[</a:t>
            </a:r>
            <a:r>
              <a:rPr lang="en-GB" u="sng" dirty="0" err="1"/>
              <a:t>CustZip</a:t>
            </a:r>
            <a:r>
              <a:rPr lang="en-GB" dirty="0"/>
              <a:t>, </a:t>
            </a:r>
            <a:r>
              <a:rPr lang="en-GB" dirty="0" err="1"/>
              <a:t>CustCity</a:t>
            </a:r>
            <a:r>
              <a:rPr lang="en-GB" dirty="0"/>
              <a:t>, </a:t>
            </a:r>
            <a:r>
              <a:rPr lang="en-GB" dirty="0" err="1"/>
              <a:t>CustSt</a:t>
            </a:r>
            <a:r>
              <a:rPr lang="en-GB" dirty="0"/>
              <a:t>]</a:t>
            </a:r>
          </a:p>
          <a:p>
            <a:pPr marL="342900" indent="-342900"/>
            <a:r>
              <a:rPr lang="en-GB" dirty="0" smtClean="0"/>
              <a:t>2A </a:t>
            </a:r>
            <a:r>
              <a:rPr lang="en-GB" dirty="0"/>
              <a:t>PART[ </a:t>
            </a:r>
            <a:r>
              <a:rPr lang="en-GB" u="sng" dirty="0" err="1"/>
              <a:t>PartNo</a:t>
            </a:r>
            <a:r>
              <a:rPr lang="en-GB" u="sng" dirty="0"/>
              <a:t>,</a:t>
            </a:r>
            <a:r>
              <a:rPr lang="en-GB" dirty="0"/>
              <a:t>  </a:t>
            </a:r>
            <a:r>
              <a:rPr lang="en-GB" dirty="0" err="1"/>
              <a:t>PartDescr</a:t>
            </a:r>
            <a:r>
              <a:rPr lang="en-GB" dirty="0"/>
              <a:t>, </a:t>
            </a:r>
            <a:r>
              <a:rPr lang="en-GB" dirty="0" err="1"/>
              <a:t>QtyOnHand</a:t>
            </a:r>
            <a:r>
              <a:rPr lang="en-GB" dirty="0"/>
              <a:t>, Class, </a:t>
            </a:r>
            <a:r>
              <a:rPr lang="en-GB" dirty="0" err="1"/>
              <a:t>Whse</a:t>
            </a:r>
            <a:r>
              <a:rPr lang="en-GB" dirty="0"/>
              <a:t>, Price]</a:t>
            </a:r>
          </a:p>
          <a:p>
            <a:pPr marL="342900" indent="-342900"/>
            <a:r>
              <a:rPr lang="en-GB" dirty="0"/>
              <a:t>3A CUSTOMER[</a:t>
            </a:r>
            <a:r>
              <a:rPr lang="en-GB" u="sng" dirty="0" err="1"/>
              <a:t>CustNo</a:t>
            </a:r>
            <a:r>
              <a:rPr lang="en-GB" dirty="0"/>
              <a:t>, </a:t>
            </a:r>
            <a:r>
              <a:rPr lang="en-GB" dirty="0" err="1"/>
              <a:t>CustName</a:t>
            </a:r>
            <a:r>
              <a:rPr lang="en-GB" dirty="0"/>
              <a:t>]</a:t>
            </a:r>
          </a:p>
          <a:p>
            <a:pPr marL="342900" indent="-342900"/>
            <a:r>
              <a:rPr lang="en-GB" dirty="0"/>
              <a:t>3B  CUSTORDER[</a:t>
            </a:r>
            <a:r>
              <a:rPr lang="en-GB" u="sng" dirty="0" err="1"/>
              <a:t>CustNo</a:t>
            </a:r>
            <a:r>
              <a:rPr lang="en-GB" u="sng" dirty="0"/>
              <a:t>,</a:t>
            </a:r>
            <a:r>
              <a:rPr lang="en-GB" dirty="0"/>
              <a:t> </a:t>
            </a:r>
            <a:r>
              <a:rPr lang="en-GB" u="sng" dirty="0" err="1"/>
              <a:t>OrderNo</a:t>
            </a:r>
            <a:r>
              <a:rPr lang="en-GB" dirty="0"/>
              <a:t>, </a:t>
            </a:r>
            <a:r>
              <a:rPr lang="en-GB" dirty="0" err="1"/>
              <a:t>OrderDate</a:t>
            </a:r>
            <a:r>
              <a:rPr lang="en-GB" dirty="0"/>
              <a:t>]</a:t>
            </a:r>
          </a:p>
          <a:p>
            <a:pPr marL="342900" indent="-342900"/>
            <a:r>
              <a:rPr lang="en-GB" dirty="0"/>
              <a:t>4A ORDER [</a:t>
            </a:r>
            <a:r>
              <a:rPr lang="en-GB" u="sng" dirty="0" err="1"/>
              <a:t>OrderNo</a:t>
            </a:r>
            <a:r>
              <a:rPr lang="en-GB" dirty="0"/>
              <a:t>, </a:t>
            </a:r>
            <a:r>
              <a:rPr lang="en-GB" dirty="0" err="1"/>
              <a:t>OrderDate</a:t>
            </a:r>
            <a:r>
              <a:rPr lang="en-GB" dirty="0"/>
              <a:t>, </a:t>
            </a:r>
            <a:r>
              <a:rPr lang="en-GB" dirty="0" err="1"/>
              <a:t>CustNo</a:t>
            </a:r>
            <a:r>
              <a:rPr lang="en-GB" dirty="0"/>
              <a:t>]</a:t>
            </a:r>
          </a:p>
          <a:p>
            <a:pPr marL="342900" indent="-342900"/>
            <a:r>
              <a:rPr lang="en-GB" dirty="0"/>
              <a:t>4B ORDERDETAIL [</a:t>
            </a:r>
            <a:r>
              <a:rPr lang="en-GB" u="sng" dirty="0" err="1"/>
              <a:t>OrderNo</a:t>
            </a:r>
            <a:r>
              <a:rPr lang="en-GB" u="sng" dirty="0"/>
              <a:t>, </a:t>
            </a:r>
            <a:r>
              <a:rPr lang="en-GB" u="sng" dirty="0" err="1"/>
              <a:t>PartNum</a:t>
            </a:r>
            <a:r>
              <a:rPr lang="en-GB" dirty="0"/>
              <a:t>,  </a:t>
            </a:r>
            <a:r>
              <a:rPr lang="en-GB" dirty="0" err="1"/>
              <a:t>NumOrdered</a:t>
            </a:r>
            <a:r>
              <a:rPr lang="en-GB" dirty="0"/>
              <a:t> </a:t>
            </a:r>
            <a:r>
              <a:rPr lang="en-GB" dirty="0" err="1"/>
              <a:t>QuotedPrice</a:t>
            </a:r>
            <a:r>
              <a:rPr lang="en-GB" dirty="0"/>
              <a:t>]</a:t>
            </a:r>
          </a:p>
          <a:p>
            <a:pPr marL="342900" indent="-342900"/>
            <a:r>
              <a:rPr lang="en-GB" dirty="0"/>
              <a:t>4C PART [</a:t>
            </a:r>
            <a:r>
              <a:rPr lang="en-GB" u="sng" dirty="0" err="1"/>
              <a:t>PartNum</a:t>
            </a:r>
            <a:r>
              <a:rPr lang="en-GB" dirty="0"/>
              <a:t>,   </a:t>
            </a:r>
            <a:r>
              <a:rPr lang="en-GB" dirty="0" err="1"/>
              <a:t>PartDescr</a:t>
            </a:r>
            <a:r>
              <a:rPr lang="en-GB" dirty="0"/>
              <a:t>]</a:t>
            </a:r>
          </a:p>
          <a:p>
            <a:pPr marL="342900" indent="-342900"/>
            <a:r>
              <a:rPr lang="en-GB" dirty="0"/>
              <a:t>5A CUSTORDER[</a:t>
            </a:r>
            <a:r>
              <a:rPr lang="en-GB" u="sng" dirty="0" err="1"/>
              <a:t>CustNum</a:t>
            </a:r>
            <a:r>
              <a:rPr lang="en-GB" u="sng" dirty="0"/>
              <a:t>, </a:t>
            </a:r>
            <a:r>
              <a:rPr lang="en-GB" u="sng" dirty="0" err="1"/>
              <a:t>OrderNum</a:t>
            </a:r>
            <a:r>
              <a:rPr lang="en-GB" dirty="0"/>
              <a:t>]</a:t>
            </a:r>
          </a:p>
          <a:p>
            <a:pPr marL="342900" indent="-342900"/>
            <a:r>
              <a:rPr lang="en-GB" dirty="0"/>
              <a:t>5B ORDER[</a:t>
            </a:r>
            <a:r>
              <a:rPr lang="en-GB" u="sng" dirty="0" err="1"/>
              <a:t>OrderNum</a:t>
            </a:r>
            <a:r>
              <a:rPr lang="en-GB" dirty="0"/>
              <a:t>, </a:t>
            </a:r>
            <a:r>
              <a:rPr lang="en-GB" dirty="0" err="1"/>
              <a:t>OrderDate</a:t>
            </a:r>
            <a:r>
              <a:rPr lang="en-GB" dirty="0"/>
              <a:t>]</a:t>
            </a:r>
          </a:p>
          <a:p>
            <a:pPr marL="342900" indent="-342900"/>
            <a:r>
              <a:rPr lang="en-GB" dirty="0"/>
              <a:t>5C CUST[</a:t>
            </a:r>
            <a:r>
              <a:rPr lang="en-GB" u="sng" dirty="0" err="1"/>
              <a:t>CustNum</a:t>
            </a:r>
            <a:r>
              <a:rPr lang="en-GB" dirty="0"/>
              <a:t>, </a:t>
            </a:r>
            <a:r>
              <a:rPr lang="en-GB" dirty="0" err="1"/>
              <a:t>CustName</a:t>
            </a:r>
            <a:r>
              <a:rPr lang="en-GB" dirty="0"/>
              <a:t>, </a:t>
            </a:r>
            <a:r>
              <a:rPr lang="en-GB" dirty="0" err="1"/>
              <a:t>RepNo</a:t>
            </a:r>
            <a:r>
              <a:rPr lang="en-GB" dirty="0"/>
              <a:t>]</a:t>
            </a:r>
          </a:p>
          <a:p>
            <a:pPr marL="342900" indent="-342900"/>
            <a:r>
              <a:rPr lang="en-GB" dirty="0"/>
              <a:t>5D REP [</a:t>
            </a:r>
            <a:r>
              <a:rPr lang="en-GB" u="sng" dirty="0" err="1"/>
              <a:t>RepNo</a:t>
            </a:r>
            <a:r>
              <a:rPr lang="en-GB" dirty="0"/>
              <a:t>, </a:t>
            </a:r>
            <a:r>
              <a:rPr lang="en-GB" dirty="0" err="1"/>
              <a:t>RepName</a:t>
            </a:r>
            <a:r>
              <a:rPr lang="en-GB" dirty="0"/>
              <a:t>]</a:t>
            </a:r>
            <a:endParaRPr lang="en-CA" dirty="0"/>
          </a:p>
          <a:p>
            <a:endParaRPr lang="en-CA" dirty="0"/>
          </a:p>
        </p:txBody>
      </p:sp>
    </p:spTree>
    <p:extLst>
      <p:ext uri="{BB962C8B-B14F-4D97-AF65-F5344CB8AC3E}">
        <p14:creationId xmlns:p14="http://schemas.microsoft.com/office/powerpoint/2010/main" val="411438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Use consistent names for same attribute in each </a:t>
            </a:r>
            <a:r>
              <a:rPr lang="en-GB" dirty="0" smtClean="0"/>
              <a:t>relation</a:t>
            </a:r>
            <a:endParaRPr lang="en-CA" dirty="0"/>
          </a:p>
        </p:txBody>
      </p:sp>
      <p:sp>
        <p:nvSpPr>
          <p:cNvPr id="3" name="Content Placeholder 2"/>
          <p:cNvSpPr>
            <a:spLocks noGrp="1"/>
          </p:cNvSpPr>
          <p:nvPr>
            <p:ph idx="1"/>
          </p:nvPr>
        </p:nvSpPr>
        <p:spPr/>
        <p:txBody>
          <a:bodyPr>
            <a:normAutofit fontScale="62500" lnSpcReduction="20000"/>
          </a:bodyPr>
          <a:lstStyle/>
          <a:p>
            <a:pPr marL="342900" indent="-342900"/>
            <a:r>
              <a:rPr lang="en-GB" dirty="0"/>
              <a:t>2 PART[ </a:t>
            </a:r>
            <a:r>
              <a:rPr lang="en-GB" u="sng" dirty="0" err="1"/>
              <a:t>PartNo</a:t>
            </a:r>
            <a:r>
              <a:rPr lang="en-GB" u="sng" dirty="0"/>
              <a:t>,</a:t>
            </a:r>
            <a:r>
              <a:rPr lang="en-GB" dirty="0"/>
              <a:t>  </a:t>
            </a:r>
            <a:r>
              <a:rPr lang="en-GB" dirty="0" err="1"/>
              <a:t>PartDescr</a:t>
            </a:r>
            <a:r>
              <a:rPr lang="en-GB" dirty="0"/>
              <a:t>, </a:t>
            </a:r>
            <a:r>
              <a:rPr lang="en-GB" dirty="0" err="1"/>
              <a:t>QtyOnHand</a:t>
            </a:r>
            <a:r>
              <a:rPr lang="en-GB" dirty="0"/>
              <a:t>, Class, </a:t>
            </a:r>
            <a:r>
              <a:rPr lang="en-GB" dirty="0" err="1"/>
              <a:t>Whse</a:t>
            </a:r>
            <a:r>
              <a:rPr lang="en-GB" dirty="0"/>
              <a:t>, Price]</a:t>
            </a:r>
          </a:p>
          <a:p>
            <a:pPr marL="342900" indent="-342900"/>
            <a:r>
              <a:rPr lang="en-GB" dirty="0"/>
              <a:t>4B ORDERDETAIL [ </a:t>
            </a:r>
            <a:r>
              <a:rPr lang="en-GB" u="sng" dirty="0" err="1"/>
              <a:t>OrderNo</a:t>
            </a:r>
            <a:r>
              <a:rPr lang="en-GB" u="sng" dirty="0"/>
              <a:t>, </a:t>
            </a:r>
            <a:r>
              <a:rPr lang="en-GB" u="sng" dirty="0" err="1"/>
              <a:t>PartNum</a:t>
            </a:r>
            <a:r>
              <a:rPr lang="en-GB" dirty="0"/>
              <a:t>,  </a:t>
            </a:r>
            <a:r>
              <a:rPr lang="en-GB" dirty="0" err="1"/>
              <a:t>NumOrdered</a:t>
            </a:r>
            <a:r>
              <a:rPr lang="en-GB" dirty="0"/>
              <a:t>]</a:t>
            </a:r>
          </a:p>
          <a:p>
            <a:pPr marL="342900" indent="-342900"/>
            <a:r>
              <a:rPr lang="en-GB" dirty="0"/>
              <a:t>4B ORDERDETAIL [ </a:t>
            </a:r>
            <a:r>
              <a:rPr lang="en-GB" u="sng" dirty="0" err="1"/>
              <a:t>OrderNo</a:t>
            </a:r>
            <a:r>
              <a:rPr lang="en-GB" u="sng" dirty="0"/>
              <a:t>, </a:t>
            </a:r>
            <a:r>
              <a:rPr lang="en-GB" u="sng" dirty="0" err="1"/>
              <a:t>PartNo</a:t>
            </a:r>
            <a:r>
              <a:rPr lang="en-GB" dirty="0"/>
              <a:t>,  </a:t>
            </a:r>
            <a:r>
              <a:rPr lang="en-GB" dirty="0" err="1"/>
              <a:t>NumOrdered</a:t>
            </a:r>
            <a:r>
              <a:rPr lang="en-GB" dirty="0"/>
              <a:t>, </a:t>
            </a:r>
            <a:r>
              <a:rPr lang="en-GB" dirty="0" err="1"/>
              <a:t>QuotedPrice</a:t>
            </a:r>
            <a:r>
              <a:rPr lang="en-GB" dirty="0"/>
              <a:t>]</a:t>
            </a:r>
          </a:p>
          <a:p>
            <a:pPr marL="342900" indent="-342900"/>
            <a:r>
              <a:rPr lang="en-GB" dirty="0"/>
              <a:t>4C PART [</a:t>
            </a:r>
            <a:r>
              <a:rPr lang="en-GB" u="sng" dirty="0" err="1"/>
              <a:t>PartNum</a:t>
            </a:r>
            <a:r>
              <a:rPr lang="en-GB" dirty="0"/>
              <a:t>,   </a:t>
            </a:r>
            <a:r>
              <a:rPr lang="en-GB" dirty="0" err="1"/>
              <a:t>PartDescr</a:t>
            </a:r>
            <a:r>
              <a:rPr lang="en-GB" dirty="0"/>
              <a:t>]</a:t>
            </a:r>
          </a:p>
          <a:p>
            <a:pPr marL="342900" indent="-342900"/>
            <a:r>
              <a:rPr lang="en-GB" dirty="0"/>
              <a:t>4C PART [</a:t>
            </a:r>
            <a:r>
              <a:rPr lang="en-GB" u="sng" dirty="0" err="1"/>
              <a:t>PartNo</a:t>
            </a:r>
            <a:r>
              <a:rPr lang="en-GB" dirty="0"/>
              <a:t>,   </a:t>
            </a:r>
            <a:r>
              <a:rPr lang="en-GB" dirty="0" err="1"/>
              <a:t>PartDescr</a:t>
            </a:r>
            <a:r>
              <a:rPr lang="en-GB" dirty="0"/>
              <a:t>]</a:t>
            </a:r>
          </a:p>
          <a:p>
            <a:pPr marL="342900" indent="-342900"/>
            <a:endParaRPr lang="en-GB" dirty="0"/>
          </a:p>
          <a:p>
            <a:pPr marL="342900" indent="-342900"/>
            <a:r>
              <a:rPr lang="en-GB" dirty="0"/>
              <a:t>5A CUSTORDER[</a:t>
            </a:r>
            <a:r>
              <a:rPr lang="en-GB" u="sng" dirty="0" err="1"/>
              <a:t>CustNum</a:t>
            </a:r>
            <a:r>
              <a:rPr lang="en-GB" u="sng" dirty="0"/>
              <a:t>, </a:t>
            </a:r>
            <a:r>
              <a:rPr lang="en-GB" u="sng" dirty="0" err="1"/>
              <a:t>OrderNum</a:t>
            </a:r>
            <a:r>
              <a:rPr lang="en-GB" dirty="0"/>
              <a:t>]</a:t>
            </a:r>
          </a:p>
          <a:p>
            <a:pPr marL="342900" indent="-342900"/>
            <a:r>
              <a:rPr lang="en-GB" dirty="0"/>
              <a:t>5A CUSTORDER[</a:t>
            </a:r>
            <a:r>
              <a:rPr lang="en-GB" u="sng" dirty="0" err="1"/>
              <a:t>CustNo</a:t>
            </a:r>
            <a:r>
              <a:rPr lang="en-GB" u="sng" dirty="0"/>
              <a:t>, </a:t>
            </a:r>
            <a:r>
              <a:rPr lang="en-GB" u="sng" dirty="0" err="1"/>
              <a:t>OrderNo</a:t>
            </a:r>
            <a:r>
              <a:rPr lang="en-GB" dirty="0"/>
              <a:t>]</a:t>
            </a:r>
          </a:p>
          <a:p>
            <a:pPr marL="342900" indent="-342900"/>
            <a:r>
              <a:rPr lang="en-GB" dirty="0"/>
              <a:t>5B ORDER[</a:t>
            </a:r>
            <a:r>
              <a:rPr lang="en-GB" u="sng" dirty="0" err="1"/>
              <a:t>OrderNum</a:t>
            </a:r>
            <a:r>
              <a:rPr lang="en-GB" dirty="0"/>
              <a:t>, </a:t>
            </a:r>
            <a:r>
              <a:rPr lang="en-GB" dirty="0" err="1"/>
              <a:t>OrderDate</a:t>
            </a:r>
            <a:r>
              <a:rPr lang="en-GB" dirty="0"/>
              <a:t>]</a:t>
            </a:r>
          </a:p>
          <a:p>
            <a:pPr marL="342900" indent="-342900"/>
            <a:r>
              <a:rPr lang="en-GB" dirty="0"/>
              <a:t>5B ORDER[</a:t>
            </a:r>
            <a:r>
              <a:rPr lang="en-GB" u="sng" dirty="0" err="1"/>
              <a:t>OrderNo</a:t>
            </a:r>
            <a:r>
              <a:rPr lang="en-GB" dirty="0"/>
              <a:t>, </a:t>
            </a:r>
            <a:r>
              <a:rPr lang="en-GB" dirty="0" err="1"/>
              <a:t>OrderDate</a:t>
            </a:r>
            <a:r>
              <a:rPr lang="en-GB" dirty="0"/>
              <a:t>]</a:t>
            </a:r>
          </a:p>
          <a:p>
            <a:pPr marL="342900" indent="-342900"/>
            <a:endParaRPr lang="en-GB" dirty="0"/>
          </a:p>
          <a:p>
            <a:pPr marL="342900" indent="-342900"/>
            <a:r>
              <a:rPr lang="en-GB" dirty="0"/>
              <a:t>5C CUST[</a:t>
            </a:r>
            <a:r>
              <a:rPr lang="en-GB" u="sng" dirty="0" err="1"/>
              <a:t>CustNum</a:t>
            </a:r>
            <a:r>
              <a:rPr lang="en-GB" dirty="0"/>
              <a:t>, </a:t>
            </a:r>
            <a:r>
              <a:rPr lang="en-GB" dirty="0" err="1"/>
              <a:t>CustName</a:t>
            </a:r>
            <a:r>
              <a:rPr lang="en-GB" dirty="0"/>
              <a:t>, </a:t>
            </a:r>
            <a:r>
              <a:rPr lang="en-GB" dirty="0" err="1"/>
              <a:t>RepNo</a:t>
            </a:r>
            <a:r>
              <a:rPr lang="en-GB" dirty="0"/>
              <a:t>]</a:t>
            </a:r>
          </a:p>
          <a:p>
            <a:pPr marL="342900" indent="-342900"/>
            <a:r>
              <a:rPr lang="en-GB" dirty="0"/>
              <a:t>5C CUST[</a:t>
            </a:r>
            <a:r>
              <a:rPr lang="en-GB" u="sng" dirty="0" err="1"/>
              <a:t>CustNo</a:t>
            </a:r>
            <a:r>
              <a:rPr lang="en-GB" dirty="0"/>
              <a:t>, </a:t>
            </a:r>
            <a:r>
              <a:rPr lang="en-GB" dirty="0" err="1"/>
              <a:t>CustName</a:t>
            </a:r>
            <a:r>
              <a:rPr lang="en-GB" dirty="0"/>
              <a:t>, </a:t>
            </a:r>
            <a:r>
              <a:rPr lang="en-GB" dirty="0" err="1"/>
              <a:t>RepNo</a:t>
            </a:r>
            <a:r>
              <a:rPr lang="en-GB" dirty="0"/>
              <a:t>]</a:t>
            </a:r>
          </a:p>
        </p:txBody>
      </p:sp>
    </p:spTree>
    <p:extLst>
      <p:ext uri="{BB962C8B-B14F-4D97-AF65-F5344CB8AC3E}">
        <p14:creationId xmlns:p14="http://schemas.microsoft.com/office/powerpoint/2010/main" val="1680294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Examine the Primary Key of each relation using a composite key</a:t>
            </a:r>
            <a:endParaRPr lang="en-CA" sz="3200" dirty="0"/>
          </a:p>
        </p:txBody>
      </p:sp>
      <p:sp>
        <p:nvSpPr>
          <p:cNvPr id="3" name="Content Placeholder 2"/>
          <p:cNvSpPr>
            <a:spLocks noGrp="1"/>
          </p:cNvSpPr>
          <p:nvPr>
            <p:ph idx="1"/>
          </p:nvPr>
        </p:nvSpPr>
        <p:spPr/>
        <p:txBody>
          <a:bodyPr>
            <a:normAutofit fontScale="77500" lnSpcReduction="20000"/>
          </a:bodyPr>
          <a:lstStyle/>
          <a:p>
            <a:pPr marL="342900" indent="-342900"/>
            <a:r>
              <a:rPr lang="en-GB" dirty="0"/>
              <a:t>Determine if all parts should be part of the Primary Key</a:t>
            </a:r>
          </a:p>
          <a:p>
            <a:pPr marL="0" indent="0">
              <a:buNone/>
            </a:pPr>
            <a:r>
              <a:rPr lang="en-GB" dirty="0" smtClean="0"/>
              <a:t>	3B </a:t>
            </a:r>
            <a:r>
              <a:rPr lang="en-GB" b="1" dirty="0" smtClean="0"/>
              <a:t>CUSTORDER</a:t>
            </a:r>
            <a:r>
              <a:rPr lang="en-GB" dirty="0" smtClean="0"/>
              <a:t>[</a:t>
            </a:r>
            <a:r>
              <a:rPr lang="en-GB" u="sng" dirty="0" err="1" smtClean="0"/>
              <a:t>CustNo</a:t>
            </a:r>
            <a:r>
              <a:rPr lang="en-GB" u="sng" dirty="0"/>
              <a:t>,</a:t>
            </a:r>
            <a:r>
              <a:rPr lang="en-GB" dirty="0"/>
              <a:t> </a:t>
            </a:r>
            <a:r>
              <a:rPr lang="en-GB" u="sng" dirty="0" err="1"/>
              <a:t>OrderNo</a:t>
            </a:r>
            <a:r>
              <a:rPr lang="en-GB" dirty="0"/>
              <a:t>, </a:t>
            </a:r>
            <a:r>
              <a:rPr lang="en-GB" dirty="0" err="1"/>
              <a:t>OrderDate</a:t>
            </a:r>
            <a:r>
              <a:rPr lang="en-GB" dirty="0"/>
              <a:t>]</a:t>
            </a:r>
          </a:p>
          <a:p>
            <a:pPr marL="342900" indent="-342900"/>
            <a:endParaRPr lang="en-GB" dirty="0"/>
          </a:p>
          <a:p>
            <a:pPr marL="342900" indent="-342900"/>
            <a:r>
              <a:rPr lang="en-GB" b="1" i="1" dirty="0" err="1"/>
              <a:t>CustNo</a:t>
            </a:r>
            <a:r>
              <a:rPr lang="en-GB" dirty="0"/>
              <a:t> is not required to be part of the PK because </a:t>
            </a:r>
            <a:endParaRPr lang="en-GB" dirty="0" smtClean="0"/>
          </a:p>
          <a:p>
            <a:pPr marL="800100" lvl="1" indent="-342900"/>
            <a:r>
              <a:rPr lang="en-GB" b="1" i="1" dirty="0" err="1" smtClean="0"/>
              <a:t>OrderNo</a:t>
            </a:r>
            <a:r>
              <a:rPr lang="en-GB" dirty="0" smtClean="0"/>
              <a:t> uniquely </a:t>
            </a:r>
            <a:r>
              <a:rPr lang="en-GB" dirty="0"/>
              <a:t>identifies an order. </a:t>
            </a:r>
            <a:endParaRPr lang="en-GB" dirty="0" smtClean="0"/>
          </a:p>
          <a:p>
            <a:pPr marL="342900" indent="-342900"/>
            <a:r>
              <a:rPr lang="en-GB" dirty="0" smtClean="0"/>
              <a:t>If </a:t>
            </a:r>
            <a:r>
              <a:rPr lang="en-GB" dirty="0"/>
              <a:t>the Composite Primary </a:t>
            </a:r>
            <a:r>
              <a:rPr lang="en-GB" dirty="0" smtClean="0"/>
              <a:t>key Was </a:t>
            </a:r>
            <a:r>
              <a:rPr lang="en-GB" dirty="0"/>
              <a:t>left as is then unique values could include </a:t>
            </a:r>
          </a:p>
          <a:p>
            <a:pPr marL="342900" indent="-342900"/>
            <a:r>
              <a:rPr lang="en-GB" dirty="0"/>
              <a:t>(</a:t>
            </a:r>
            <a:r>
              <a:rPr lang="en-GB" dirty="0" err="1"/>
              <a:t>OrderNo</a:t>
            </a:r>
            <a:r>
              <a:rPr lang="en-GB" dirty="0"/>
              <a:t> 1001, </a:t>
            </a:r>
            <a:r>
              <a:rPr lang="en-GB" dirty="0" err="1"/>
              <a:t>CustNo</a:t>
            </a:r>
            <a:r>
              <a:rPr lang="en-GB" dirty="0"/>
              <a:t> 2) and (</a:t>
            </a:r>
            <a:r>
              <a:rPr lang="en-GB" dirty="0" err="1"/>
              <a:t>OrderNo</a:t>
            </a:r>
            <a:r>
              <a:rPr lang="en-GB" dirty="0"/>
              <a:t> 1001, </a:t>
            </a:r>
            <a:r>
              <a:rPr lang="en-GB" dirty="0" err="1"/>
              <a:t>CustNo</a:t>
            </a:r>
            <a:r>
              <a:rPr lang="en-GB" dirty="0"/>
              <a:t> 5)</a:t>
            </a:r>
          </a:p>
          <a:p>
            <a:pPr marL="342900" indent="-342900"/>
            <a:r>
              <a:rPr lang="en-GB" dirty="0"/>
              <a:t>This would be incorrect because there is no situation where </a:t>
            </a:r>
            <a:r>
              <a:rPr lang="en-GB" dirty="0" smtClean="0"/>
              <a:t>Customers </a:t>
            </a:r>
            <a:r>
              <a:rPr lang="en-GB" dirty="0"/>
              <a:t>2 and 5 would each have an order numbered 1001</a:t>
            </a:r>
          </a:p>
          <a:p>
            <a:pPr marL="342900" indent="-342900"/>
            <a:r>
              <a:rPr lang="en-GB" dirty="0" smtClean="0"/>
              <a:t>As a result we will have:</a:t>
            </a:r>
            <a:endParaRPr lang="en-GB" dirty="0"/>
          </a:p>
          <a:p>
            <a:pPr marL="0" indent="0">
              <a:buNone/>
            </a:pPr>
            <a:r>
              <a:rPr lang="en-GB" dirty="0" smtClean="0"/>
              <a:t>	5A </a:t>
            </a:r>
            <a:r>
              <a:rPr lang="en-GB" b="1" dirty="0" smtClean="0"/>
              <a:t>CUSTORDER</a:t>
            </a:r>
            <a:r>
              <a:rPr lang="en-GB" dirty="0" smtClean="0"/>
              <a:t>[</a:t>
            </a:r>
            <a:r>
              <a:rPr lang="en-GB" u="sng" dirty="0" err="1" smtClean="0"/>
              <a:t>OrderNo</a:t>
            </a:r>
            <a:r>
              <a:rPr lang="en-GB" dirty="0"/>
              <a:t>, </a:t>
            </a:r>
            <a:r>
              <a:rPr lang="en-GB" dirty="0" err="1"/>
              <a:t>CustNo</a:t>
            </a:r>
            <a:r>
              <a:rPr lang="en-GB" dirty="0"/>
              <a:t>, </a:t>
            </a:r>
            <a:r>
              <a:rPr lang="en-GB" dirty="0" err="1"/>
              <a:t>OrderDate</a:t>
            </a:r>
            <a:r>
              <a:rPr lang="en-GB" dirty="0"/>
              <a:t>]</a:t>
            </a:r>
          </a:p>
          <a:p>
            <a:pPr marL="342900" indent="-342900"/>
            <a:r>
              <a:rPr lang="en-GB" dirty="0"/>
              <a:t>a</a:t>
            </a:r>
            <a:r>
              <a:rPr lang="en-GB" dirty="0" smtClean="0"/>
              <a:t>nd CUSTORDER[</a:t>
            </a:r>
            <a:r>
              <a:rPr lang="en-GB" u="sng" dirty="0" err="1" smtClean="0"/>
              <a:t>CustNo</a:t>
            </a:r>
            <a:r>
              <a:rPr lang="en-GB" dirty="0"/>
              <a:t>, </a:t>
            </a:r>
            <a:r>
              <a:rPr lang="en-GB" u="sng" dirty="0" err="1"/>
              <a:t>OrderNo</a:t>
            </a:r>
            <a:r>
              <a:rPr lang="en-GB" dirty="0"/>
              <a:t>] becomes</a:t>
            </a:r>
          </a:p>
          <a:p>
            <a:pPr marL="0" indent="0">
              <a:buNone/>
            </a:pPr>
            <a:r>
              <a:rPr lang="en-GB" dirty="0" smtClean="0"/>
              <a:t>	5A </a:t>
            </a:r>
            <a:r>
              <a:rPr lang="en-GB" b="1" dirty="0" smtClean="0"/>
              <a:t>CUSTORDER</a:t>
            </a:r>
            <a:r>
              <a:rPr lang="en-GB" dirty="0"/>
              <a:t>[ </a:t>
            </a:r>
            <a:r>
              <a:rPr lang="en-GB" u="sng" dirty="0" err="1"/>
              <a:t>OrderNo</a:t>
            </a:r>
            <a:r>
              <a:rPr lang="en-GB" dirty="0"/>
              <a:t>, </a:t>
            </a:r>
            <a:r>
              <a:rPr lang="en-GB" dirty="0" err="1"/>
              <a:t>CustNo</a:t>
            </a:r>
            <a:r>
              <a:rPr lang="en-GB" dirty="0" smtClean="0"/>
              <a:t>]</a:t>
            </a:r>
            <a:endParaRPr lang="en-GB" dirty="0"/>
          </a:p>
        </p:txBody>
      </p:sp>
    </p:spTree>
    <p:extLst>
      <p:ext uri="{BB962C8B-B14F-4D97-AF65-F5344CB8AC3E}">
        <p14:creationId xmlns:p14="http://schemas.microsoft.com/office/powerpoint/2010/main" val="31903007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Use consistent names for relations with the same attributes in  the Primary Key</a:t>
            </a:r>
            <a:endParaRPr lang="en-CA" sz="3200" dirty="0"/>
          </a:p>
        </p:txBody>
      </p:sp>
      <p:sp>
        <p:nvSpPr>
          <p:cNvPr id="3" name="Content Placeholder 2"/>
          <p:cNvSpPr>
            <a:spLocks noGrp="1"/>
          </p:cNvSpPr>
          <p:nvPr>
            <p:ph idx="1"/>
          </p:nvPr>
        </p:nvSpPr>
        <p:spPr/>
        <p:txBody>
          <a:bodyPr>
            <a:normAutofit/>
          </a:bodyPr>
          <a:lstStyle/>
          <a:p>
            <a:r>
              <a:rPr lang="en-GB" dirty="0" smtClean="0"/>
              <a:t>Consider the following relations</a:t>
            </a:r>
          </a:p>
          <a:p>
            <a:pPr marL="0" indent="0">
              <a:buNone/>
            </a:pPr>
            <a:endParaRPr lang="en-GB" dirty="0" smtClean="0"/>
          </a:p>
          <a:p>
            <a:pPr marL="457200" lvl="1" indent="0">
              <a:buNone/>
            </a:pPr>
            <a:r>
              <a:rPr lang="en-GB" b="1" dirty="0" smtClean="0"/>
              <a:t>4A ORDER</a:t>
            </a:r>
            <a:r>
              <a:rPr lang="en-GB" dirty="0" smtClean="0"/>
              <a:t>[</a:t>
            </a:r>
            <a:r>
              <a:rPr lang="en-GB" u="sng" dirty="0" err="1" smtClean="0"/>
              <a:t>OrderNo</a:t>
            </a:r>
            <a:r>
              <a:rPr lang="en-GB" dirty="0" err="1" smtClean="0"/>
              <a:t>,OrderDate,CustNo</a:t>
            </a:r>
            <a:r>
              <a:rPr lang="en-GB" dirty="0"/>
              <a:t>]</a:t>
            </a:r>
          </a:p>
          <a:p>
            <a:pPr marL="457200" lvl="1" indent="0">
              <a:buNone/>
            </a:pPr>
            <a:r>
              <a:rPr lang="en-GB" b="1" dirty="0" smtClean="0"/>
              <a:t>5A CUSTORDER</a:t>
            </a:r>
            <a:r>
              <a:rPr lang="en-GB" dirty="0" smtClean="0"/>
              <a:t>[</a:t>
            </a:r>
            <a:r>
              <a:rPr lang="en-GB" u="sng" dirty="0" err="1" smtClean="0"/>
              <a:t>CustNo</a:t>
            </a:r>
            <a:r>
              <a:rPr lang="en-GB" dirty="0" err="1" smtClean="0"/>
              <a:t>,</a:t>
            </a:r>
            <a:r>
              <a:rPr lang="en-GB" u="sng" dirty="0" err="1" smtClean="0"/>
              <a:t>OrderNum</a:t>
            </a:r>
            <a:r>
              <a:rPr lang="en-GB" dirty="0"/>
              <a:t>]</a:t>
            </a:r>
          </a:p>
          <a:p>
            <a:pPr marL="457200" lvl="1" indent="0">
              <a:buNone/>
            </a:pPr>
            <a:r>
              <a:rPr lang="en-GB" b="1" dirty="0" smtClean="0"/>
              <a:t>5B ORDER</a:t>
            </a:r>
            <a:r>
              <a:rPr lang="en-GB" dirty="0" smtClean="0"/>
              <a:t>[</a:t>
            </a:r>
            <a:r>
              <a:rPr lang="en-GB" u="sng" dirty="0" err="1" smtClean="0"/>
              <a:t>OrderNum</a:t>
            </a:r>
            <a:r>
              <a:rPr lang="en-GB" dirty="0" err="1" smtClean="0"/>
              <a:t>,OrderDate</a:t>
            </a:r>
            <a:r>
              <a:rPr lang="en-GB" dirty="0" smtClean="0"/>
              <a:t>]</a:t>
            </a:r>
          </a:p>
          <a:p>
            <a:pPr marL="457200" lvl="1" indent="0">
              <a:buNone/>
            </a:pPr>
            <a:endParaRPr lang="en-GB" dirty="0"/>
          </a:p>
          <a:p>
            <a:pPr marL="342900" indent="-342900"/>
            <a:r>
              <a:rPr lang="en-GB" dirty="0" smtClean="0"/>
              <a:t>After fixing the inconsistent naming:</a:t>
            </a:r>
            <a:endParaRPr lang="en-GB" dirty="0"/>
          </a:p>
          <a:p>
            <a:pPr marL="342900" indent="-342900"/>
            <a:endParaRPr lang="en-GB" dirty="0"/>
          </a:p>
          <a:p>
            <a:pPr marL="457200" lvl="1" indent="0">
              <a:buNone/>
            </a:pPr>
            <a:r>
              <a:rPr lang="en-GB" b="1" dirty="0" smtClean="0"/>
              <a:t>4A ORDER</a:t>
            </a:r>
            <a:r>
              <a:rPr lang="en-GB" dirty="0" smtClean="0"/>
              <a:t>[</a:t>
            </a:r>
            <a:r>
              <a:rPr lang="en-GB" u="sng" dirty="0" err="1" smtClean="0"/>
              <a:t>OrderNo</a:t>
            </a:r>
            <a:r>
              <a:rPr lang="en-GB" dirty="0" err="1" smtClean="0"/>
              <a:t>,OrderDate,CustNo</a:t>
            </a:r>
            <a:r>
              <a:rPr lang="en-GB" dirty="0"/>
              <a:t>]</a:t>
            </a:r>
          </a:p>
          <a:p>
            <a:pPr marL="457200" lvl="1" indent="0">
              <a:buNone/>
            </a:pPr>
            <a:r>
              <a:rPr lang="en-GB" b="1" dirty="0" smtClean="0"/>
              <a:t>5A CUSTORDER</a:t>
            </a:r>
            <a:r>
              <a:rPr lang="en-GB" dirty="0" smtClean="0"/>
              <a:t>[</a:t>
            </a:r>
            <a:r>
              <a:rPr lang="en-GB" u="sng" dirty="0" err="1" smtClean="0"/>
              <a:t>CustNo</a:t>
            </a:r>
            <a:r>
              <a:rPr lang="en-GB" dirty="0" err="1" smtClean="0"/>
              <a:t>,</a:t>
            </a:r>
            <a:r>
              <a:rPr lang="en-GB" u="sng" dirty="0" err="1" smtClean="0"/>
              <a:t>OrderNo</a:t>
            </a:r>
            <a:r>
              <a:rPr lang="en-GB" dirty="0"/>
              <a:t>]</a:t>
            </a:r>
          </a:p>
          <a:p>
            <a:pPr marL="457200" lvl="1" indent="0">
              <a:buNone/>
            </a:pPr>
            <a:r>
              <a:rPr lang="en-GB" b="1" dirty="0" smtClean="0"/>
              <a:t>5B ORDER</a:t>
            </a:r>
            <a:r>
              <a:rPr lang="en-GB" dirty="0" smtClean="0"/>
              <a:t>[</a:t>
            </a:r>
            <a:r>
              <a:rPr lang="en-GB" u="sng" dirty="0" err="1" smtClean="0"/>
              <a:t>OrderNo</a:t>
            </a:r>
            <a:r>
              <a:rPr lang="en-GB" dirty="0" err="1" smtClean="0"/>
              <a:t>,OrderDate</a:t>
            </a:r>
            <a:r>
              <a:rPr lang="en-GB" dirty="0"/>
              <a:t>]</a:t>
            </a:r>
          </a:p>
          <a:p>
            <a:endParaRPr lang="en-CA" dirty="0"/>
          </a:p>
        </p:txBody>
      </p:sp>
    </p:spTree>
    <p:extLst>
      <p:ext uri="{BB962C8B-B14F-4D97-AF65-F5344CB8AC3E}">
        <p14:creationId xmlns:p14="http://schemas.microsoft.com/office/powerpoint/2010/main" val="3588220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smtClean="0"/>
              <a:t>Create one relation for relations having an identical Primary Key</a:t>
            </a:r>
            <a:endParaRPr lang="en-CA" sz="3200" dirty="0"/>
          </a:p>
        </p:txBody>
      </p:sp>
      <p:sp>
        <p:nvSpPr>
          <p:cNvPr id="3" name="Content Placeholder 2"/>
          <p:cNvSpPr>
            <a:spLocks noGrp="1"/>
          </p:cNvSpPr>
          <p:nvPr>
            <p:ph idx="1"/>
          </p:nvPr>
        </p:nvSpPr>
        <p:spPr/>
        <p:txBody>
          <a:bodyPr>
            <a:normAutofit/>
          </a:bodyPr>
          <a:lstStyle/>
          <a:p>
            <a:r>
              <a:rPr lang="en-GB" dirty="0"/>
              <a:t>T</a:t>
            </a:r>
            <a:r>
              <a:rPr lang="en-GB" dirty="0" smtClean="0"/>
              <a:t>he </a:t>
            </a:r>
            <a:r>
              <a:rPr lang="en-GB" dirty="0"/>
              <a:t>PK can be a one-part PK or a concatenated </a:t>
            </a:r>
            <a:r>
              <a:rPr lang="en-GB" dirty="0" smtClean="0"/>
              <a:t>PK (</a:t>
            </a:r>
            <a:r>
              <a:rPr lang="en-GB" dirty="0"/>
              <a:t>2 or more attributes) but it must match </a:t>
            </a:r>
            <a:r>
              <a:rPr lang="en-GB" dirty="0" smtClean="0"/>
              <a:t>exactly</a:t>
            </a:r>
          </a:p>
          <a:p>
            <a:endParaRPr lang="en-GB" dirty="0" smtClean="0"/>
          </a:p>
          <a:p>
            <a:pPr marL="457200" lvl="1" indent="0">
              <a:buNone/>
            </a:pPr>
            <a:r>
              <a:rPr lang="en-GB" dirty="0"/>
              <a:t>1A,3A,5C </a:t>
            </a:r>
            <a:r>
              <a:rPr lang="en-GB" b="1" dirty="0"/>
              <a:t>CUSTOMER</a:t>
            </a:r>
            <a:r>
              <a:rPr lang="en-GB" dirty="0"/>
              <a:t>[ </a:t>
            </a:r>
            <a:r>
              <a:rPr lang="en-GB" u="sng" dirty="0" err="1"/>
              <a:t>CustNo</a:t>
            </a:r>
            <a:r>
              <a:rPr lang="en-GB" dirty="0"/>
              <a:t>, </a:t>
            </a:r>
            <a:r>
              <a:rPr lang="en-GB" dirty="0" err="1"/>
              <a:t>CustName</a:t>
            </a:r>
            <a:r>
              <a:rPr lang="en-GB" dirty="0"/>
              <a:t>, </a:t>
            </a:r>
            <a:r>
              <a:rPr lang="en-GB" dirty="0" err="1"/>
              <a:t>CustStreet,CustZip</a:t>
            </a:r>
            <a:r>
              <a:rPr lang="en-GB" dirty="0"/>
              <a:t>, </a:t>
            </a:r>
            <a:r>
              <a:rPr lang="en-GB" dirty="0" err="1" smtClean="0"/>
              <a:t>RepNo</a:t>
            </a:r>
            <a:r>
              <a:rPr lang="en-GB" dirty="0" smtClean="0"/>
              <a:t> ]</a:t>
            </a:r>
            <a:endParaRPr lang="en-GB" dirty="0"/>
          </a:p>
          <a:p>
            <a:pPr marL="457200" lvl="1" indent="0">
              <a:buNone/>
            </a:pPr>
            <a:r>
              <a:rPr lang="en-GB" dirty="0"/>
              <a:t>2,4C  </a:t>
            </a:r>
            <a:r>
              <a:rPr lang="en-GB" b="1" dirty="0"/>
              <a:t>PART</a:t>
            </a:r>
            <a:r>
              <a:rPr lang="en-GB" dirty="0"/>
              <a:t>[ </a:t>
            </a:r>
            <a:r>
              <a:rPr lang="en-GB" u="sng" dirty="0" err="1"/>
              <a:t>PartNo</a:t>
            </a:r>
            <a:r>
              <a:rPr lang="en-GB" u="sng" dirty="0"/>
              <a:t>,</a:t>
            </a:r>
            <a:r>
              <a:rPr lang="en-GB" dirty="0"/>
              <a:t>  </a:t>
            </a:r>
            <a:r>
              <a:rPr lang="en-GB" dirty="0" err="1"/>
              <a:t>PartDescr</a:t>
            </a:r>
            <a:r>
              <a:rPr lang="en-GB" dirty="0"/>
              <a:t>, </a:t>
            </a:r>
            <a:r>
              <a:rPr lang="en-GB" dirty="0" err="1"/>
              <a:t>QtyOnHand</a:t>
            </a:r>
            <a:r>
              <a:rPr lang="en-GB" dirty="0"/>
              <a:t>, Class, </a:t>
            </a:r>
            <a:r>
              <a:rPr lang="en-GB" dirty="0" err="1"/>
              <a:t>Whse</a:t>
            </a:r>
            <a:r>
              <a:rPr lang="en-GB" dirty="0"/>
              <a:t>, Price</a:t>
            </a:r>
            <a:r>
              <a:rPr lang="en-GB" dirty="0" smtClean="0"/>
              <a:t>]</a:t>
            </a:r>
            <a:endParaRPr lang="en-GB" dirty="0"/>
          </a:p>
          <a:p>
            <a:pPr marL="457200" lvl="1" indent="0">
              <a:buNone/>
            </a:pPr>
            <a:r>
              <a:rPr lang="en-GB" dirty="0"/>
              <a:t>3B, 4A,5A,5B </a:t>
            </a:r>
            <a:r>
              <a:rPr lang="en-GB" b="1" dirty="0"/>
              <a:t>ORDER </a:t>
            </a:r>
            <a:r>
              <a:rPr lang="en-GB" dirty="0"/>
              <a:t>[</a:t>
            </a:r>
            <a:r>
              <a:rPr lang="en-GB" u="sng" dirty="0" err="1"/>
              <a:t>OrderNo</a:t>
            </a:r>
            <a:r>
              <a:rPr lang="en-GB" dirty="0"/>
              <a:t>, </a:t>
            </a:r>
            <a:r>
              <a:rPr lang="en-GB" dirty="0" err="1"/>
              <a:t>OrderDate</a:t>
            </a:r>
            <a:r>
              <a:rPr lang="en-GB" dirty="0"/>
              <a:t>, </a:t>
            </a:r>
            <a:r>
              <a:rPr lang="en-GB" dirty="0" err="1"/>
              <a:t>CustNo</a:t>
            </a:r>
            <a:r>
              <a:rPr lang="en-GB" dirty="0" smtClean="0"/>
              <a:t>]</a:t>
            </a:r>
            <a:endParaRPr lang="en-GB" dirty="0"/>
          </a:p>
          <a:p>
            <a:pPr marL="457200" lvl="1" indent="0">
              <a:buNone/>
            </a:pPr>
            <a:r>
              <a:rPr lang="en-GB" dirty="0"/>
              <a:t>4B </a:t>
            </a:r>
            <a:r>
              <a:rPr lang="en-GB" b="1" dirty="0"/>
              <a:t>ORDERDETAIL</a:t>
            </a:r>
            <a:r>
              <a:rPr lang="en-GB" dirty="0"/>
              <a:t> [</a:t>
            </a:r>
            <a:r>
              <a:rPr lang="en-GB" u="sng" dirty="0" err="1"/>
              <a:t>OrderNo</a:t>
            </a:r>
            <a:r>
              <a:rPr lang="en-GB" u="sng" dirty="0"/>
              <a:t>, </a:t>
            </a:r>
            <a:r>
              <a:rPr lang="en-GB" u="sng" dirty="0" err="1"/>
              <a:t>PartNum</a:t>
            </a:r>
            <a:r>
              <a:rPr lang="en-GB" dirty="0"/>
              <a:t>, </a:t>
            </a:r>
            <a:r>
              <a:rPr lang="en-GB" dirty="0" err="1"/>
              <a:t>NumOrdered,QuotedPrice</a:t>
            </a:r>
            <a:r>
              <a:rPr lang="en-GB" dirty="0" smtClean="0"/>
              <a:t>]</a:t>
            </a:r>
            <a:endParaRPr lang="en-GB" dirty="0"/>
          </a:p>
          <a:p>
            <a:pPr marL="457200" lvl="1" indent="0">
              <a:buNone/>
            </a:pPr>
            <a:r>
              <a:rPr lang="en-GB" dirty="0" smtClean="0"/>
              <a:t>5D </a:t>
            </a:r>
            <a:r>
              <a:rPr lang="en-GB" b="1" dirty="0"/>
              <a:t>REP</a:t>
            </a:r>
            <a:r>
              <a:rPr lang="en-GB" dirty="0"/>
              <a:t> [</a:t>
            </a:r>
            <a:r>
              <a:rPr lang="en-GB" u="sng" dirty="0" err="1"/>
              <a:t>RepNo</a:t>
            </a:r>
            <a:r>
              <a:rPr lang="en-GB" dirty="0"/>
              <a:t>, </a:t>
            </a:r>
            <a:r>
              <a:rPr lang="en-GB" dirty="0" err="1"/>
              <a:t>RepName</a:t>
            </a:r>
            <a:r>
              <a:rPr lang="en-GB" dirty="0"/>
              <a:t>]</a:t>
            </a:r>
            <a:endParaRPr lang="en-CA" dirty="0"/>
          </a:p>
          <a:p>
            <a:endParaRPr lang="en-CA" dirty="0"/>
          </a:p>
        </p:txBody>
      </p:sp>
    </p:spTree>
    <p:extLst>
      <p:ext uri="{BB962C8B-B14F-4D97-AF65-F5344CB8AC3E}">
        <p14:creationId xmlns:p14="http://schemas.microsoft.com/office/powerpoint/2010/main" val="32182261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Resolve any new transitive dependencies</a:t>
            </a:r>
            <a:endParaRPr lang="en-CA" sz="4000" dirty="0"/>
          </a:p>
        </p:txBody>
      </p:sp>
      <p:sp>
        <p:nvSpPr>
          <p:cNvPr id="3" name="Content Placeholder 2"/>
          <p:cNvSpPr>
            <a:spLocks noGrp="1"/>
          </p:cNvSpPr>
          <p:nvPr>
            <p:ph idx="1"/>
          </p:nvPr>
        </p:nvSpPr>
        <p:spPr/>
        <p:txBody>
          <a:bodyPr>
            <a:normAutofit fontScale="92500" lnSpcReduction="10000"/>
          </a:bodyPr>
          <a:lstStyle/>
          <a:p>
            <a:r>
              <a:rPr lang="en-GB" dirty="0" smtClean="0"/>
              <a:t>If any new transitive were created when merging relations, it must be resolved.</a:t>
            </a:r>
          </a:p>
          <a:p>
            <a:pPr marL="342900" indent="-342900"/>
            <a:r>
              <a:rPr lang="en-GB" dirty="0" smtClean="0"/>
              <a:t>Example:</a:t>
            </a:r>
          </a:p>
          <a:p>
            <a:pPr marL="457200" lvl="1" indent="0">
              <a:buNone/>
            </a:pPr>
            <a:r>
              <a:rPr lang="en-GB" sz="2200" b="1" dirty="0"/>
              <a:t>CUSTOMER</a:t>
            </a:r>
            <a:r>
              <a:rPr lang="en-GB" sz="2200" dirty="0"/>
              <a:t>[ </a:t>
            </a:r>
            <a:r>
              <a:rPr lang="en-GB" sz="2200" u="sng" dirty="0" err="1"/>
              <a:t>CustNo</a:t>
            </a:r>
            <a:r>
              <a:rPr lang="en-GB" sz="2200" dirty="0"/>
              <a:t>, </a:t>
            </a:r>
            <a:r>
              <a:rPr lang="en-GB" sz="2200" dirty="0" err="1"/>
              <a:t>CustName</a:t>
            </a:r>
            <a:r>
              <a:rPr lang="en-GB" sz="2200" dirty="0"/>
              <a:t>, </a:t>
            </a:r>
            <a:r>
              <a:rPr lang="en-GB" sz="2200" dirty="0" err="1"/>
              <a:t>CustStreet</a:t>
            </a:r>
            <a:r>
              <a:rPr lang="en-GB" sz="2200" dirty="0"/>
              <a:t>, </a:t>
            </a:r>
            <a:r>
              <a:rPr lang="en-GB" sz="2200" dirty="0" err="1"/>
              <a:t>CustZip</a:t>
            </a:r>
            <a:r>
              <a:rPr lang="en-GB" sz="2200" dirty="0"/>
              <a:t>, </a:t>
            </a:r>
            <a:r>
              <a:rPr lang="en-GB" sz="2200" dirty="0" err="1"/>
              <a:t>RepNo</a:t>
            </a:r>
            <a:r>
              <a:rPr lang="en-GB" sz="2200" dirty="0"/>
              <a:t> ]</a:t>
            </a:r>
          </a:p>
          <a:p>
            <a:pPr marL="457200" lvl="1" indent="0">
              <a:buNone/>
            </a:pPr>
            <a:r>
              <a:rPr lang="en-GB" sz="2200" b="1" dirty="0"/>
              <a:t>CUSTOMER</a:t>
            </a:r>
            <a:r>
              <a:rPr lang="en-GB" sz="2200" dirty="0"/>
              <a:t>[ </a:t>
            </a:r>
            <a:r>
              <a:rPr lang="en-GB" sz="2200" u="sng" dirty="0" err="1"/>
              <a:t>CustNo</a:t>
            </a:r>
            <a:r>
              <a:rPr lang="en-GB" sz="2200" u="sng" dirty="0"/>
              <a:t>,</a:t>
            </a:r>
            <a:r>
              <a:rPr lang="en-GB" sz="2200" dirty="0"/>
              <a:t>  </a:t>
            </a:r>
            <a:r>
              <a:rPr lang="en-GB" sz="2200" dirty="0" err="1"/>
              <a:t>CustName</a:t>
            </a:r>
            <a:r>
              <a:rPr lang="en-GB" sz="2200" dirty="0"/>
              <a:t>, </a:t>
            </a:r>
            <a:r>
              <a:rPr lang="en-GB" sz="2200" dirty="0" err="1"/>
              <a:t>RepName</a:t>
            </a:r>
            <a:r>
              <a:rPr lang="en-GB" sz="2200" dirty="0"/>
              <a:t>]</a:t>
            </a:r>
          </a:p>
          <a:p>
            <a:r>
              <a:rPr lang="en-GB" dirty="0"/>
              <a:t>Merged as</a:t>
            </a:r>
          </a:p>
          <a:p>
            <a:pPr marL="457200" lvl="1" indent="0">
              <a:buNone/>
            </a:pPr>
            <a:r>
              <a:rPr lang="en-GB" sz="2200" b="1" dirty="0"/>
              <a:t>CUSTOMER</a:t>
            </a:r>
            <a:r>
              <a:rPr lang="en-GB" sz="2200" dirty="0"/>
              <a:t>[ </a:t>
            </a:r>
            <a:r>
              <a:rPr lang="en-GB" sz="2200" u="sng" dirty="0" err="1"/>
              <a:t>CustNo</a:t>
            </a:r>
            <a:r>
              <a:rPr lang="en-GB" sz="2200" dirty="0"/>
              <a:t>, </a:t>
            </a:r>
            <a:r>
              <a:rPr lang="en-GB" sz="2200" dirty="0" err="1"/>
              <a:t>CustName</a:t>
            </a:r>
            <a:r>
              <a:rPr lang="en-GB" sz="2200" dirty="0"/>
              <a:t>, </a:t>
            </a:r>
            <a:r>
              <a:rPr lang="en-GB" sz="2200" dirty="0" err="1"/>
              <a:t>CustStreet</a:t>
            </a:r>
            <a:r>
              <a:rPr lang="en-GB" sz="2200" dirty="0"/>
              <a:t>, </a:t>
            </a:r>
            <a:r>
              <a:rPr lang="en-GB" sz="2200" dirty="0" err="1"/>
              <a:t>CustZip</a:t>
            </a:r>
            <a:r>
              <a:rPr lang="en-GB" sz="2200" dirty="0"/>
              <a:t>, </a:t>
            </a:r>
            <a:r>
              <a:rPr lang="en-GB" sz="2200" dirty="0" err="1" smtClean="0"/>
              <a:t>RepNo,RepName</a:t>
            </a:r>
            <a:r>
              <a:rPr lang="en-GB" sz="2200" dirty="0" smtClean="0"/>
              <a:t> </a:t>
            </a:r>
            <a:r>
              <a:rPr lang="en-GB" sz="2200" dirty="0"/>
              <a:t>]</a:t>
            </a:r>
          </a:p>
          <a:p>
            <a:r>
              <a:rPr lang="en-GB" dirty="0"/>
              <a:t>Which has the transitive </a:t>
            </a:r>
            <a:r>
              <a:rPr lang="en-GB" dirty="0" smtClean="0"/>
              <a:t>dependency after merging</a:t>
            </a:r>
            <a:endParaRPr lang="en-GB" dirty="0"/>
          </a:p>
          <a:p>
            <a:pPr marL="457200" lvl="1" indent="0">
              <a:buNone/>
            </a:pPr>
            <a:r>
              <a:rPr lang="en-GB" b="1" dirty="0" err="1" smtClean="0"/>
              <a:t>RepName</a:t>
            </a:r>
            <a:r>
              <a:rPr lang="en-GB" dirty="0" smtClean="0"/>
              <a:t> is determined </a:t>
            </a:r>
            <a:r>
              <a:rPr lang="en-GB" dirty="0"/>
              <a:t>by attribute </a:t>
            </a:r>
            <a:r>
              <a:rPr lang="en-GB" b="1" dirty="0" err="1" smtClean="0"/>
              <a:t>RepNo</a:t>
            </a:r>
            <a:r>
              <a:rPr lang="en-GB" dirty="0" smtClean="0"/>
              <a:t> </a:t>
            </a:r>
          </a:p>
          <a:p>
            <a:r>
              <a:rPr lang="en-GB" dirty="0" smtClean="0"/>
              <a:t>and </a:t>
            </a:r>
            <a:r>
              <a:rPr lang="en-GB" dirty="0"/>
              <a:t>would </a:t>
            </a:r>
            <a:r>
              <a:rPr lang="en-GB" dirty="0" smtClean="0"/>
              <a:t>be resolved as</a:t>
            </a:r>
          </a:p>
          <a:p>
            <a:pPr marL="457200" lvl="1" indent="0">
              <a:buNone/>
            </a:pPr>
            <a:r>
              <a:rPr lang="en-GB" sz="2000" b="1" dirty="0" smtClean="0"/>
              <a:t>CUSTOMER</a:t>
            </a:r>
            <a:r>
              <a:rPr lang="en-GB" sz="2000" dirty="0" smtClean="0"/>
              <a:t>[ </a:t>
            </a:r>
            <a:r>
              <a:rPr lang="en-GB" sz="2000" u="sng" dirty="0" err="1" smtClean="0"/>
              <a:t>CustNo</a:t>
            </a:r>
            <a:r>
              <a:rPr lang="en-GB" sz="2000" dirty="0" smtClean="0"/>
              <a:t>, </a:t>
            </a:r>
            <a:r>
              <a:rPr lang="en-GB" sz="2000" dirty="0" err="1" smtClean="0"/>
              <a:t>CustName</a:t>
            </a:r>
            <a:r>
              <a:rPr lang="en-GB" sz="2000" dirty="0" smtClean="0"/>
              <a:t>, </a:t>
            </a:r>
            <a:r>
              <a:rPr lang="en-GB" sz="2000" dirty="0" err="1" smtClean="0"/>
              <a:t>CustStreet</a:t>
            </a:r>
            <a:r>
              <a:rPr lang="en-GB" sz="2000" dirty="0" smtClean="0"/>
              <a:t>, </a:t>
            </a:r>
            <a:r>
              <a:rPr lang="en-GB" sz="2000" dirty="0" err="1" smtClean="0"/>
              <a:t>CustZip</a:t>
            </a:r>
            <a:r>
              <a:rPr lang="en-GB" sz="2000" dirty="0" smtClean="0"/>
              <a:t>, </a:t>
            </a:r>
            <a:r>
              <a:rPr lang="en-GB" sz="2000" dirty="0" err="1" smtClean="0"/>
              <a:t>RepNo</a:t>
            </a:r>
            <a:r>
              <a:rPr lang="en-GB" sz="2000" dirty="0" smtClean="0"/>
              <a:t>]</a:t>
            </a:r>
          </a:p>
          <a:p>
            <a:pPr marL="457200" lvl="1" indent="0">
              <a:buNone/>
            </a:pPr>
            <a:r>
              <a:rPr lang="en-GB" sz="2000" b="1" dirty="0" smtClean="0"/>
              <a:t>REP</a:t>
            </a:r>
            <a:r>
              <a:rPr lang="en-GB" sz="2000" dirty="0" smtClean="0"/>
              <a:t>[</a:t>
            </a:r>
            <a:r>
              <a:rPr lang="en-GB" sz="2000" u="sng" dirty="0" err="1" smtClean="0"/>
              <a:t>RepNo</a:t>
            </a:r>
            <a:r>
              <a:rPr lang="en-GB" sz="2000" dirty="0" smtClean="0"/>
              <a:t>, </a:t>
            </a:r>
            <a:r>
              <a:rPr lang="en-GB" sz="2000" dirty="0" err="1" smtClean="0"/>
              <a:t>RepName</a:t>
            </a:r>
            <a:r>
              <a:rPr lang="en-GB" sz="2000" dirty="0" smtClean="0"/>
              <a:t>]</a:t>
            </a:r>
            <a:endParaRPr lang="en-CA" sz="2000" dirty="0" smtClean="0"/>
          </a:p>
          <a:p>
            <a:pPr lvl="1"/>
            <a:endParaRPr lang="en-GB" dirty="0"/>
          </a:p>
          <a:p>
            <a:endParaRPr lang="en-CA" dirty="0"/>
          </a:p>
        </p:txBody>
      </p:sp>
    </p:spTree>
    <p:extLst>
      <p:ext uri="{BB962C8B-B14F-4D97-AF65-F5344CB8AC3E}">
        <p14:creationId xmlns:p14="http://schemas.microsoft.com/office/powerpoint/2010/main" val="9178049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After the Merge We Have:</a:t>
            </a:r>
          </a:p>
        </p:txBody>
      </p:sp>
      <p:sp>
        <p:nvSpPr>
          <p:cNvPr id="3" name="Content Placeholder 2"/>
          <p:cNvSpPr>
            <a:spLocks noGrp="1"/>
          </p:cNvSpPr>
          <p:nvPr>
            <p:ph idx="1"/>
          </p:nvPr>
        </p:nvSpPr>
        <p:spPr/>
        <p:txBody>
          <a:bodyPr>
            <a:normAutofit/>
          </a:bodyPr>
          <a:lstStyle/>
          <a:p>
            <a:r>
              <a:rPr lang="en-GB" b="1" dirty="0"/>
              <a:t>CUSTOMER</a:t>
            </a:r>
            <a:r>
              <a:rPr lang="en-GB" dirty="0"/>
              <a:t>[ </a:t>
            </a:r>
            <a:r>
              <a:rPr lang="en-GB" u="sng" dirty="0" err="1"/>
              <a:t>CustNo</a:t>
            </a:r>
            <a:r>
              <a:rPr lang="en-GB" dirty="0"/>
              <a:t>, </a:t>
            </a:r>
            <a:r>
              <a:rPr lang="en-GB" dirty="0" err="1"/>
              <a:t>CustName</a:t>
            </a:r>
            <a:r>
              <a:rPr lang="en-GB" dirty="0"/>
              <a:t>, </a:t>
            </a:r>
            <a:r>
              <a:rPr lang="en-GB" dirty="0" err="1"/>
              <a:t>CustStreet</a:t>
            </a:r>
            <a:r>
              <a:rPr lang="en-GB" dirty="0"/>
              <a:t>, </a:t>
            </a:r>
            <a:r>
              <a:rPr lang="en-GB" dirty="0" err="1"/>
              <a:t>CustZip</a:t>
            </a:r>
            <a:r>
              <a:rPr lang="en-GB" dirty="0"/>
              <a:t>, </a:t>
            </a:r>
            <a:r>
              <a:rPr lang="en-GB" dirty="0" err="1"/>
              <a:t>RepNo</a:t>
            </a:r>
            <a:r>
              <a:rPr lang="en-GB" dirty="0"/>
              <a:t>(FK)]</a:t>
            </a:r>
          </a:p>
          <a:p>
            <a:r>
              <a:rPr lang="en-GB" b="1" dirty="0" err="1"/>
              <a:t>ZipCode</a:t>
            </a:r>
            <a:r>
              <a:rPr lang="en-GB" dirty="0"/>
              <a:t>[</a:t>
            </a:r>
            <a:r>
              <a:rPr lang="en-GB" u="sng" dirty="0" err="1"/>
              <a:t>CustZip</a:t>
            </a:r>
            <a:r>
              <a:rPr lang="en-GB" i="1" u="sng" dirty="0"/>
              <a:t>,</a:t>
            </a:r>
            <a:r>
              <a:rPr lang="en-GB" sz="2400" dirty="0" smtClean="0"/>
              <a:t> </a:t>
            </a:r>
            <a:r>
              <a:rPr lang="en-GB" dirty="0" err="1"/>
              <a:t>CustCity</a:t>
            </a:r>
            <a:r>
              <a:rPr lang="en-GB" dirty="0"/>
              <a:t>, </a:t>
            </a:r>
            <a:r>
              <a:rPr lang="en-GB" dirty="0" err="1"/>
              <a:t>CustSt</a:t>
            </a:r>
            <a:r>
              <a:rPr lang="en-GB" dirty="0"/>
              <a:t>,]</a:t>
            </a:r>
          </a:p>
          <a:p>
            <a:r>
              <a:rPr lang="en-GB" b="1" dirty="0"/>
              <a:t>REP</a:t>
            </a:r>
            <a:r>
              <a:rPr lang="en-GB" dirty="0"/>
              <a:t>[</a:t>
            </a:r>
            <a:r>
              <a:rPr lang="en-GB" u="sng" dirty="0" err="1"/>
              <a:t>RepNo</a:t>
            </a:r>
            <a:r>
              <a:rPr lang="en-GB" dirty="0"/>
              <a:t>, </a:t>
            </a:r>
            <a:r>
              <a:rPr lang="en-GB" dirty="0" err="1"/>
              <a:t>RepName</a:t>
            </a:r>
            <a:r>
              <a:rPr lang="en-GB" dirty="0"/>
              <a:t>]</a:t>
            </a:r>
          </a:p>
          <a:p>
            <a:r>
              <a:rPr lang="en-GB" b="1" dirty="0"/>
              <a:t>PART</a:t>
            </a:r>
            <a:r>
              <a:rPr lang="en-GB" dirty="0"/>
              <a:t>[ </a:t>
            </a:r>
            <a:r>
              <a:rPr lang="en-GB" u="sng" dirty="0" err="1"/>
              <a:t>PartNo</a:t>
            </a:r>
            <a:r>
              <a:rPr lang="en-GB" u="sng" dirty="0"/>
              <a:t>,</a:t>
            </a:r>
            <a:r>
              <a:rPr lang="en-GB" dirty="0"/>
              <a:t>  </a:t>
            </a:r>
            <a:r>
              <a:rPr lang="en-GB" dirty="0" err="1"/>
              <a:t>PartDescr</a:t>
            </a:r>
            <a:r>
              <a:rPr lang="en-GB" dirty="0"/>
              <a:t>, </a:t>
            </a:r>
            <a:r>
              <a:rPr lang="en-GB" dirty="0" err="1"/>
              <a:t>QtyOnHand</a:t>
            </a:r>
            <a:r>
              <a:rPr lang="en-GB" dirty="0"/>
              <a:t>, Class, </a:t>
            </a:r>
            <a:r>
              <a:rPr lang="en-GB" dirty="0" err="1"/>
              <a:t>Whse</a:t>
            </a:r>
            <a:r>
              <a:rPr lang="en-GB" dirty="0"/>
              <a:t>, Price]</a:t>
            </a:r>
          </a:p>
          <a:p>
            <a:r>
              <a:rPr lang="en-GB" b="1" dirty="0"/>
              <a:t>ORDER </a:t>
            </a:r>
            <a:r>
              <a:rPr lang="en-GB" dirty="0"/>
              <a:t>[</a:t>
            </a:r>
            <a:r>
              <a:rPr lang="en-GB" u="sng" dirty="0" err="1"/>
              <a:t>OrderNo</a:t>
            </a:r>
            <a:r>
              <a:rPr lang="en-GB" dirty="0"/>
              <a:t>, </a:t>
            </a:r>
            <a:r>
              <a:rPr lang="en-GB" dirty="0" err="1"/>
              <a:t>OrderDate</a:t>
            </a:r>
            <a:r>
              <a:rPr lang="en-GB" dirty="0"/>
              <a:t>, </a:t>
            </a:r>
            <a:r>
              <a:rPr lang="en-GB" dirty="0" err="1"/>
              <a:t>CustNo</a:t>
            </a:r>
            <a:r>
              <a:rPr lang="en-GB" dirty="0"/>
              <a:t>(FK)]</a:t>
            </a:r>
          </a:p>
          <a:p>
            <a:r>
              <a:rPr lang="en-GB" b="1" dirty="0"/>
              <a:t>ORDERDETAIL</a:t>
            </a:r>
            <a:r>
              <a:rPr lang="en-GB" dirty="0"/>
              <a:t> [</a:t>
            </a:r>
            <a:r>
              <a:rPr lang="en-GB" u="sng" dirty="0" err="1"/>
              <a:t>OrderNo</a:t>
            </a:r>
            <a:r>
              <a:rPr lang="en-GB" u="sng" dirty="0"/>
              <a:t> (FK1), </a:t>
            </a:r>
            <a:r>
              <a:rPr lang="en-GB" u="sng" dirty="0" err="1"/>
              <a:t>PartNum</a:t>
            </a:r>
            <a:r>
              <a:rPr lang="en-GB" u="sng" dirty="0"/>
              <a:t> (FK2)</a:t>
            </a:r>
            <a:r>
              <a:rPr lang="en-GB" dirty="0"/>
              <a:t>, </a:t>
            </a:r>
            <a:r>
              <a:rPr lang="en-GB" dirty="0" err="1"/>
              <a:t>NumOrdered</a:t>
            </a:r>
            <a:r>
              <a:rPr lang="en-GB" dirty="0"/>
              <a:t>, </a:t>
            </a:r>
            <a:r>
              <a:rPr lang="en-GB" dirty="0" err="1"/>
              <a:t>QuotedPrice</a:t>
            </a:r>
            <a:r>
              <a:rPr lang="en-GB" dirty="0"/>
              <a:t> ]</a:t>
            </a:r>
          </a:p>
          <a:p>
            <a:r>
              <a:rPr lang="en-GB" b="1" dirty="0"/>
              <a:t>CUSTORDER</a:t>
            </a:r>
            <a:r>
              <a:rPr lang="en-GB" dirty="0"/>
              <a:t>[</a:t>
            </a:r>
            <a:r>
              <a:rPr lang="en-GB" u="sng" dirty="0" err="1"/>
              <a:t>CustNo</a:t>
            </a:r>
            <a:r>
              <a:rPr lang="en-GB" u="sng" dirty="0"/>
              <a:t>, </a:t>
            </a:r>
            <a:r>
              <a:rPr lang="en-GB" u="sng" dirty="0" err="1"/>
              <a:t>OrderNo</a:t>
            </a:r>
            <a:r>
              <a:rPr lang="en-GB" dirty="0" smtClean="0"/>
              <a:t>]</a:t>
            </a:r>
          </a:p>
          <a:p>
            <a:pPr marL="0" indent="0">
              <a:buNone/>
            </a:pPr>
            <a:endParaRPr lang="en-GB" dirty="0"/>
          </a:p>
          <a:p>
            <a:endParaRPr lang="en-GB" sz="3200" dirty="0" smtClean="0"/>
          </a:p>
        </p:txBody>
      </p:sp>
    </p:spTree>
    <p:extLst>
      <p:ext uri="{BB962C8B-B14F-4D97-AF65-F5344CB8AC3E}">
        <p14:creationId xmlns:p14="http://schemas.microsoft.com/office/powerpoint/2010/main" val="219653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Normal Forms</a:t>
            </a:r>
            <a:endParaRPr lang="en-CA" dirty="0">
              <a:solidFill>
                <a:srgbClr val="C00000"/>
              </a:solidFill>
            </a:endParaRPr>
          </a:p>
        </p:txBody>
      </p:sp>
      <p:sp>
        <p:nvSpPr>
          <p:cNvPr id="3" name="Content Placeholder 2"/>
          <p:cNvSpPr>
            <a:spLocks noGrp="1"/>
          </p:cNvSpPr>
          <p:nvPr>
            <p:ph idx="1"/>
          </p:nvPr>
        </p:nvSpPr>
        <p:spPr/>
        <p:txBody>
          <a:bodyPr/>
          <a:lstStyle/>
          <a:p>
            <a:r>
              <a:rPr lang="en-CA" dirty="0"/>
              <a:t>Several normal forms </a:t>
            </a:r>
            <a:r>
              <a:rPr lang="en-CA" dirty="0" smtClean="0"/>
              <a:t>exist</a:t>
            </a:r>
          </a:p>
          <a:p>
            <a:pPr lvl="1"/>
            <a:r>
              <a:rPr lang="en-CA" dirty="0" smtClean="0"/>
              <a:t>1NF</a:t>
            </a:r>
          </a:p>
          <a:p>
            <a:pPr lvl="1"/>
            <a:r>
              <a:rPr lang="en-CA" dirty="0" smtClean="0"/>
              <a:t>2NF</a:t>
            </a:r>
          </a:p>
          <a:p>
            <a:pPr lvl="1"/>
            <a:r>
              <a:rPr lang="en-CA" dirty="0" smtClean="0"/>
              <a:t>3NF</a:t>
            </a:r>
            <a:endParaRPr lang="en-CA" dirty="0"/>
          </a:p>
          <a:p>
            <a:r>
              <a:rPr lang="en-CA" dirty="0"/>
              <a:t>Each normal form addresses the potential for a particular type of redundancy.</a:t>
            </a:r>
          </a:p>
          <a:p>
            <a:r>
              <a:rPr lang="en-CA" dirty="0"/>
              <a:t>A table is said to be in one of the normal forms if it satisfies the rules required by that form.</a:t>
            </a:r>
          </a:p>
          <a:p>
            <a:endParaRPr lang="en-CA" dirty="0"/>
          </a:p>
        </p:txBody>
      </p:sp>
    </p:spTree>
    <p:extLst>
      <p:ext uri="{BB962C8B-B14F-4D97-AF65-F5344CB8AC3E}">
        <p14:creationId xmlns:p14="http://schemas.microsoft.com/office/powerpoint/2010/main" val="2963920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First Normal Form (1NF)</a:t>
            </a:r>
            <a:endParaRPr lang="en-CA" dirty="0">
              <a:solidFill>
                <a:srgbClr val="C00000"/>
              </a:solidFill>
            </a:endParaRPr>
          </a:p>
        </p:txBody>
      </p:sp>
      <p:graphicFrame>
        <p:nvGraphicFramePr>
          <p:cNvPr id="4" name="Diagram 3"/>
          <p:cNvGraphicFramePr/>
          <p:nvPr>
            <p:extLst>
              <p:ext uri="{D42A27DB-BD31-4B8C-83A1-F6EECF244321}">
                <p14:modId xmlns:p14="http://schemas.microsoft.com/office/powerpoint/2010/main" val="3682193569"/>
              </p:ext>
            </p:extLst>
          </p:nvPr>
        </p:nvGraphicFramePr>
        <p:xfrm>
          <a:off x="2774733" y="2058714"/>
          <a:ext cx="5623033" cy="3658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097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graphicEl>
                                              <a:dgm id="{7E429971-BC57-430F-BB25-C0574E5E39E3}"/>
                                            </p:graphicEl>
                                          </p:spTgt>
                                        </p:tgtEl>
                                        <p:attrNameLst>
                                          <p:attrName>style.visibility</p:attrName>
                                        </p:attrNameLst>
                                      </p:cBhvr>
                                      <p:to>
                                        <p:strVal val="visible"/>
                                      </p:to>
                                    </p:set>
                                    <p:animEffect transition="in" filter="wipe(left)">
                                      <p:cBhvr>
                                        <p:cTn id="7" dur="500"/>
                                        <p:tgtEl>
                                          <p:spTgt spid="4">
                                            <p:graphicEl>
                                              <a:dgm id="{7E429971-BC57-430F-BB25-C0574E5E39E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graphicEl>
                                              <a:dgm id="{D54B1729-BC98-42C1-9C6C-D65DCBA4358F}"/>
                                            </p:graphicEl>
                                          </p:spTgt>
                                        </p:tgtEl>
                                        <p:attrNameLst>
                                          <p:attrName>style.visibility</p:attrName>
                                        </p:attrNameLst>
                                      </p:cBhvr>
                                      <p:to>
                                        <p:strVal val="visible"/>
                                      </p:to>
                                    </p:set>
                                    <p:animEffect transition="in" filter="wipe(left)">
                                      <p:cBhvr>
                                        <p:cTn id="12" dur="500"/>
                                        <p:tgtEl>
                                          <p:spTgt spid="4">
                                            <p:graphicEl>
                                              <a:dgm id="{D54B1729-BC98-42C1-9C6C-D65DCBA4358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graphicEl>
                                              <a:dgm id="{C04276DC-EE64-470A-B8BC-09067B8045FA}"/>
                                            </p:graphicEl>
                                          </p:spTgt>
                                        </p:tgtEl>
                                        <p:attrNameLst>
                                          <p:attrName>style.visibility</p:attrName>
                                        </p:attrNameLst>
                                      </p:cBhvr>
                                      <p:to>
                                        <p:strVal val="visible"/>
                                      </p:to>
                                    </p:set>
                                    <p:animEffect transition="in" filter="wipe(left)">
                                      <p:cBhvr>
                                        <p:cTn id="17" dur="500"/>
                                        <p:tgtEl>
                                          <p:spTgt spid="4">
                                            <p:graphicEl>
                                              <a:dgm id="{C04276DC-EE64-470A-B8BC-09067B8045F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graphicEl>
                                              <a:dgm id="{B37A5355-225B-4C6F-AED7-6C620F99EECC}"/>
                                            </p:graphicEl>
                                          </p:spTgt>
                                        </p:tgtEl>
                                        <p:attrNameLst>
                                          <p:attrName>style.visibility</p:attrName>
                                        </p:attrNameLst>
                                      </p:cBhvr>
                                      <p:to>
                                        <p:strVal val="visible"/>
                                      </p:to>
                                    </p:set>
                                    <p:animEffect transition="in" filter="wipe(left)">
                                      <p:cBhvr>
                                        <p:cTn id="22" dur="500"/>
                                        <p:tgtEl>
                                          <p:spTgt spid="4">
                                            <p:graphicEl>
                                              <a:dgm id="{B37A5355-225B-4C6F-AED7-6C620F99EEC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graphicEl>
                                              <a:dgm id="{F5034101-5B7D-4FE7-B47A-5A48CF39606B}"/>
                                            </p:graphicEl>
                                          </p:spTgt>
                                        </p:tgtEl>
                                        <p:attrNameLst>
                                          <p:attrName>style.visibility</p:attrName>
                                        </p:attrNameLst>
                                      </p:cBhvr>
                                      <p:to>
                                        <p:strVal val="visible"/>
                                      </p:to>
                                    </p:set>
                                    <p:animEffect transition="in" filter="wipe(left)">
                                      <p:cBhvr>
                                        <p:cTn id="27" dur="500"/>
                                        <p:tgtEl>
                                          <p:spTgt spid="4">
                                            <p:graphicEl>
                                              <a:dgm id="{F5034101-5B7D-4FE7-B47A-5A48CF39606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graphicEl>
                                              <a:dgm id="{C7C3E6FD-D83F-4BDA-907E-B5EE041DA931}"/>
                                            </p:graphicEl>
                                          </p:spTgt>
                                        </p:tgtEl>
                                        <p:attrNameLst>
                                          <p:attrName>style.visibility</p:attrName>
                                        </p:attrNameLst>
                                      </p:cBhvr>
                                      <p:to>
                                        <p:strVal val="visible"/>
                                      </p:to>
                                    </p:set>
                                    <p:animEffect transition="in" filter="wipe(left)">
                                      <p:cBhvr>
                                        <p:cTn id="32" dur="500"/>
                                        <p:tgtEl>
                                          <p:spTgt spid="4">
                                            <p:graphicEl>
                                              <a:dgm id="{C7C3E6FD-D83F-4BDA-907E-B5EE041DA93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1NF </a:t>
            </a:r>
            <a:r>
              <a:rPr lang="en-US" sz="3600" dirty="0" smtClean="0">
                <a:solidFill>
                  <a:srgbClr val="C00000"/>
                </a:solidFill>
              </a:rPr>
              <a:t>(Example)</a:t>
            </a:r>
            <a:endParaRPr lang="en-CA" sz="3600" dirty="0">
              <a:solidFill>
                <a:srgbClr val="C00000"/>
              </a:solidFill>
            </a:endParaRPr>
          </a:p>
        </p:txBody>
      </p:sp>
      <p:sp>
        <p:nvSpPr>
          <p:cNvPr id="3" name="Content Placeholder 2"/>
          <p:cNvSpPr>
            <a:spLocks noGrp="1"/>
          </p:cNvSpPr>
          <p:nvPr>
            <p:ph idx="1"/>
          </p:nvPr>
        </p:nvSpPr>
        <p:spPr/>
        <p:txBody>
          <a:bodyPr/>
          <a:lstStyle/>
          <a:p>
            <a:endParaRPr lang="en-US" dirty="0" smtClean="0"/>
          </a:p>
          <a:p>
            <a:pPr marL="0" indent="0">
              <a:buNone/>
            </a:pPr>
            <a:endParaRPr lang="en-CA" dirty="0"/>
          </a:p>
        </p:txBody>
      </p:sp>
      <p:graphicFrame>
        <p:nvGraphicFramePr>
          <p:cNvPr id="4" name="Content Placeholder 3"/>
          <p:cNvGraphicFramePr>
            <a:graphicFrameLocks/>
          </p:cNvGraphicFramePr>
          <p:nvPr>
            <p:extLst>
              <p:ext uri="{D42A27DB-BD31-4B8C-83A1-F6EECF244321}">
                <p14:modId xmlns:p14="http://schemas.microsoft.com/office/powerpoint/2010/main" val="2407193214"/>
              </p:ext>
            </p:extLst>
          </p:nvPr>
        </p:nvGraphicFramePr>
        <p:xfrm>
          <a:off x="1550238" y="1794095"/>
          <a:ext cx="8280919" cy="2831919"/>
        </p:xfrm>
        <a:graphic>
          <a:graphicData uri="http://schemas.openxmlformats.org/drawingml/2006/table">
            <a:tbl>
              <a:tblPr firstRow="1" firstCol="1" bandRow="1">
                <a:tableStyleId>{5C22544A-7EE6-4342-B048-85BDC9FD1C3A}</a:tableStyleId>
              </a:tblPr>
              <a:tblGrid>
                <a:gridCol w="1035115">
                  <a:extLst>
                    <a:ext uri="{9D8B030D-6E8A-4147-A177-3AD203B41FA5}">
                      <a16:colId xmlns:a16="http://schemas.microsoft.com/office/drawing/2014/main" val="20000"/>
                    </a:ext>
                  </a:extLst>
                </a:gridCol>
                <a:gridCol w="1153880">
                  <a:extLst>
                    <a:ext uri="{9D8B030D-6E8A-4147-A177-3AD203B41FA5}">
                      <a16:colId xmlns:a16="http://schemas.microsoft.com/office/drawing/2014/main" val="20001"/>
                    </a:ext>
                  </a:extLst>
                </a:gridCol>
                <a:gridCol w="849876">
                  <a:extLst>
                    <a:ext uri="{9D8B030D-6E8A-4147-A177-3AD203B41FA5}">
                      <a16:colId xmlns:a16="http://schemas.microsoft.com/office/drawing/2014/main" val="20002"/>
                    </a:ext>
                  </a:extLst>
                </a:gridCol>
                <a:gridCol w="531802">
                  <a:extLst>
                    <a:ext uri="{9D8B030D-6E8A-4147-A177-3AD203B41FA5}">
                      <a16:colId xmlns:a16="http://schemas.microsoft.com/office/drawing/2014/main" val="20003"/>
                    </a:ext>
                  </a:extLst>
                </a:gridCol>
                <a:gridCol w="607774">
                  <a:extLst>
                    <a:ext uri="{9D8B030D-6E8A-4147-A177-3AD203B41FA5}">
                      <a16:colId xmlns:a16="http://schemas.microsoft.com/office/drawing/2014/main" val="20004"/>
                    </a:ext>
                  </a:extLst>
                </a:gridCol>
                <a:gridCol w="1378233">
                  <a:extLst>
                    <a:ext uri="{9D8B030D-6E8A-4147-A177-3AD203B41FA5}">
                      <a16:colId xmlns:a16="http://schemas.microsoft.com/office/drawing/2014/main" val="20005"/>
                    </a:ext>
                  </a:extLst>
                </a:gridCol>
                <a:gridCol w="1178689">
                  <a:extLst>
                    <a:ext uri="{9D8B030D-6E8A-4147-A177-3AD203B41FA5}">
                      <a16:colId xmlns:a16="http://schemas.microsoft.com/office/drawing/2014/main" val="20006"/>
                    </a:ext>
                  </a:extLst>
                </a:gridCol>
                <a:gridCol w="691740">
                  <a:extLst>
                    <a:ext uri="{9D8B030D-6E8A-4147-A177-3AD203B41FA5}">
                      <a16:colId xmlns:a16="http://schemas.microsoft.com/office/drawing/2014/main" val="20007"/>
                    </a:ext>
                  </a:extLst>
                </a:gridCol>
                <a:gridCol w="853810">
                  <a:extLst>
                    <a:ext uri="{9D8B030D-6E8A-4147-A177-3AD203B41FA5}">
                      <a16:colId xmlns:a16="http://schemas.microsoft.com/office/drawing/2014/main" val="20008"/>
                    </a:ext>
                  </a:extLst>
                </a:gridCol>
              </a:tblGrid>
              <a:tr h="462422">
                <a:tc>
                  <a:txBody>
                    <a:bodyPr/>
                    <a:lstStyle/>
                    <a:p>
                      <a:pPr>
                        <a:lnSpc>
                          <a:spcPct val="115000"/>
                        </a:lnSpc>
                        <a:spcAft>
                          <a:spcPts val="0"/>
                        </a:spcAft>
                      </a:pPr>
                      <a:r>
                        <a:rPr lang="en-CA" sz="1400" dirty="0" err="1" smtClean="0">
                          <a:effectLst/>
                          <a:latin typeface="+mn-lt"/>
                          <a:ea typeface="+mn-ea"/>
                          <a:cs typeface="+mn-cs"/>
                        </a:rPr>
                        <a:t>product_i</a:t>
                      </a:r>
                      <a:r>
                        <a:rPr lang="en-CA" sz="1200" dirty="0" err="1" smtClean="0">
                          <a:effectLst/>
                          <a:latin typeface="+mn-lt"/>
                          <a:ea typeface="+mn-ea"/>
                          <a:cs typeface="+mn-cs"/>
                        </a:rPr>
                        <a:t>d</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product_desc</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whse_id</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a:effectLst/>
                        </a:rPr>
                        <a:t>bin</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qty</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whse_address</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a:effectLst/>
                        </a:rPr>
                        <a:t>city</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smtClean="0">
                          <a:effectLst/>
                        </a:rPr>
                        <a:t>prov</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pcode</a:t>
                      </a:r>
                      <a:endParaRPr lang="en-CA"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792723">
                <a:tc>
                  <a:txBody>
                    <a:bodyPr/>
                    <a:lstStyle/>
                    <a:p>
                      <a:pPr>
                        <a:lnSpc>
                          <a:spcPct val="115000"/>
                        </a:lnSpc>
                        <a:spcAft>
                          <a:spcPts val="0"/>
                        </a:spcAft>
                      </a:pPr>
                      <a:r>
                        <a:rPr lang="en-CA" sz="1600" dirty="0" smtClean="0">
                          <a:effectLst/>
                          <a:latin typeface="+mn-lt"/>
                          <a:ea typeface="+mn-ea"/>
                          <a:cs typeface="+mn-cs"/>
                        </a:rPr>
                        <a:t>145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mn-lt"/>
                          <a:ea typeface="+mn-ea"/>
                          <a:cs typeface="+mn-cs"/>
                        </a:rPr>
                        <a:t>Saw</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122</a:t>
                      </a:r>
                      <a:endParaRPr lang="en-CA" sz="1600" dirty="0">
                        <a:effectLst/>
                      </a:endParaRPr>
                    </a:p>
                    <a:p>
                      <a:pPr>
                        <a:lnSpc>
                          <a:spcPct val="115000"/>
                        </a:lnSpc>
                        <a:spcAft>
                          <a:spcPts val="0"/>
                        </a:spcAft>
                      </a:pPr>
                      <a:r>
                        <a:rPr lang="en-CA" sz="1600" dirty="0">
                          <a:effectLst/>
                        </a:rPr>
                        <a:t>322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136</a:t>
                      </a:r>
                      <a:endParaRPr lang="en-CA" sz="1600" dirty="0">
                        <a:effectLst/>
                      </a:endParaRPr>
                    </a:p>
                    <a:p>
                      <a:pPr>
                        <a:lnSpc>
                          <a:spcPct val="115000"/>
                        </a:lnSpc>
                        <a:spcAft>
                          <a:spcPts val="0"/>
                        </a:spcAft>
                      </a:pPr>
                      <a:r>
                        <a:rPr lang="en-CA" sz="1600" dirty="0">
                          <a:effectLst/>
                        </a:rPr>
                        <a:t>175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40</a:t>
                      </a:r>
                      <a:endParaRPr lang="en-CA" sz="1600" dirty="0">
                        <a:effectLst/>
                      </a:endParaRPr>
                    </a:p>
                    <a:p>
                      <a:pPr>
                        <a:lnSpc>
                          <a:spcPct val="115000"/>
                        </a:lnSpc>
                        <a:spcAft>
                          <a:spcPts val="0"/>
                        </a:spcAft>
                      </a:pPr>
                      <a:r>
                        <a:rPr lang="en-CA" sz="1600" dirty="0">
                          <a:effectLst/>
                        </a:rPr>
                        <a:t>25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122 Peter St.</a:t>
                      </a:r>
                    </a:p>
                    <a:p>
                      <a:pPr>
                        <a:lnSpc>
                          <a:spcPct val="115000"/>
                        </a:lnSpc>
                        <a:spcAft>
                          <a:spcPts val="0"/>
                        </a:spcAft>
                      </a:pPr>
                      <a:r>
                        <a:rPr lang="en-CA" sz="1600" dirty="0">
                          <a:effectLst/>
                        </a:rPr>
                        <a:t>4433 Oak Ave</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Newmarket</a:t>
                      </a:r>
                    </a:p>
                    <a:p>
                      <a:pPr>
                        <a:lnSpc>
                          <a:spcPct val="115000"/>
                        </a:lnSpc>
                        <a:spcAft>
                          <a:spcPts val="0"/>
                        </a:spcAft>
                      </a:pPr>
                      <a:r>
                        <a:rPr lang="en-CA" sz="1600" dirty="0">
                          <a:effectLst/>
                        </a:rPr>
                        <a:t>Oakville</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a:effectLst/>
                        </a:rPr>
                        <a:t>Ont</a:t>
                      </a:r>
                      <a:endParaRPr lang="en-CA" sz="1600" dirty="0">
                        <a:effectLst/>
                      </a:endParaRPr>
                    </a:p>
                    <a:p>
                      <a:pPr>
                        <a:lnSpc>
                          <a:spcPct val="115000"/>
                        </a:lnSpc>
                        <a:spcAft>
                          <a:spcPts val="0"/>
                        </a:spcAft>
                      </a:pPr>
                      <a:r>
                        <a:rPr lang="en-CA" sz="1600" dirty="0" err="1">
                          <a:effectLst/>
                        </a:rPr>
                        <a:t>Ont</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a:effectLst/>
                        </a:rPr>
                        <a:t>L4T5Y6</a:t>
                      </a:r>
                      <a:endParaRPr lang="en-CA" sz="1600" dirty="0">
                        <a:effectLst/>
                      </a:endParaRPr>
                    </a:p>
                    <a:p>
                      <a:pPr>
                        <a:lnSpc>
                          <a:spcPct val="115000"/>
                        </a:lnSpc>
                        <a:spcAft>
                          <a:spcPts val="0"/>
                        </a:spcAft>
                      </a:pPr>
                      <a:r>
                        <a:rPr lang="en-CA" sz="1600" dirty="0" err="1">
                          <a:effectLst/>
                        </a:rPr>
                        <a:t>L5T6R5</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62422">
                <a:tc>
                  <a:txBody>
                    <a:bodyPr/>
                    <a:lstStyle/>
                    <a:p>
                      <a:pPr>
                        <a:lnSpc>
                          <a:spcPct val="115000"/>
                        </a:lnSpc>
                        <a:spcAft>
                          <a:spcPts val="0"/>
                        </a:spcAft>
                      </a:pPr>
                      <a:r>
                        <a:rPr lang="en-CA" sz="1600" dirty="0">
                          <a:effectLst/>
                        </a:rPr>
                        <a:t>355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Screwdriver</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122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111</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55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122 Peter St.</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Newmarket</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a:effectLst/>
                        </a:rPr>
                        <a:t>Ont</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a:effectLst/>
                        </a:rPr>
                        <a:t>L4T5Y6</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658695">
                <a:tc>
                  <a:txBody>
                    <a:bodyPr/>
                    <a:lstStyle/>
                    <a:p>
                      <a:pPr>
                        <a:lnSpc>
                          <a:spcPct val="115000"/>
                        </a:lnSpc>
                        <a:spcAft>
                          <a:spcPts val="0"/>
                        </a:spcAft>
                      </a:pPr>
                      <a:r>
                        <a:rPr lang="en-CA" sz="1600" dirty="0">
                          <a:effectLst/>
                        </a:rPr>
                        <a:t>130</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Hammer</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322</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  98</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35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4433 Oak Ave</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Oakville</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Ont</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a:effectLst/>
                        </a:rPr>
                        <a:t>L5T6R5</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5" name="Content Placeholder 2"/>
          <p:cNvSpPr txBox="1">
            <a:spLocks/>
          </p:cNvSpPr>
          <p:nvPr/>
        </p:nvSpPr>
        <p:spPr>
          <a:xfrm>
            <a:off x="990600" y="4336823"/>
            <a:ext cx="10515600" cy="1992539"/>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pPr>
            <a:endParaRPr lang="en-CA" dirty="0" smtClean="0"/>
          </a:p>
          <a:p>
            <a:pPr marL="285750" indent="-285750">
              <a:lnSpc>
                <a:spcPct val="120000"/>
              </a:lnSpc>
            </a:pPr>
            <a:r>
              <a:rPr lang="en-CA" dirty="0" smtClean="0"/>
              <a:t>Product </a:t>
            </a:r>
            <a:r>
              <a:rPr lang="en-CA" dirty="0"/>
              <a:t>no 145 is stored in two different warehouses</a:t>
            </a:r>
            <a:r>
              <a:rPr lang="en-CA" dirty="0" smtClean="0"/>
              <a:t>.</a:t>
            </a:r>
            <a:endParaRPr lang="en-CA" dirty="0"/>
          </a:p>
          <a:p>
            <a:pPr marL="285750" indent="-285750">
              <a:lnSpc>
                <a:spcPct val="120000"/>
              </a:lnSpc>
            </a:pPr>
            <a:r>
              <a:rPr lang="en-CA" dirty="0"/>
              <a:t>Having more than one value at the intersection of a row and a column is referred to as having a repeating </a:t>
            </a:r>
            <a:r>
              <a:rPr lang="en-CA" dirty="0" smtClean="0"/>
              <a:t>group.</a:t>
            </a:r>
            <a:endParaRPr lang="en-CA" dirty="0"/>
          </a:p>
          <a:p>
            <a:pPr marL="285750" indent="-285750">
              <a:lnSpc>
                <a:spcPct val="120000"/>
              </a:lnSpc>
            </a:pPr>
            <a:r>
              <a:rPr lang="en-CA" dirty="0"/>
              <a:t>A table that contains a repeating group is called an un-normalized table (UNF</a:t>
            </a:r>
            <a:r>
              <a:rPr lang="en-CA" dirty="0" smtClean="0"/>
              <a:t>)</a:t>
            </a:r>
            <a:endParaRPr lang="en-CA" dirty="0"/>
          </a:p>
          <a:p>
            <a:pPr marL="285750" indent="-285750">
              <a:lnSpc>
                <a:spcPct val="120000"/>
              </a:lnSpc>
            </a:pPr>
            <a:r>
              <a:rPr lang="en-CA" dirty="0" smtClean="0"/>
              <a:t>Inventory [</a:t>
            </a:r>
            <a:r>
              <a:rPr lang="en-CA" dirty="0" err="1" smtClean="0"/>
              <a:t>product_id</a:t>
            </a:r>
            <a:r>
              <a:rPr lang="en-CA" dirty="0"/>
              <a:t>, </a:t>
            </a:r>
            <a:r>
              <a:rPr lang="en-CA" dirty="0" err="1"/>
              <a:t>product_desc</a:t>
            </a:r>
            <a:r>
              <a:rPr lang="en-CA" dirty="0"/>
              <a:t>(</a:t>
            </a:r>
            <a:r>
              <a:rPr lang="en-CA" dirty="0" err="1"/>
              <a:t>whse_id,bin,qty,whse_address,city,prov,pcode</a:t>
            </a:r>
            <a:r>
              <a:rPr lang="en-CA" dirty="0"/>
              <a:t>)]</a:t>
            </a:r>
          </a:p>
          <a:p>
            <a:pPr>
              <a:lnSpc>
                <a:spcPct val="120000"/>
              </a:lnSpc>
            </a:pPr>
            <a:endParaRPr lang="en-CA" dirty="0"/>
          </a:p>
        </p:txBody>
      </p:sp>
      <p:sp>
        <p:nvSpPr>
          <p:cNvPr id="6" name="TextBox 5"/>
          <p:cNvSpPr txBox="1"/>
          <p:nvPr/>
        </p:nvSpPr>
        <p:spPr>
          <a:xfrm>
            <a:off x="1550238" y="1472373"/>
            <a:ext cx="1079463" cy="369332"/>
          </a:xfrm>
          <a:prstGeom prst="rect">
            <a:avLst/>
          </a:prstGeom>
          <a:noFill/>
        </p:spPr>
        <p:txBody>
          <a:bodyPr wrap="none" rtlCol="0">
            <a:spAutoFit/>
          </a:bodyPr>
          <a:lstStyle/>
          <a:p>
            <a:r>
              <a:rPr lang="en-CA" dirty="0" smtClean="0"/>
              <a:t>Inventory</a:t>
            </a:r>
            <a:endParaRPr lang="en-CA" dirty="0"/>
          </a:p>
        </p:txBody>
      </p:sp>
    </p:spTree>
    <p:extLst>
      <p:ext uri="{BB962C8B-B14F-4D97-AF65-F5344CB8AC3E}">
        <p14:creationId xmlns:p14="http://schemas.microsoft.com/office/powerpoint/2010/main" val="617067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1NF </a:t>
            </a:r>
            <a:r>
              <a:rPr lang="en-US" sz="3600" dirty="0">
                <a:solidFill>
                  <a:srgbClr val="C00000"/>
                </a:solidFill>
              </a:rPr>
              <a:t>(Example)</a:t>
            </a:r>
            <a:endParaRPr lang="en-CA" sz="3600" dirty="0"/>
          </a:p>
        </p:txBody>
      </p:sp>
      <p:sp>
        <p:nvSpPr>
          <p:cNvPr id="3" name="Content Placeholder 2"/>
          <p:cNvSpPr>
            <a:spLocks noGrp="1"/>
          </p:cNvSpPr>
          <p:nvPr>
            <p:ph idx="1"/>
          </p:nvPr>
        </p:nvSpPr>
        <p:spPr>
          <a:xfrm>
            <a:off x="838200" y="4487917"/>
            <a:ext cx="10515600" cy="1689046"/>
          </a:xfrm>
        </p:spPr>
        <p:txBody>
          <a:bodyPr>
            <a:normAutofit fontScale="70000" lnSpcReduction="20000"/>
          </a:bodyPr>
          <a:lstStyle/>
          <a:p>
            <a:pPr marL="285750" indent="-285750"/>
            <a:endParaRPr lang="en-CA" sz="2400" dirty="0" smtClean="0"/>
          </a:p>
          <a:p>
            <a:pPr marL="285750" indent="-285750"/>
            <a:r>
              <a:rPr lang="en-CA" sz="2400" dirty="0" smtClean="0"/>
              <a:t>The </a:t>
            </a:r>
            <a:r>
              <a:rPr lang="en-CA" sz="2400" dirty="0"/>
              <a:t>repeating groups can be eliminated by filling in the values in vacant cells of the table.  </a:t>
            </a:r>
            <a:endParaRPr lang="en-CA" sz="2400" dirty="0" smtClean="0"/>
          </a:p>
          <a:p>
            <a:pPr marL="285750" indent="-285750"/>
            <a:r>
              <a:rPr lang="en-CA" sz="2400" dirty="0" smtClean="0"/>
              <a:t>Each </a:t>
            </a:r>
            <a:r>
              <a:rPr lang="en-CA" sz="2400" dirty="0"/>
              <a:t>row/column intersection must contain only a single value to satisfy the first rule for 1NF.                                                                                                                      </a:t>
            </a:r>
          </a:p>
          <a:p>
            <a:pPr marL="285750" indent="-285750"/>
            <a:r>
              <a:rPr lang="en-CA" sz="2400" dirty="0"/>
              <a:t>What should the primary key be?</a:t>
            </a:r>
          </a:p>
          <a:p>
            <a:endParaRPr lang="en-CA" dirty="0"/>
          </a:p>
        </p:txBody>
      </p:sp>
      <p:graphicFrame>
        <p:nvGraphicFramePr>
          <p:cNvPr id="4" name="Content Placeholder 3"/>
          <p:cNvGraphicFramePr>
            <a:graphicFrameLocks/>
          </p:cNvGraphicFramePr>
          <p:nvPr>
            <p:extLst>
              <p:ext uri="{D42A27DB-BD31-4B8C-83A1-F6EECF244321}">
                <p14:modId xmlns:p14="http://schemas.microsoft.com/office/powerpoint/2010/main" val="2962345008"/>
              </p:ext>
            </p:extLst>
          </p:nvPr>
        </p:nvGraphicFramePr>
        <p:xfrm>
          <a:off x="1686873" y="1904056"/>
          <a:ext cx="8280919" cy="2775143"/>
        </p:xfrm>
        <a:graphic>
          <a:graphicData uri="http://schemas.openxmlformats.org/drawingml/2006/table">
            <a:tbl>
              <a:tblPr firstRow="1" firstCol="1" bandRow="1">
                <a:tableStyleId>{5C22544A-7EE6-4342-B048-85BDC9FD1C3A}</a:tableStyleId>
              </a:tblPr>
              <a:tblGrid>
                <a:gridCol w="1035115">
                  <a:extLst>
                    <a:ext uri="{9D8B030D-6E8A-4147-A177-3AD203B41FA5}">
                      <a16:colId xmlns:a16="http://schemas.microsoft.com/office/drawing/2014/main" val="20000"/>
                    </a:ext>
                  </a:extLst>
                </a:gridCol>
                <a:gridCol w="1153880">
                  <a:extLst>
                    <a:ext uri="{9D8B030D-6E8A-4147-A177-3AD203B41FA5}">
                      <a16:colId xmlns:a16="http://schemas.microsoft.com/office/drawing/2014/main" val="20001"/>
                    </a:ext>
                  </a:extLst>
                </a:gridCol>
                <a:gridCol w="849876">
                  <a:extLst>
                    <a:ext uri="{9D8B030D-6E8A-4147-A177-3AD203B41FA5}">
                      <a16:colId xmlns:a16="http://schemas.microsoft.com/office/drawing/2014/main" val="20002"/>
                    </a:ext>
                  </a:extLst>
                </a:gridCol>
                <a:gridCol w="531802">
                  <a:extLst>
                    <a:ext uri="{9D8B030D-6E8A-4147-A177-3AD203B41FA5}">
                      <a16:colId xmlns:a16="http://schemas.microsoft.com/office/drawing/2014/main" val="20003"/>
                    </a:ext>
                  </a:extLst>
                </a:gridCol>
                <a:gridCol w="607774">
                  <a:extLst>
                    <a:ext uri="{9D8B030D-6E8A-4147-A177-3AD203B41FA5}">
                      <a16:colId xmlns:a16="http://schemas.microsoft.com/office/drawing/2014/main" val="20004"/>
                    </a:ext>
                  </a:extLst>
                </a:gridCol>
                <a:gridCol w="1378233">
                  <a:extLst>
                    <a:ext uri="{9D8B030D-6E8A-4147-A177-3AD203B41FA5}">
                      <a16:colId xmlns:a16="http://schemas.microsoft.com/office/drawing/2014/main" val="20005"/>
                    </a:ext>
                  </a:extLst>
                </a:gridCol>
                <a:gridCol w="1178689">
                  <a:extLst>
                    <a:ext uri="{9D8B030D-6E8A-4147-A177-3AD203B41FA5}">
                      <a16:colId xmlns:a16="http://schemas.microsoft.com/office/drawing/2014/main" val="20006"/>
                    </a:ext>
                  </a:extLst>
                </a:gridCol>
                <a:gridCol w="691740">
                  <a:extLst>
                    <a:ext uri="{9D8B030D-6E8A-4147-A177-3AD203B41FA5}">
                      <a16:colId xmlns:a16="http://schemas.microsoft.com/office/drawing/2014/main" val="20007"/>
                    </a:ext>
                  </a:extLst>
                </a:gridCol>
                <a:gridCol w="853810">
                  <a:extLst>
                    <a:ext uri="{9D8B030D-6E8A-4147-A177-3AD203B41FA5}">
                      <a16:colId xmlns:a16="http://schemas.microsoft.com/office/drawing/2014/main" val="20008"/>
                    </a:ext>
                  </a:extLst>
                </a:gridCol>
              </a:tblGrid>
              <a:tr h="462422">
                <a:tc>
                  <a:txBody>
                    <a:bodyPr/>
                    <a:lstStyle/>
                    <a:p>
                      <a:pPr>
                        <a:lnSpc>
                          <a:spcPct val="115000"/>
                        </a:lnSpc>
                        <a:spcAft>
                          <a:spcPts val="0"/>
                        </a:spcAft>
                      </a:pPr>
                      <a:r>
                        <a:rPr lang="en-CA" sz="1400" dirty="0" err="1" smtClean="0">
                          <a:effectLst/>
                          <a:latin typeface="+mn-lt"/>
                          <a:ea typeface="+mn-ea"/>
                          <a:cs typeface="+mn-cs"/>
                        </a:rPr>
                        <a:t>product_i</a:t>
                      </a:r>
                      <a:r>
                        <a:rPr lang="en-CA" sz="1200" dirty="0" err="1" smtClean="0">
                          <a:effectLst/>
                          <a:latin typeface="+mn-lt"/>
                          <a:ea typeface="+mn-ea"/>
                          <a:cs typeface="+mn-cs"/>
                        </a:rPr>
                        <a:t>d</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product_desc</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whse_id</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a:effectLst/>
                        </a:rPr>
                        <a:t>bin</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qty</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whse_address</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a:effectLst/>
                        </a:rPr>
                        <a:t>city</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smtClean="0">
                          <a:effectLst/>
                        </a:rPr>
                        <a:t>prov</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pcode</a:t>
                      </a:r>
                      <a:endParaRPr lang="en-CA"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01673">
                <a:tc>
                  <a:txBody>
                    <a:bodyPr/>
                    <a:lstStyle/>
                    <a:p>
                      <a:pPr>
                        <a:lnSpc>
                          <a:spcPct val="115000"/>
                        </a:lnSpc>
                        <a:spcAft>
                          <a:spcPts val="0"/>
                        </a:spcAft>
                      </a:pPr>
                      <a:r>
                        <a:rPr lang="en-CA" sz="1600" dirty="0" smtClean="0">
                          <a:effectLst/>
                          <a:latin typeface="+mn-lt"/>
                          <a:ea typeface="+mn-ea"/>
                          <a:cs typeface="+mn-cs"/>
                        </a:rPr>
                        <a:t>145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mn-lt"/>
                          <a:ea typeface="+mn-ea"/>
                          <a:cs typeface="+mn-cs"/>
                        </a:rPr>
                        <a:t>Saw</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122</a:t>
                      </a:r>
                      <a:endParaRPr lang="en-CA" sz="1600" dirty="0">
                        <a:effectLst/>
                      </a:endParaRPr>
                    </a:p>
                  </a:txBody>
                  <a:tcPr marL="68580" marR="68580" marT="0" marB="0"/>
                </a:tc>
                <a:tc>
                  <a:txBody>
                    <a:bodyPr/>
                    <a:lstStyle/>
                    <a:p>
                      <a:pPr>
                        <a:lnSpc>
                          <a:spcPct val="115000"/>
                        </a:lnSpc>
                        <a:spcAft>
                          <a:spcPts val="0"/>
                        </a:spcAft>
                      </a:pPr>
                      <a:r>
                        <a:rPr lang="en-CA" sz="1600" dirty="0" smtClean="0">
                          <a:effectLst/>
                        </a:rPr>
                        <a:t>136</a:t>
                      </a:r>
                      <a:endParaRPr lang="en-CA" sz="1600" dirty="0">
                        <a:effectLst/>
                      </a:endParaRPr>
                    </a:p>
                  </a:txBody>
                  <a:tcPr marL="68580" marR="68580" marT="0" marB="0"/>
                </a:tc>
                <a:tc>
                  <a:txBody>
                    <a:bodyPr/>
                    <a:lstStyle/>
                    <a:p>
                      <a:pPr>
                        <a:lnSpc>
                          <a:spcPct val="115000"/>
                        </a:lnSpc>
                        <a:spcAft>
                          <a:spcPts val="0"/>
                        </a:spcAft>
                      </a:pPr>
                      <a:r>
                        <a:rPr lang="en-CA" sz="1600" dirty="0" smtClean="0">
                          <a:effectLst/>
                        </a:rPr>
                        <a:t>40</a:t>
                      </a:r>
                      <a:endParaRPr lang="en-CA" sz="1600" dirty="0">
                        <a:effectLst/>
                      </a:endParaRPr>
                    </a:p>
                  </a:txBody>
                  <a:tcPr marL="68580" marR="68580" marT="0" marB="0"/>
                </a:tc>
                <a:tc>
                  <a:txBody>
                    <a:bodyPr/>
                    <a:lstStyle/>
                    <a:p>
                      <a:pPr>
                        <a:lnSpc>
                          <a:spcPct val="115000"/>
                        </a:lnSpc>
                        <a:spcAft>
                          <a:spcPts val="0"/>
                        </a:spcAft>
                      </a:pPr>
                      <a:r>
                        <a:rPr lang="en-CA" sz="1600" dirty="0">
                          <a:effectLst/>
                        </a:rPr>
                        <a:t>122 Peter St</a:t>
                      </a:r>
                      <a:r>
                        <a:rPr lang="en-CA" sz="1600" dirty="0" smtClean="0">
                          <a:effectLst/>
                        </a:rPr>
                        <a:t>.</a:t>
                      </a:r>
                      <a:endParaRPr lang="en-CA" sz="1600" dirty="0">
                        <a:effectLst/>
                      </a:endParaRPr>
                    </a:p>
                  </a:txBody>
                  <a:tcPr marL="68580" marR="68580" marT="0" marB="0"/>
                </a:tc>
                <a:tc>
                  <a:txBody>
                    <a:bodyPr/>
                    <a:lstStyle/>
                    <a:p>
                      <a:pPr>
                        <a:lnSpc>
                          <a:spcPct val="115000"/>
                        </a:lnSpc>
                        <a:spcAft>
                          <a:spcPts val="0"/>
                        </a:spcAft>
                      </a:pPr>
                      <a:r>
                        <a:rPr lang="en-CA" sz="1600" dirty="0" smtClean="0">
                          <a:effectLst/>
                        </a:rPr>
                        <a:t>Newmarket</a:t>
                      </a:r>
                      <a:endParaRPr lang="en-CA" sz="1600" dirty="0">
                        <a:effectLst/>
                      </a:endParaRPr>
                    </a:p>
                  </a:txBody>
                  <a:tcPr marL="68580" marR="68580" marT="0" marB="0"/>
                </a:tc>
                <a:tc>
                  <a:txBody>
                    <a:bodyPr/>
                    <a:lstStyle/>
                    <a:p>
                      <a:pPr>
                        <a:lnSpc>
                          <a:spcPct val="115000"/>
                        </a:lnSpc>
                        <a:spcAft>
                          <a:spcPts val="0"/>
                        </a:spcAft>
                      </a:pPr>
                      <a:r>
                        <a:rPr lang="en-CA" sz="1600" dirty="0" err="1" smtClean="0">
                          <a:effectLst/>
                        </a:rPr>
                        <a:t>Ont</a:t>
                      </a:r>
                      <a:endParaRPr lang="en-CA" sz="1600" dirty="0">
                        <a:effectLst/>
                      </a:endParaRPr>
                    </a:p>
                  </a:txBody>
                  <a:tcPr marL="68580" marR="68580" marT="0" marB="0"/>
                </a:tc>
                <a:tc>
                  <a:txBody>
                    <a:bodyPr/>
                    <a:lstStyle/>
                    <a:p>
                      <a:pPr>
                        <a:lnSpc>
                          <a:spcPct val="115000"/>
                        </a:lnSpc>
                        <a:spcAft>
                          <a:spcPts val="0"/>
                        </a:spcAft>
                      </a:pPr>
                      <a:r>
                        <a:rPr lang="en-CA" sz="1600" dirty="0" err="1" smtClean="0">
                          <a:effectLst/>
                        </a:rPr>
                        <a:t>L4T5Y6</a:t>
                      </a:r>
                      <a:endParaRPr lang="en-CA" sz="1600" dirty="0">
                        <a:effectLst/>
                      </a:endParaRPr>
                    </a:p>
                  </a:txBody>
                  <a:tcPr marL="68580" marR="68580" marT="0" marB="0"/>
                </a:tc>
                <a:extLst>
                  <a:ext uri="{0D108BD9-81ED-4DB2-BD59-A6C34878D82A}">
                    <a16:rowId xmlns:a16="http://schemas.microsoft.com/office/drawing/2014/main" val="10001"/>
                  </a:ext>
                </a:extLst>
              </a:tr>
              <a:tr h="504056">
                <a:tc>
                  <a:txBody>
                    <a:bodyPr/>
                    <a:lstStyle/>
                    <a:p>
                      <a:pPr>
                        <a:lnSpc>
                          <a:spcPct val="115000"/>
                        </a:lnSpc>
                        <a:spcAft>
                          <a:spcPts val="0"/>
                        </a:spcAft>
                      </a:pPr>
                      <a:r>
                        <a:rPr lang="en-CA" sz="1600" dirty="0" smtClean="0">
                          <a:effectLst/>
                          <a:latin typeface="Calibri"/>
                          <a:ea typeface="Calibri"/>
                          <a:cs typeface="Times New Roman"/>
                        </a:rPr>
                        <a:t>145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Saw</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322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175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25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4433 Oak Ave</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Oakville</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smtClean="0">
                          <a:effectLst/>
                          <a:latin typeface="Calibri"/>
                          <a:ea typeface="Calibri"/>
                          <a:cs typeface="Times New Roman"/>
                        </a:rPr>
                        <a:t>Ont</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smtClean="0">
                          <a:effectLst/>
                          <a:latin typeface="Calibri"/>
                          <a:ea typeface="Calibri"/>
                          <a:cs typeface="Times New Roman"/>
                        </a:rPr>
                        <a:t>L5^6R5</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62422">
                <a:tc>
                  <a:txBody>
                    <a:bodyPr/>
                    <a:lstStyle/>
                    <a:p>
                      <a:pPr>
                        <a:lnSpc>
                          <a:spcPct val="115000"/>
                        </a:lnSpc>
                        <a:spcAft>
                          <a:spcPts val="0"/>
                        </a:spcAft>
                      </a:pPr>
                      <a:r>
                        <a:rPr lang="en-CA" sz="1600" dirty="0">
                          <a:effectLst/>
                        </a:rPr>
                        <a:t>355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Screwdriver</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122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111</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55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122 Peter St.</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Newmarket</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a:effectLst/>
                        </a:rPr>
                        <a:t>Ont</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a:effectLst/>
                        </a:rPr>
                        <a:t>L4T5Y6</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58695">
                <a:tc>
                  <a:txBody>
                    <a:bodyPr/>
                    <a:lstStyle/>
                    <a:p>
                      <a:pPr>
                        <a:lnSpc>
                          <a:spcPct val="115000"/>
                        </a:lnSpc>
                        <a:spcAft>
                          <a:spcPts val="0"/>
                        </a:spcAft>
                      </a:pPr>
                      <a:r>
                        <a:rPr lang="en-CA" sz="1600" dirty="0">
                          <a:effectLst/>
                        </a:rPr>
                        <a:t>130</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Hammer</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322</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  98</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35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4433 Oak Ave</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Oakville</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Ont</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a:effectLst/>
                        </a:rPr>
                        <a:t>L5T6R5</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1677357" y="1536630"/>
            <a:ext cx="1079463" cy="369332"/>
          </a:xfrm>
          <a:prstGeom prst="rect">
            <a:avLst/>
          </a:prstGeom>
          <a:noFill/>
        </p:spPr>
        <p:txBody>
          <a:bodyPr wrap="none" rtlCol="0">
            <a:spAutoFit/>
          </a:bodyPr>
          <a:lstStyle/>
          <a:p>
            <a:r>
              <a:rPr lang="en-CA" dirty="0" smtClean="0"/>
              <a:t>Inventory</a:t>
            </a:r>
            <a:endParaRPr lang="en-CA" dirty="0"/>
          </a:p>
        </p:txBody>
      </p:sp>
    </p:spTree>
    <p:extLst>
      <p:ext uri="{BB962C8B-B14F-4D97-AF65-F5344CB8AC3E}">
        <p14:creationId xmlns:p14="http://schemas.microsoft.com/office/powerpoint/2010/main" val="4273995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1NF </a:t>
            </a:r>
            <a:r>
              <a:rPr lang="en-US" sz="3600" dirty="0">
                <a:solidFill>
                  <a:srgbClr val="C00000"/>
                </a:solidFill>
              </a:rPr>
              <a:t>(Example)</a:t>
            </a:r>
            <a:endParaRPr lang="en-CA" sz="3600" dirty="0"/>
          </a:p>
        </p:txBody>
      </p:sp>
      <p:sp>
        <p:nvSpPr>
          <p:cNvPr id="3" name="Content Placeholder 2"/>
          <p:cNvSpPr>
            <a:spLocks noGrp="1"/>
          </p:cNvSpPr>
          <p:nvPr>
            <p:ph idx="1"/>
          </p:nvPr>
        </p:nvSpPr>
        <p:spPr>
          <a:xfrm>
            <a:off x="838200" y="4529959"/>
            <a:ext cx="10515600" cy="1647004"/>
          </a:xfrm>
        </p:spPr>
        <p:txBody>
          <a:bodyPr>
            <a:normAutofit/>
          </a:bodyPr>
          <a:lstStyle/>
          <a:p>
            <a:pPr marL="285750" indent="-285750"/>
            <a:endParaRPr lang="en-CA" dirty="0" smtClean="0"/>
          </a:p>
          <a:p>
            <a:pPr marL="285750" indent="-285750"/>
            <a:r>
              <a:rPr lang="en-CA" dirty="0" smtClean="0"/>
              <a:t>The </a:t>
            </a:r>
            <a:r>
              <a:rPr lang="en-CA" sz="2000" dirty="0"/>
              <a:t>p</a:t>
            </a:r>
            <a:r>
              <a:rPr lang="en-CA" sz="2000" dirty="0" smtClean="0"/>
              <a:t>rimary</a:t>
            </a:r>
            <a:r>
              <a:rPr lang="en-CA" dirty="0" smtClean="0"/>
              <a:t> </a:t>
            </a:r>
            <a:r>
              <a:rPr lang="en-CA" dirty="0"/>
              <a:t>Key should be </a:t>
            </a:r>
            <a:r>
              <a:rPr lang="en-CA" dirty="0" err="1"/>
              <a:t>product_id</a:t>
            </a:r>
            <a:r>
              <a:rPr lang="en-CA" dirty="0"/>
              <a:t> concatenated to </a:t>
            </a:r>
            <a:r>
              <a:rPr lang="en-CA" dirty="0" err="1"/>
              <a:t>whse_id</a:t>
            </a:r>
            <a:r>
              <a:rPr lang="en-CA" dirty="0"/>
              <a:t>.     </a:t>
            </a:r>
            <a:r>
              <a:rPr lang="en-CA" dirty="0" smtClean="0"/>
              <a:t>                                                                                          </a:t>
            </a:r>
            <a:endParaRPr lang="en-CA" dirty="0"/>
          </a:p>
          <a:p>
            <a:pPr marL="285750" indent="-285750"/>
            <a:r>
              <a:rPr lang="en-CA" sz="1900" dirty="0" smtClean="0"/>
              <a:t>Inventory [</a:t>
            </a:r>
            <a:r>
              <a:rPr lang="en-CA" sz="1900" u="sng" dirty="0" err="1" smtClean="0"/>
              <a:t>product_id</a:t>
            </a:r>
            <a:r>
              <a:rPr lang="en-CA" sz="1900" dirty="0"/>
              <a:t>, </a:t>
            </a:r>
            <a:r>
              <a:rPr lang="en-CA" sz="1900" u="sng" dirty="0" err="1"/>
              <a:t>whse_id</a:t>
            </a:r>
            <a:r>
              <a:rPr lang="en-CA" sz="1900" dirty="0"/>
              <a:t>, </a:t>
            </a:r>
            <a:r>
              <a:rPr lang="en-CA" sz="1900" dirty="0" err="1"/>
              <a:t>product_desc</a:t>
            </a:r>
            <a:r>
              <a:rPr lang="en-CA" sz="1900" dirty="0"/>
              <a:t>, </a:t>
            </a:r>
            <a:r>
              <a:rPr lang="en-CA" sz="1900" dirty="0" err="1"/>
              <a:t>bin,qty</a:t>
            </a:r>
            <a:r>
              <a:rPr lang="en-CA" sz="1900" dirty="0"/>
              <a:t>, </a:t>
            </a:r>
            <a:r>
              <a:rPr lang="en-CA" sz="1900" dirty="0" err="1"/>
              <a:t>whse_address</a:t>
            </a:r>
            <a:r>
              <a:rPr lang="en-CA" sz="1900" dirty="0"/>
              <a:t>, city, </a:t>
            </a:r>
            <a:r>
              <a:rPr lang="en-CA" sz="1900" dirty="0" err="1"/>
              <a:t>prov</a:t>
            </a:r>
            <a:r>
              <a:rPr lang="en-CA" sz="1900" dirty="0"/>
              <a:t>, </a:t>
            </a:r>
            <a:r>
              <a:rPr lang="en-CA" sz="1900" dirty="0" err="1"/>
              <a:t>pcode</a:t>
            </a:r>
            <a:r>
              <a:rPr lang="en-CA" sz="1900" dirty="0"/>
              <a:t>]</a:t>
            </a:r>
          </a:p>
          <a:p>
            <a:endParaRPr lang="en-CA" dirty="0"/>
          </a:p>
        </p:txBody>
      </p:sp>
      <p:graphicFrame>
        <p:nvGraphicFramePr>
          <p:cNvPr id="4" name="Content Placeholder 3"/>
          <p:cNvGraphicFramePr>
            <a:graphicFrameLocks/>
          </p:cNvGraphicFramePr>
          <p:nvPr>
            <p:extLst>
              <p:ext uri="{D42A27DB-BD31-4B8C-83A1-F6EECF244321}">
                <p14:modId xmlns:p14="http://schemas.microsoft.com/office/powerpoint/2010/main" val="4205922983"/>
              </p:ext>
            </p:extLst>
          </p:nvPr>
        </p:nvGraphicFramePr>
        <p:xfrm>
          <a:off x="1659814" y="1917713"/>
          <a:ext cx="8208911" cy="2775143"/>
        </p:xfrm>
        <a:graphic>
          <a:graphicData uri="http://schemas.openxmlformats.org/drawingml/2006/table">
            <a:tbl>
              <a:tblPr firstRow="1" firstCol="1" bandRow="1">
                <a:tableStyleId>{5C22544A-7EE6-4342-B048-85BDC9FD1C3A}</a:tableStyleId>
              </a:tblPr>
              <a:tblGrid>
                <a:gridCol w="1044769">
                  <a:extLst>
                    <a:ext uri="{9D8B030D-6E8A-4147-A177-3AD203B41FA5}">
                      <a16:colId xmlns:a16="http://schemas.microsoft.com/office/drawing/2014/main" val="20000"/>
                    </a:ext>
                  </a:extLst>
                </a:gridCol>
                <a:gridCol w="962557">
                  <a:extLst>
                    <a:ext uri="{9D8B030D-6E8A-4147-A177-3AD203B41FA5}">
                      <a16:colId xmlns:a16="http://schemas.microsoft.com/office/drawing/2014/main" val="20001"/>
                    </a:ext>
                  </a:extLst>
                </a:gridCol>
                <a:gridCol w="1201611">
                  <a:extLst>
                    <a:ext uri="{9D8B030D-6E8A-4147-A177-3AD203B41FA5}">
                      <a16:colId xmlns:a16="http://schemas.microsoft.com/office/drawing/2014/main" val="20002"/>
                    </a:ext>
                  </a:extLst>
                </a:gridCol>
                <a:gridCol w="535479">
                  <a:extLst>
                    <a:ext uri="{9D8B030D-6E8A-4147-A177-3AD203B41FA5}">
                      <a16:colId xmlns:a16="http://schemas.microsoft.com/office/drawing/2014/main" val="20003"/>
                    </a:ext>
                  </a:extLst>
                </a:gridCol>
                <a:gridCol w="486678">
                  <a:extLst>
                    <a:ext uri="{9D8B030D-6E8A-4147-A177-3AD203B41FA5}">
                      <a16:colId xmlns:a16="http://schemas.microsoft.com/office/drawing/2014/main" val="20004"/>
                    </a:ext>
                  </a:extLst>
                </a:gridCol>
                <a:gridCol w="1336354">
                  <a:extLst>
                    <a:ext uri="{9D8B030D-6E8A-4147-A177-3AD203B41FA5}">
                      <a16:colId xmlns:a16="http://schemas.microsoft.com/office/drawing/2014/main" val="20005"/>
                    </a:ext>
                  </a:extLst>
                </a:gridCol>
                <a:gridCol w="1142875">
                  <a:extLst>
                    <a:ext uri="{9D8B030D-6E8A-4147-A177-3AD203B41FA5}">
                      <a16:colId xmlns:a16="http://schemas.microsoft.com/office/drawing/2014/main" val="20006"/>
                    </a:ext>
                  </a:extLst>
                </a:gridCol>
                <a:gridCol w="670721">
                  <a:extLst>
                    <a:ext uri="{9D8B030D-6E8A-4147-A177-3AD203B41FA5}">
                      <a16:colId xmlns:a16="http://schemas.microsoft.com/office/drawing/2014/main" val="20007"/>
                    </a:ext>
                  </a:extLst>
                </a:gridCol>
                <a:gridCol w="827867">
                  <a:extLst>
                    <a:ext uri="{9D8B030D-6E8A-4147-A177-3AD203B41FA5}">
                      <a16:colId xmlns:a16="http://schemas.microsoft.com/office/drawing/2014/main" val="20008"/>
                    </a:ext>
                  </a:extLst>
                </a:gridCol>
              </a:tblGrid>
              <a:tr h="462422">
                <a:tc>
                  <a:txBody>
                    <a:bodyPr/>
                    <a:lstStyle/>
                    <a:p>
                      <a:pPr>
                        <a:lnSpc>
                          <a:spcPct val="115000"/>
                        </a:lnSpc>
                        <a:spcAft>
                          <a:spcPts val="0"/>
                        </a:spcAft>
                      </a:pPr>
                      <a:r>
                        <a:rPr lang="en-CA" sz="1400" b="0" u="sng" dirty="0" err="1" smtClean="0">
                          <a:effectLst/>
                        </a:rPr>
                        <a:t>product_id</a:t>
                      </a:r>
                      <a:endParaRPr lang="en-CA" sz="1400" b="0" u="sng" dirty="0">
                        <a:effectLst/>
                        <a:latin typeface="+mn-lt"/>
                        <a:ea typeface="Calibri"/>
                        <a:cs typeface="Times New Roman"/>
                      </a:endParaRPr>
                    </a:p>
                  </a:txBody>
                  <a:tcPr marL="68580" marR="68580" marT="0" marB="0"/>
                </a:tc>
                <a:tc>
                  <a:txBody>
                    <a:bodyPr/>
                    <a:lstStyle/>
                    <a:p>
                      <a:pPr>
                        <a:lnSpc>
                          <a:spcPct val="115000"/>
                        </a:lnSpc>
                        <a:spcAft>
                          <a:spcPts val="0"/>
                        </a:spcAft>
                      </a:pPr>
                      <a:r>
                        <a:rPr lang="en-CA" sz="1400" b="0" u="sng" dirty="0" err="1">
                          <a:effectLst/>
                        </a:rPr>
                        <a:t>whse_id</a:t>
                      </a:r>
                      <a:endParaRPr lang="en-CA" sz="1400" b="0" u="sng"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product_desc</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a:effectLst/>
                        </a:rPr>
                        <a:t>bin</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qty</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whse_address</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a:effectLst/>
                        </a:rPr>
                        <a:t>city</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smtClean="0">
                          <a:effectLst/>
                        </a:rPr>
                        <a:t>prov</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pcode</a:t>
                      </a:r>
                      <a:endParaRPr lang="en-CA"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01673">
                <a:tc>
                  <a:txBody>
                    <a:bodyPr/>
                    <a:lstStyle/>
                    <a:p>
                      <a:pPr>
                        <a:lnSpc>
                          <a:spcPct val="115000"/>
                        </a:lnSpc>
                        <a:spcAft>
                          <a:spcPts val="0"/>
                        </a:spcAft>
                      </a:pPr>
                      <a:r>
                        <a:rPr lang="en-CA" sz="1600" dirty="0" smtClean="0">
                          <a:effectLst/>
                          <a:latin typeface="+mn-lt"/>
                          <a:ea typeface="+mn-ea"/>
                          <a:cs typeface="+mn-cs"/>
                        </a:rPr>
                        <a:t>145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122</a:t>
                      </a:r>
                      <a:endParaRPr lang="en-CA" sz="1600" dirty="0">
                        <a:effectLst/>
                      </a:endParaRPr>
                    </a:p>
                  </a:txBody>
                  <a:tcPr marL="68580" marR="68580" marT="0" marB="0"/>
                </a:tc>
                <a:tc>
                  <a:txBody>
                    <a:bodyPr/>
                    <a:lstStyle/>
                    <a:p>
                      <a:pPr>
                        <a:lnSpc>
                          <a:spcPct val="115000"/>
                        </a:lnSpc>
                        <a:spcAft>
                          <a:spcPts val="0"/>
                        </a:spcAft>
                      </a:pPr>
                      <a:r>
                        <a:rPr lang="en-CA" sz="1600" dirty="0" smtClean="0">
                          <a:effectLst/>
                          <a:latin typeface="+mn-lt"/>
                          <a:ea typeface="+mn-ea"/>
                          <a:cs typeface="+mn-cs"/>
                        </a:rPr>
                        <a:t>Saw</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136</a:t>
                      </a:r>
                      <a:endParaRPr lang="en-CA" sz="1600" dirty="0">
                        <a:effectLst/>
                      </a:endParaRPr>
                    </a:p>
                  </a:txBody>
                  <a:tcPr marL="68580" marR="68580" marT="0" marB="0"/>
                </a:tc>
                <a:tc>
                  <a:txBody>
                    <a:bodyPr/>
                    <a:lstStyle/>
                    <a:p>
                      <a:pPr>
                        <a:lnSpc>
                          <a:spcPct val="115000"/>
                        </a:lnSpc>
                        <a:spcAft>
                          <a:spcPts val="0"/>
                        </a:spcAft>
                      </a:pPr>
                      <a:r>
                        <a:rPr lang="en-CA" sz="1600" dirty="0" smtClean="0">
                          <a:effectLst/>
                        </a:rPr>
                        <a:t>40</a:t>
                      </a:r>
                      <a:endParaRPr lang="en-CA" sz="1600" dirty="0">
                        <a:effectLst/>
                      </a:endParaRPr>
                    </a:p>
                  </a:txBody>
                  <a:tcPr marL="68580" marR="68580" marT="0" marB="0"/>
                </a:tc>
                <a:tc>
                  <a:txBody>
                    <a:bodyPr/>
                    <a:lstStyle/>
                    <a:p>
                      <a:pPr>
                        <a:lnSpc>
                          <a:spcPct val="115000"/>
                        </a:lnSpc>
                        <a:spcAft>
                          <a:spcPts val="0"/>
                        </a:spcAft>
                      </a:pPr>
                      <a:r>
                        <a:rPr lang="en-CA" sz="1600" dirty="0">
                          <a:effectLst/>
                        </a:rPr>
                        <a:t>122 Peter St</a:t>
                      </a:r>
                      <a:r>
                        <a:rPr lang="en-CA" sz="1600" dirty="0" smtClean="0">
                          <a:effectLst/>
                        </a:rPr>
                        <a:t>.</a:t>
                      </a:r>
                      <a:endParaRPr lang="en-CA" sz="1600" dirty="0">
                        <a:effectLst/>
                      </a:endParaRPr>
                    </a:p>
                  </a:txBody>
                  <a:tcPr marL="68580" marR="68580" marT="0" marB="0"/>
                </a:tc>
                <a:tc>
                  <a:txBody>
                    <a:bodyPr/>
                    <a:lstStyle/>
                    <a:p>
                      <a:pPr>
                        <a:lnSpc>
                          <a:spcPct val="115000"/>
                        </a:lnSpc>
                        <a:spcAft>
                          <a:spcPts val="0"/>
                        </a:spcAft>
                      </a:pPr>
                      <a:r>
                        <a:rPr lang="en-CA" sz="1600" dirty="0" smtClean="0">
                          <a:effectLst/>
                        </a:rPr>
                        <a:t>Newmarket</a:t>
                      </a:r>
                      <a:endParaRPr lang="en-CA" sz="1600" dirty="0">
                        <a:effectLst/>
                      </a:endParaRPr>
                    </a:p>
                  </a:txBody>
                  <a:tcPr marL="68580" marR="68580" marT="0" marB="0"/>
                </a:tc>
                <a:tc>
                  <a:txBody>
                    <a:bodyPr/>
                    <a:lstStyle/>
                    <a:p>
                      <a:pPr>
                        <a:lnSpc>
                          <a:spcPct val="115000"/>
                        </a:lnSpc>
                        <a:spcAft>
                          <a:spcPts val="0"/>
                        </a:spcAft>
                      </a:pPr>
                      <a:r>
                        <a:rPr lang="en-CA" sz="1600" dirty="0" err="1" smtClean="0">
                          <a:effectLst/>
                        </a:rPr>
                        <a:t>Ont</a:t>
                      </a:r>
                      <a:endParaRPr lang="en-CA" sz="1600" dirty="0">
                        <a:effectLst/>
                      </a:endParaRPr>
                    </a:p>
                  </a:txBody>
                  <a:tcPr marL="68580" marR="68580" marT="0" marB="0"/>
                </a:tc>
                <a:tc>
                  <a:txBody>
                    <a:bodyPr/>
                    <a:lstStyle/>
                    <a:p>
                      <a:pPr>
                        <a:lnSpc>
                          <a:spcPct val="115000"/>
                        </a:lnSpc>
                        <a:spcAft>
                          <a:spcPts val="0"/>
                        </a:spcAft>
                      </a:pPr>
                      <a:r>
                        <a:rPr lang="en-CA" sz="1600" dirty="0" err="1" smtClean="0">
                          <a:effectLst/>
                        </a:rPr>
                        <a:t>L4T5Y6</a:t>
                      </a:r>
                      <a:endParaRPr lang="en-CA" sz="1600" dirty="0">
                        <a:effectLst/>
                      </a:endParaRPr>
                    </a:p>
                  </a:txBody>
                  <a:tcPr marL="68580" marR="68580" marT="0" marB="0"/>
                </a:tc>
                <a:extLst>
                  <a:ext uri="{0D108BD9-81ED-4DB2-BD59-A6C34878D82A}">
                    <a16:rowId xmlns:a16="http://schemas.microsoft.com/office/drawing/2014/main" val="10001"/>
                  </a:ext>
                </a:extLst>
              </a:tr>
              <a:tr h="504056">
                <a:tc>
                  <a:txBody>
                    <a:bodyPr/>
                    <a:lstStyle/>
                    <a:p>
                      <a:pPr>
                        <a:lnSpc>
                          <a:spcPct val="115000"/>
                        </a:lnSpc>
                        <a:spcAft>
                          <a:spcPts val="0"/>
                        </a:spcAft>
                      </a:pPr>
                      <a:r>
                        <a:rPr lang="en-CA" sz="1600" dirty="0" smtClean="0">
                          <a:effectLst/>
                          <a:latin typeface="Calibri"/>
                          <a:ea typeface="Calibri"/>
                          <a:cs typeface="Times New Roman"/>
                        </a:rPr>
                        <a:t>145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322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Saw</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175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25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4433 Oak Ave</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Oakville</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smtClean="0">
                          <a:effectLst/>
                          <a:latin typeface="Calibri"/>
                          <a:ea typeface="Calibri"/>
                          <a:cs typeface="Times New Roman"/>
                        </a:rPr>
                        <a:t>Ont</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smtClean="0">
                          <a:effectLst/>
                          <a:latin typeface="Calibri"/>
                          <a:ea typeface="Calibri"/>
                          <a:cs typeface="Times New Roman"/>
                        </a:rPr>
                        <a:t>L5T6R5</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62422">
                <a:tc>
                  <a:txBody>
                    <a:bodyPr/>
                    <a:lstStyle/>
                    <a:p>
                      <a:pPr>
                        <a:lnSpc>
                          <a:spcPct val="115000"/>
                        </a:lnSpc>
                        <a:spcAft>
                          <a:spcPts val="0"/>
                        </a:spcAft>
                      </a:pPr>
                      <a:r>
                        <a:rPr lang="en-CA" sz="1600" dirty="0">
                          <a:effectLst/>
                        </a:rPr>
                        <a:t>355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122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Screwdriver</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111</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55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122 Peter St.</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Newmarket</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a:effectLst/>
                        </a:rPr>
                        <a:t>Ont</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a:effectLst/>
                        </a:rPr>
                        <a:t>L4T5Y6</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58695">
                <a:tc>
                  <a:txBody>
                    <a:bodyPr/>
                    <a:lstStyle/>
                    <a:p>
                      <a:pPr>
                        <a:lnSpc>
                          <a:spcPct val="115000"/>
                        </a:lnSpc>
                        <a:spcAft>
                          <a:spcPts val="0"/>
                        </a:spcAft>
                      </a:pPr>
                      <a:r>
                        <a:rPr lang="en-CA" sz="1600" dirty="0">
                          <a:effectLst/>
                        </a:rPr>
                        <a:t>130</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322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Hammer</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  98</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35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4433 Oak Ave</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Oakville</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Ont</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a:effectLst/>
                        </a:rPr>
                        <a:t>L5T6R5</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1659814" y="1548381"/>
            <a:ext cx="1079463" cy="369332"/>
          </a:xfrm>
          <a:prstGeom prst="rect">
            <a:avLst/>
          </a:prstGeom>
          <a:noFill/>
        </p:spPr>
        <p:txBody>
          <a:bodyPr wrap="none" rtlCol="0">
            <a:spAutoFit/>
          </a:bodyPr>
          <a:lstStyle/>
          <a:p>
            <a:r>
              <a:rPr lang="en-CA" dirty="0" smtClean="0"/>
              <a:t>Inventory</a:t>
            </a:r>
            <a:endParaRPr lang="en-CA" dirty="0"/>
          </a:p>
        </p:txBody>
      </p:sp>
    </p:spTree>
    <p:extLst>
      <p:ext uri="{BB962C8B-B14F-4D97-AF65-F5344CB8AC3E}">
        <p14:creationId xmlns:p14="http://schemas.microsoft.com/office/powerpoint/2010/main" val="389952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C00000"/>
                </a:solidFill>
              </a:rPr>
              <a:t>Problems with Un-normalized Data</a:t>
            </a:r>
          </a:p>
        </p:txBody>
      </p:sp>
      <p:sp>
        <p:nvSpPr>
          <p:cNvPr id="3" name="Content Placeholder 2"/>
          <p:cNvSpPr>
            <a:spLocks noGrp="1"/>
          </p:cNvSpPr>
          <p:nvPr>
            <p:ph idx="1"/>
          </p:nvPr>
        </p:nvSpPr>
        <p:spPr/>
        <p:txBody>
          <a:bodyPr/>
          <a:lstStyle/>
          <a:p>
            <a:r>
              <a:rPr lang="en-CA" dirty="0" smtClean="0"/>
              <a:t>Update Problem</a:t>
            </a:r>
          </a:p>
          <a:p>
            <a:r>
              <a:rPr lang="en-CA" dirty="0" smtClean="0"/>
              <a:t>Data Inconsistency Problem</a:t>
            </a:r>
          </a:p>
          <a:p>
            <a:r>
              <a:rPr lang="en-CA" dirty="0" smtClean="0"/>
              <a:t>Data Redundancy Problem</a:t>
            </a:r>
          </a:p>
          <a:p>
            <a:r>
              <a:rPr lang="en-CA" dirty="0" smtClean="0"/>
              <a:t>Insert Problem</a:t>
            </a:r>
          </a:p>
          <a:p>
            <a:r>
              <a:rPr lang="en-CA" dirty="0" smtClean="0"/>
              <a:t>Deletion Problem</a:t>
            </a:r>
          </a:p>
          <a:p>
            <a:pPr marL="0" indent="0">
              <a:buNone/>
            </a:pPr>
            <a:endParaRPr lang="en-CA" dirty="0"/>
          </a:p>
        </p:txBody>
      </p:sp>
    </p:spTree>
    <p:extLst>
      <p:ext uri="{BB962C8B-B14F-4D97-AF65-F5344CB8AC3E}">
        <p14:creationId xmlns:p14="http://schemas.microsoft.com/office/powerpoint/2010/main" val="156492990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1212</TotalTime>
  <Words>2017</Words>
  <Application>Microsoft Office PowerPoint</Application>
  <PresentationFormat>Widescreen</PresentationFormat>
  <Paragraphs>566</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Century Schoolbook</vt:lpstr>
      <vt:lpstr>Times New Roman</vt:lpstr>
      <vt:lpstr>Wingdings</vt:lpstr>
      <vt:lpstr>Wingdings 2</vt:lpstr>
      <vt:lpstr>View</vt:lpstr>
      <vt:lpstr> Normalization</vt:lpstr>
      <vt:lpstr>What is Normalization?</vt:lpstr>
      <vt:lpstr>Two purposes of normalization</vt:lpstr>
      <vt:lpstr>Normal Forms</vt:lpstr>
      <vt:lpstr>First Normal Form (1NF)</vt:lpstr>
      <vt:lpstr>1NF (Example)</vt:lpstr>
      <vt:lpstr>1NF (Example)</vt:lpstr>
      <vt:lpstr>1NF (Example)</vt:lpstr>
      <vt:lpstr>Problems with Un-normalized Data</vt:lpstr>
      <vt:lpstr>Modification Anomaly</vt:lpstr>
      <vt:lpstr>Data Inconsistency </vt:lpstr>
      <vt:lpstr>Data Redundancy </vt:lpstr>
      <vt:lpstr>The Insert Problem</vt:lpstr>
      <vt:lpstr>The Deletion Problem</vt:lpstr>
      <vt:lpstr>Second Normal Form (2NF)</vt:lpstr>
      <vt:lpstr>2NF</vt:lpstr>
      <vt:lpstr>2NF</vt:lpstr>
      <vt:lpstr>2NF</vt:lpstr>
      <vt:lpstr>ERD comes to a similar conclusion</vt:lpstr>
      <vt:lpstr>ERD</vt:lpstr>
      <vt:lpstr>Third Normal Form (3NF)</vt:lpstr>
      <vt:lpstr>3NF</vt:lpstr>
      <vt:lpstr>3NF</vt:lpstr>
      <vt:lpstr>Why is this table not in 3NF?</vt:lpstr>
      <vt:lpstr>ORDER in 3NF</vt:lpstr>
      <vt:lpstr>Functional Dependency</vt:lpstr>
      <vt:lpstr>Partial Dependency</vt:lpstr>
      <vt:lpstr>Boyce-Codd Normal Form (BCNF)</vt:lpstr>
      <vt:lpstr>Fourth Normal Form (4NF)</vt:lpstr>
      <vt:lpstr>Summary</vt:lpstr>
      <vt:lpstr>User Views and Merging Relations</vt:lpstr>
      <vt:lpstr>Do not overstep normalization rules</vt:lpstr>
      <vt:lpstr>Merging Relations</vt:lpstr>
      <vt:lpstr>Use consistent names for same attribute in each relation</vt:lpstr>
      <vt:lpstr>Examine the Primary Key of each relation using a composite key</vt:lpstr>
      <vt:lpstr>Use consistent names for relations with the same attributes in  the Primary Key</vt:lpstr>
      <vt:lpstr>Create one relation for relations having an identical Primary Key</vt:lpstr>
      <vt:lpstr>Resolve any new transitive dependencies</vt:lpstr>
      <vt:lpstr>After the Merge We Have: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Normalization</dc:title>
  <dc:creator>Nasim</dc:creator>
  <cp:lastModifiedBy>Nasim</cp:lastModifiedBy>
  <cp:revision>41</cp:revision>
  <dcterms:created xsi:type="dcterms:W3CDTF">2019-07-10T03:40:00Z</dcterms:created>
  <dcterms:modified xsi:type="dcterms:W3CDTF">2019-08-27T03:40:15Z</dcterms:modified>
</cp:coreProperties>
</file>