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1C2F7-8E9B-D65A-C97C-858C20221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D3EF0-6A85-4269-63CE-F39DD889E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85BB8-420A-2D39-AA37-A10D5AB0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55E5E-0D99-8538-4A82-6A66360C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99A64-1DC8-B838-BD83-CF826F4A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0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3E97-B454-DFB3-F6A4-1C583D9E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E1663-B2CE-2F57-2B80-1D941B30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6E291-DC9B-1A8E-CE7A-216C321F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37959-C86D-7829-86BB-8D611AE5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5AAE9-3712-B1DA-3057-1724A3E0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93092-03E1-2F94-010E-FC41AA856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CE8EA-E984-53C8-161B-79659E157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879A0-DEC5-A252-306D-14C98F32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C943-8BD6-18E7-6F9F-01FDAC98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9B7C4-4F70-51A5-DBFB-A4F71738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BE0D-620A-5754-D8E7-7C26C5D3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BF111-78E0-2434-4DB4-15BB4F57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5D636-A0B2-9454-7D94-9032D5A5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FFE51-785A-4C73-7D7D-8DF26028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47253-7460-9E98-0A78-82FDC25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78037-F4F4-5B10-EA94-0FD4C4D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A2737-96FE-2BA1-7D97-14A00DE2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FF21E-4C15-9133-99AE-1B58EC48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BEBB-4AFC-06C5-000C-D6964707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5064B-F37D-46BD-A9F0-EAB8DE9E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A1A58-4F9A-2641-DCF7-E94A6050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4D420-17ED-5897-D2CC-3815F454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7FE9A-6BDA-5302-F476-4804FA1D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D2041-023B-F940-9717-ADB4A21F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A3BC1-49B2-30E4-2B49-56C6549A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827DB-979F-3723-3E69-C08AB40E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1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AEF36-301D-D3AF-EB08-0BC33852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4F08E-286D-087F-5D0C-2019A168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B880AF-8E73-2715-1A4E-1557770E4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7DCCF5-4AF2-1F2E-948B-9A5E3165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2D81D4-0BA8-6310-8221-15AD80BE7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5F7D8F-40D7-97C8-48A3-DE410C85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0B673-DC05-6443-B1C8-40F4F8C9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CB10C-6E96-624F-A467-4BB17BC2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7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DC7A4-C234-60A0-A77B-14A83DD0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5B84E9-61FD-A3AA-1F87-FD6D0B05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6A5FC-2463-4B5A-E65D-4ED2B71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AC693-4DD8-6976-B24B-3162DC94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1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0C029-E02A-A34C-C047-AA35A1D7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606BA0-2CDE-1078-F945-27154E78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6E513-8467-BB78-9E1A-F68AC9D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0F65-1BF4-82CD-44DD-CD8AAB46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B82D9-2D3F-E6F7-B99E-F20BF65B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EE30D-DDF0-1712-8BDF-DB012F1B9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3324E-1130-06E8-BA9D-DB5ED10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B04AE-64E0-D132-90BB-39BCDB4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87CF1-D42F-65EA-7F98-BEEDA796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6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0157-0376-D649-1FFB-B994D814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798EE-88EB-DD05-E2A1-F372020C2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962B-3AFD-1D19-CB5E-3FE3BC4D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950BC-55B0-2172-CDAB-B13EF5E6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E470E-93CB-3735-38BD-5676AD6B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B1F01-3F8C-33DB-7899-74F0EC33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4F96FA-626D-2792-DE90-1C077A08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AD1AA-B282-2648-ED5E-681E5783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93ADD-5C91-05BC-E665-1058A37C2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67553-029C-441C-B86E-DA02D4D77C2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011B0-9DAD-154B-00B6-95FDAEC31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42A37-6552-6054-97C3-E5AAC145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E33D-BDB3-4968-97AF-FA988526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6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CCE59F-9483-7D54-328C-6FED52AAB419}"/>
              </a:ext>
            </a:extLst>
          </p:cNvPr>
          <p:cNvSpPr/>
          <p:nvPr/>
        </p:nvSpPr>
        <p:spPr>
          <a:xfrm>
            <a:off x="327660" y="929640"/>
            <a:ext cx="1104900" cy="4191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브라우저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CB9FFC-35E4-B4C4-73F4-375B5079C1F5}"/>
              </a:ext>
            </a:extLst>
          </p:cNvPr>
          <p:cNvSpPr/>
          <p:nvPr/>
        </p:nvSpPr>
        <p:spPr>
          <a:xfrm>
            <a:off x="3499276" y="92964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NoticeListCtrl</a:t>
            </a:r>
            <a:endParaRPr lang="en-US" altLang="ko-KR" dirty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(NoticeList.do)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598F7D-5DE9-26C4-874A-9622FEFAA93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432560" y="1135380"/>
            <a:ext cx="2066716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E69819-B6EC-DDCE-8340-46CBAFC54DD7}"/>
              </a:ext>
            </a:extLst>
          </p:cNvPr>
          <p:cNvSpPr txBox="1"/>
          <p:nvPr/>
        </p:nvSpPr>
        <p:spPr>
          <a:xfrm>
            <a:off x="1664220" y="782300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NoticeList.do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C66EA-9808-E86A-B310-079D45BAA183}"/>
              </a:ext>
            </a:extLst>
          </p:cNvPr>
          <p:cNvSpPr/>
          <p:nvPr/>
        </p:nvSpPr>
        <p:spPr>
          <a:xfrm>
            <a:off x="7255170" y="92964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NoticeDAO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E57F3-EBD9-C69F-136D-656C2C805D5E}"/>
              </a:ext>
            </a:extLst>
          </p:cNvPr>
          <p:cNvSpPr txBox="1"/>
          <p:nvPr/>
        </p:nvSpPr>
        <p:spPr>
          <a:xfrm>
            <a:off x="3110656" y="1866900"/>
            <a:ext cx="36115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NoticeDAO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dao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NoticeDAO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List&lt;Notice&gt; </a:t>
            </a:r>
            <a:r>
              <a:rPr lang="en-US" altLang="ko-KR" sz="1400" dirty="0" err="1"/>
              <a:t>notiList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notiList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dao.getNoticeList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request.setAttribute</a:t>
            </a:r>
            <a:r>
              <a:rPr lang="en-US" altLang="ko-KR" sz="1400" dirty="0"/>
              <a:t>(“</a:t>
            </a:r>
            <a:r>
              <a:rPr lang="en-US" altLang="ko-KR" sz="1400" dirty="0" err="1">
                <a:solidFill>
                  <a:srgbClr val="FF0000"/>
                </a:solidFill>
              </a:rPr>
              <a:t>notiList</a:t>
            </a:r>
            <a:r>
              <a:rPr lang="en-US" altLang="ko-KR" sz="1400" dirty="0"/>
              <a:t>”, </a:t>
            </a:r>
            <a:r>
              <a:rPr lang="en-US" altLang="ko-KR" sz="1400" dirty="0" err="1">
                <a:solidFill>
                  <a:srgbClr val="FF0000"/>
                </a:solidFill>
              </a:rPr>
              <a:t>notiList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view = Dispatcher(“/notice/</a:t>
            </a:r>
            <a:r>
              <a:rPr lang="en-US" altLang="ko-KR" sz="1400" dirty="0" err="1">
                <a:solidFill>
                  <a:srgbClr val="FF0000"/>
                </a:solidFill>
              </a:rPr>
              <a:t>noticeList.jsp</a:t>
            </a:r>
            <a:r>
              <a:rPr lang="en-US" altLang="ko-KR" sz="1400" dirty="0"/>
              <a:t>”);</a:t>
            </a:r>
          </a:p>
          <a:p>
            <a:r>
              <a:rPr lang="en-US" altLang="ko-KR" sz="1400" dirty="0" err="1"/>
              <a:t>view.forward</a:t>
            </a:r>
            <a:r>
              <a:rPr lang="en-US" altLang="ko-KR" sz="1400" dirty="0"/>
              <a:t>(request, response);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5702-01A7-20C2-53E1-8D5A9826926E}"/>
              </a:ext>
            </a:extLst>
          </p:cNvPr>
          <p:cNvSpPr txBox="1"/>
          <p:nvPr/>
        </p:nvSpPr>
        <p:spPr>
          <a:xfrm>
            <a:off x="7255170" y="1866900"/>
            <a:ext cx="382668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List&lt;Notice&gt; </a:t>
            </a:r>
            <a:r>
              <a:rPr lang="en-US" altLang="ko-KR" sz="1400" dirty="0" err="1">
                <a:solidFill>
                  <a:srgbClr val="0070C0"/>
                </a:solidFill>
              </a:rPr>
              <a:t>getNoticeList</a:t>
            </a:r>
            <a:r>
              <a:rPr lang="en-US" altLang="ko-KR" sz="1400" dirty="0">
                <a:solidFill>
                  <a:srgbClr val="0070C0"/>
                </a:solidFill>
              </a:rPr>
              <a:t>()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= “select * from notice”;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pstmt.preparedStatement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pstmt.executeQuery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List&lt;Notice&gt; </a:t>
            </a:r>
            <a:r>
              <a:rPr lang="en-US" altLang="ko-KR" sz="1400" dirty="0" err="1"/>
              <a:t>notiList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r>
              <a:rPr lang="en-US" altLang="ko-KR" sz="1400" dirty="0"/>
              <a:t>   while(</a:t>
            </a:r>
            <a:r>
              <a:rPr lang="en-US" altLang="ko-KR" sz="1400" dirty="0" err="1"/>
              <a:t>rs.next</a:t>
            </a:r>
            <a:r>
              <a:rPr lang="en-US" altLang="ko-KR" sz="1400" dirty="0"/>
              <a:t>()){</a:t>
            </a:r>
          </a:p>
          <a:p>
            <a:r>
              <a:rPr lang="en-US" altLang="ko-KR" sz="1400" dirty="0"/>
              <a:t>      Notice </a:t>
            </a:r>
            <a:r>
              <a:rPr lang="en-US" altLang="ko-KR" sz="1400" dirty="0" err="1"/>
              <a:t>noti</a:t>
            </a:r>
            <a:r>
              <a:rPr lang="en-US" altLang="ko-KR" sz="1400" dirty="0"/>
              <a:t> = new Notice(</a:t>
            </a:r>
            <a:r>
              <a:rPr lang="en-US" altLang="ko-KR" sz="1400" dirty="0" err="1"/>
              <a:t>rs.getInt</a:t>
            </a:r>
            <a:r>
              <a:rPr lang="en-US" altLang="ko-KR" sz="1400" dirty="0"/>
              <a:t>(),,..);</a:t>
            </a:r>
          </a:p>
          <a:p>
            <a:r>
              <a:rPr lang="en-US" altLang="ko-KR" sz="1400" dirty="0"/>
              <a:t>      </a:t>
            </a:r>
            <a:r>
              <a:rPr lang="en-US" altLang="ko-KR" sz="1400" dirty="0" err="1"/>
              <a:t>notiList.add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noti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}</a:t>
            </a:r>
          </a:p>
          <a:p>
            <a:r>
              <a:rPr lang="en-US" altLang="ko-KR" sz="1400" dirty="0"/>
              <a:t>   return </a:t>
            </a:r>
            <a:r>
              <a:rPr lang="en-US" altLang="ko-KR" sz="1400" dirty="0" err="1">
                <a:solidFill>
                  <a:srgbClr val="FF0000"/>
                </a:solidFill>
              </a:rPr>
              <a:t>notiList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47111B-4DE1-D698-C78D-A369F0522416}"/>
              </a:ext>
            </a:extLst>
          </p:cNvPr>
          <p:cNvCxnSpPr/>
          <p:nvPr/>
        </p:nvCxnSpPr>
        <p:spPr>
          <a:xfrm>
            <a:off x="5777656" y="1090077"/>
            <a:ext cx="147751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FF08A5-77A4-2652-C7B1-48E635D51CF3}"/>
              </a:ext>
            </a:extLst>
          </p:cNvPr>
          <p:cNvSpPr txBox="1"/>
          <p:nvPr/>
        </p:nvSpPr>
        <p:spPr>
          <a:xfrm>
            <a:off x="5577840" y="61609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dao.getNoticeList</a:t>
            </a:r>
            <a:r>
              <a:rPr lang="en-US" altLang="ko-KR" sz="1400" dirty="0">
                <a:solidFill>
                  <a:srgbClr val="0070C0"/>
                </a:solidFill>
              </a:rPr>
              <a:t>();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136E33-C562-1AB1-0432-1B66B3D10B84}"/>
              </a:ext>
            </a:extLst>
          </p:cNvPr>
          <p:cNvCxnSpPr/>
          <p:nvPr/>
        </p:nvCxnSpPr>
        <p:spPr>
          <a:xfrm flipH="1">
            <a:off x="5777656" y="1417320"/>
            <a:ext cx="14775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EB04D4-AA51-221F-5AB5-4F09357D47EE}"/>
              </a:ext>
            </a:extLst>
          </p:cNvPr>
          <p:cNvSpPr txBox="1"/>
          <p:nvPr/>
        </p:nvSpPr>
        <p:spPr>
          <a:xfrm>
            <a:off x="5978768" y="1394698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notiList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B9FA60-03CB-3D91-DD80-B8B166EB3FA3}"/>
              </a:ext>
            </a:extLst>
          </p:cNvPr>
          <p:cNvSpPr/>
          <p:nvPr/>
        </p:nvSpPr>
        <p:spPr>
          <a:xfrm>
            <a:off x="327659" y="1969770"/>
            <a:ext cx="2249983" cy="419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notiList.jsp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523AE-0AC3-631F-6A99-1802858A3345}"/>
              </a:ext>
            </a:extLst>
          </p:cNvPr>
          <p:cNvSpPr txBox="1"/>
          <p:nvPr/>
        </p:nvSpPr>
        <p:spPr>
          <a:xfrm>
            <a:off x="-11052" y="2521651"/>
            <a:ext cx="3223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c:forEach</a:t>
            </a:r>
            <a:r>
              <a:rPr lang="en-US" altLang="ko-KR" sz="1000" dirty="0"/>
              <a:t> var=“</a:t>
            </a:r>
            <a:r>
              <a:rPr lang="en-US" altLang="ko-KR" sz="1000" dirty="0" err="1"/>
              <a:t>noti</a:t>
            </a:r>
            <a:r>
              <a:rPr lang="en-US" altLang="ko-KR" sz="1000" dirty="0"/>
              <a:t>” items=“${</a:t>
            </a:r>
            <a:r>
              <a:rPr lang="en-US" altLang="ko-KR" sz="1000" dirty="0" err="1">
                <a:solidFill>
                  <a:srgbClr val="FF0000"/>
                </a:solidFill>
              </a:rPr>
              <a:t>notiList</a:t>
            </a:r>
            <a:r>
              <a:rPr lang="en-US" altLang="ko-KR" sz="1000" dirty="0"/>
              <a:t> }”&gt;</a:t>
            </a:r>
          </a:p>
          <a:p>
            <a:r>
              <a:rPr lang="en-US" altLang="ko-KR" sz="1000" dirty="0"/>
              <a:t>	${noti.no },….</a:t>
            </a:r>
          </a:p>
          <a:p>
            <a:r>
              <a:rPr lang="en-US" altLang="ko-KR" sz="1000" dirty="0"/>
              <a:t>  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=“${path0 }/</a:t>
            </a:r>
            <a:r>
              <a:rPr lang="en-US" altLang="ko-KR" sz="1000" dirty="0" err="1"/>
              <a:t>GetNotice.do?no</a:t>
            </a:r>
            <a:r>
              <a:rPr lang="en-US" altLang="ko-KR" sz="1000" dirty="0"/>
              <a:t>=${noti.no }”&gt;</a:t>
            </a:r>
          </a:p>
          <a:p>
            <a:r>
              <a:rPr lang="en-US" altLang="ko-KR" sz="1000" dirty="0"/>
              <a:t>    ${</a:t>
            </a:r>
            <a:r>
              <a:rPr lang="en-US" altLang="ko-KR" sz="1000" dirty="0" err="1"/>
              <a:t>noti.title</a:t>
            </a:r>
            <a:r>
              <a:rPr lang="en-US" altLang="ko-KR" sz="1000" dirty="0"/>
              <a:t> }</a:t>
            </a:r>
          </a:p>
          <a:p>
            <a:r>
              <a:rPr lang="en-US" altLang="ko-KR" sz="1000" dirty="0"/>
              <a:t>  &lt;/a&gt;	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c:forEach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AC576B-780D-6A64-6D1E-32DDF55CDA5E}"/>
              </a:ext>
            </a:extLst>
          </p:cNvPr>
          <p:cNvCxnSpPr>
            <a:stCxn id="5" idx="1"/>
            <a:endCxn id="23" idx="3"/>
          </p:cNvCxnSpPr>
          <p:nvPr/>
        </p:nvCxnSpPr>
        <p:spPr>
          <a:xfrm flipH="1">
            <a:off x="2577642" y="1295400"/>
            <a:ext cx="921634" cy="852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B8625E-C4E1-FFB2-3CE1-74591A444268}"/>
              </a:ext>
            </a:extLst>
          </p:cNvPr>
          <p:cNvSpPr txBox="1"/>
          <p:nvPr/>
        </p:nvSpPr>
        <p:spPr>
          <a:xfrm rot="19046045">
            <a:off x="2689781" y="1713013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notiList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08E03F-9CA6-60E9-6268-65499064FD96}"/>
              </a:ext>
            </a:extLst>
          </p:cNvPr>
          <p:cNvSpPr txBox="1"/>
          <p:nvPr/>
        </p:nvSpPr>
        <p:spPr>
          <a:xfrm>
            <a:off x="2385060" y="4518660"/>
            <a:ext cx="5205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공지사항 목록 처리 프로세스</a:t>
            </a:r>
          </a:p>
        </p:txBody>
      </p:sp>
    </p:spTree>
    <p:extLst>
      <p:ext uri="{BB962C8B-B14F-4D97-AF65-F5344CB8AC3E}">
        <p14:creationId xmlns:p14="http://schemas.microsoft.com/office/powerpoint/2010/main" val="351838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CCE59F-9483-7D54-328C-6FED52AAB419}"/>
              </a:ext>
            </a:extLst>
          </p:cNvPr>
          <p:cNvSpPr/>
          <p:nvPr/>
        </p:nvSpPr>
        <p:spPr>
          <a:xfrm>
            <a:off x="327660" y="929640"/>
            <a:ext cx="1104900" cy="4191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브라우저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CB9FFC-35E4-B4C4-73F4-375B5079C1F5}"/>
              </a:ext>
            </a:extLst>
          </p:cNvPr>
          <p:cNvSpPr/>
          <p:nvPr/>
        </p:nvSpPr>
        <p:spPr>
          <a:xfrm>
            <a:off x="3499276" y="92964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GetNoticeCtrl</a:t>
            </a:r>
            <a:endParaRPr lang="en-US" altLang="ko-KR" dirty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(GetNotice.do)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598F7D-5DE9-26C4-874A-9622FEFAA93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432560" y="1135380"/>
            <a:ext cx="2066716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E69819-B6EC-DDCE-8340-46CBAFC54DD7}"/>
              </a:ext>
            </a:extLst>
          </p:cNvPr>
          <p:cNvSpPr txBox="1"/>
          <p:nvPr/>
        </p:nvSpPr>
        <p:spPr>
          <a:xfrm>
            <a:off x="1373311" y="789797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GetNotice.do?no</a:t>
            </a:r>
            <a:r>
              <a:rPr lang="en-US" altLang="ko-KR" sz="1200" dirty="0">
                <a:solidFill>
                  <a:srgbClr val="0070C0"/>
                </a:solidFill>
              </a:rPr>
              <a:t>=${noti.no }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C66EA-9808-E86A-B310-079D45BAA183}"/>
              </a:ext>
            </a:extLst>
          </p:cNvPr>
          <p:cNvSpPr/>
          <p:nvPr/>
        </p:nvSpPr>
        <p:spPr>
          <a:xfrm>
            <a:off x="7255170" y="92964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NoticeDAO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E57F3-EBD9-C69F-136D-656C2C805D5E}"/>
              </a:ext>
            </a:extLst>
          </p:cNvPr>
          <p:cNvSpPr txBox="1"/>
          <p:nvPr/>
        </p:nvSpPr>
        <p:spPr>
          <a:xfrm>
            <a:off x="3110656" y="1866900"/>
            <a:ext cx="38825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 no = </a:t>
            </a:r>
            <a:r>
              <a:rPr lang="en-US" altLang="ko-KR" sz="1200" dirty="0" err="1"/>
              <a:t>Integer.parseInt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(“no”));</a:t>
            </a:r>
          </a:p>
          <a:p>
            <a:r>
              <a:rPr lang="en-US" altLang="ko-KR" sz="1200" dirty="0" err="1"/>
              <a:t>NoticeDAO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NoticeDAO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Notice </a:t>
            </a:r>
            <a:r>
              <a:rPr lang="en-US" altLang="ko-KR" sz="1200" dirty="0" err="1"/>
              <a:t>noti</a:t>
            </a:r>
            <a:r>
              <a:rPr lang="en-US" altLang="ko-KR" sz="1200" dirty="0"/>
              <a:t> = new Notice();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noti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dao.getNotice</a:t>
            </a:r>
            <a:r>
              <a:rPr lang="en-US" altLang="ko-KR" sz="1200" dirty="0"/>
              <a:t>(no);</a:t>
            </a:r>
          </a:p>
          <a:p>
            <a:r>
              <a:rPr lang="en-US" altLang="ko-KR" sz="1200" dirty="0" err="1"/>
              <a:t>request.setAttribute</a:t>
            </a:r>
            <a:r>
              <a:rPr lang="en-US" altLang="ko-KR" sz="1200" dirty="0"/>
              <a:t>(“</a:t>
            </a:r>
            <a:r>
              <a:rPr lang="en-US" altLang="ko-KR" sz="1200" dirty="0" err="1">
                <a:solidFill>
                  <a:srgbClr val="FF0000"/>
                </a:solidFill>
              </a:rPr>
              <a:t>noti</a:t>
            </a:r>
            <a:r>
              <a:rPr lang="en-US" altLang="ko-KR" sz="1200" dirty="0"/>
              <a:t>”, </a:t>
            </a:r>
            <a:r>
              <a:rPr lang="en-US" altLang="ko-KR" sz="1200" dirty="0" err="1">
                <a:solidFill>
                  <a:srgbClr val="FF0000"/>
                </a:solidFill>
              </a:rPr>
              <a:t>noti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view = Dispatcher(“/notice/</a:t>
            </a:r>
            <a:r>
              <a:rPr lang="en-US" altLang="ko-KR" sz="1200" dirty="0" err="1">
                <a:solidFill>
                  <a:srgbClr val="FF0000"/>
                </a:solidFill>
              </a:rPr>
              <a:t>getNotice.jsp</a:t>
            </a:r>
            <a:r>
              <a:rPr lang="en-US" altLang="ko-KR" sz="1200" dirty="0"/>
              <a:t>”);</a:t>
            </a:r>
          </a:p>
          <a:p>
            <a:r>
              <a:rPr lang="en-US" altLang="ko-KR" sz="1200" dirty="0" err="1"/>
              <a:t>view.forward</a:t>
            </a:r>
            <a:r>
              <a:rPr lang="en-US" altLang="ko-KR" sz="1200" dirty="0"/>
              <a:t>(request, response);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5702-01A7-20C2-53E1-8D5A9826926E}"/>
              </a:ext>
            </a:extLst>
          </p:cNvPr>
          <p:cNvSpPr txBox="1"/>
          <p:nvPr/>
        </p:nvSpPr>
        <p:spPr>
          <a:xfrm>
            <a:off x="7255170" y="1866900"/>
            <a:ext cx="31748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Notice </a:t>
            </a:r>
            <a:r>
              <a:rPr lang="en-US" altLang="ko-KR" sz="1200" dirty="0" err="1">
                <a:solidFill>
                  <a:srgbClr val="0070C0"/>
                </a:solidFill>
              </a:rPr>
              <a:t>getNotice</a:t>
            </a:r>
            <a:r>
              <a:rPr lang="en-US" altLang="ko-KR" sz="1200" dirty="0">
                <a:solidFill>
                  <a:srgbClr val="0070C0"/>
                </a:solidFill>
              </a:rPr>
              <a:t>(int no)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= “select * from notice where no=?”;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pstmt.preparedStatement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pstmt.setInt</a:t>
            </a:r>
            <a:r>
              <a:rPr lang="en-US" altLang="ko-KR" sz="1200" dirty="0"/>
              <a:t>(1, no);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rs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pstmt.executeQuery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Notice </a:t>
            </a:r>
            <a:r>
              <a:rPr lang="en-US" altLang="ko-KR" sz="1200" dirty="0" err="1"/>
              <a:t>noti</a:t>
            </a:r>
            <a:r>
              <a:rPr lang="en-US" altLang="ko-KR" sz="1200" dirty="0"/>
              <a:t> = new Notice();</a:t>
            </a:r>
          </a:p>
          <a:p>
            <a:r>
              <a:rPr lang="en-US" altLang="ko-KR" sz="1200" dirty="0"/>
              <a:t>   if(</a:t>
            </a:r>
            <a:r>
              <a:rPr lang="en-US" altLang="ko-KR" sz="1200" dirty="0" err="1"/>
              <a:t>rs.next</a:t>
            </a:r>
            <a:r>
              <a:rPr lang="en-US" altLang="ko-KR" sz="1200" dirty="0"/>
              <a:t>()){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noti.setNo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rs.getInt</a:t>
            </a:r>
            <a:r>
              <a:rPr lang="en-US" altLang="ko-KR" sz="1200" dirty="0"/>
              <a:t>(“no”));</a:t>
            </a:r>
          </a:p>
          <a:p>
            <a:r>
              <a:rPr lang="en-US" altLang="ko-KR" sz="1200" dirty="0"/>
              <a:t>      ….</a:t>
            </a:r>
          </a:p>
          <a:p>
            <a:r>
              <a:rPr lang="en-US" altLang="ko-KR" sz="1200" dirty="0"/>
              <a:t>   }</a:t>
            </a:r>
          </a:p>
          <a:p>
            <a:r>
              <a:rPr lang="en-US" altLang="ko-KR" sz="1200" dirty="0"/>
              <a:t>   return </a:t>
            </a:r>
            <a:r>
              <a:rPr lang="en-US" altLang="ko-KR" sz="1200" dirty="0" err="1">
                <a:solidFill>
                  <a:srgbClr val="FF0000"/>
                </a:solidFill>
              </a:rPr>
              <a:t>noti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47111B-4DE1-D698-C78D-A369F0522416}"/>
              </a:ext>
            </a:extLst>
          </p:cNvPr>
          <p:cNvCxnSpPr/>
          <p:nvPr/>
        </p:nvCxnSpPr>
        <p:spPr>
          <a:xfrm>
            <a:off x="5777656" y="1090077"/>
            <a:ext cx="147751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FF08A5-77A4-2652-C7B1-48E635D51CF3}"/>
              </a:ext>
            </a:extLst>
          </p:cNvPr>
          <p:cNvSpPr txBox="1"/>
          <p:nvPr/>
        </p:nvSpPr>
        <p:spPr>
          <a:xfrm>
            <a:off x="5625465" y="616090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dao.getNotice</a:t>
            </a:r>
            <a:r>
              <a:rPr lang="en-US" altLang="ko-KR" sz="1400" dirty="0">
                <a:solidFill>
                  <a:srgbClr val="0070C0"/>
                </a:solidFill>
              </a:rPr>
              <a:t>(no);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136E33-C562-1AB1-0432-1B66B3D10B84}"/>
              </a:ext>
            </a:extLst>
          </p:cNvPr>
          <p:cNvCxnSpPr/>
          <p:nvPr/>
        </p:nvCxnSpPr>
        <p:spPr>
          <a:xfrm flipH="1">
            <a:off x="5777656" y="1417320"/>
            <a:ext cx="14775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EB04D4-AA51-221F-5AB5-4F09357D47EE}"/>
              </a:ext>
            </a:extLst>
          </p:cNvPr>
          <p:cNvSpPr txBox="1"/>
          <p:nvPr/>
        </p:nvSpPr>
        <p:spPr>
          <a:xfrm>
            <a:off x="5978768" y="139469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noti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B9FA60-03CB-3D91-DD80-B8B166EB3FA3}"/>
              </a:ext>
            </a:extLst>
          </p:cNvPr>
          <p:cNvSpPr/>
          <p:nvPr/>
        </p:nvSpPr>
        <p:spPr>
          <a:xfrm>
            <a:off x="327659" y="1969770"/>
            <a:ext cx="2249983" cy="419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getNotice.jsp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523AE-0AC3-631F-6A99-1802858A3345}"/>
              </a:ext>
            </a:extLst>
          </p:cNvPr>
          <p:cNvSpPr txBox="1"/>
          <p:nvPr/>
        </p:nvSpPr>
        <p:spPr>
          <a:xfrm>
            <a:off x="-11052" y="2521651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${noti.no },….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AC576B-780D-6A64-6D1E-32DDF55CDA5E}"/>
              </a:ext>
            </a:extLst>
          </p:cNvPr>
          <p:cNvCxnSpPr>
            <a:stCxn id="5" idx="1"/>
            <a:endCxn id="23" idx="3"/>
          </p:cNvCxnSpPr>
          <p:nvPr/>
        </p:nvCxnSpPr>
        <p:spPr>
          <a:xfrm flipH="1">
            <a:off x="2577642" y="1295400"/>
            <a:ext cx="921634" cy="852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B8625E-C4E1-FFB2-3CE1-74591A444268}"/>
              </a:ext>
            </a:extLst>
          </p:cNvPr>
          <p:cNvSpPr txBox="1"/>
          <p:nvPr/>
        </p:nvSpPr>
        <p:spPr>
          <a:xfrm rot="19046045">
            <a:off x="2826035" y="171301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noti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C1D50-E688-1C51-73F4-3194D9007D32}"/>
              </a:ext>
            </a:extLst>
          </p:cNvPr>
          <p:cNvSpPr txBox="1"/>
          <p:nvPr/>
        </p:nvSpPr>
        <p:spPr>
          <a:xfrm>
            <a:off x="2385060" y="4518660"/>
            <a:ext cx="5974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공지사항 상세보기 처리 프로세스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E008-D9B4-AB2E-7A96-9795A4A67BEF}"/>
              </a:ext>
            </a:extLst>
          </p:cNvPr>
          <p:cNvSpPr txBox="1"/>
          <p:nvPr/>
        </p:nvSpPr>
        <p:spPr>
          <a:xfrm>
            <a:off x="192741" y="1384492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2060"/>
                </a:solidFill>
              </a:rPr>
              <a:t>notiList.jsp</a:t>
            </a:r>
            <a:r>
              <a:rPr lang="en-US" altLang="ko-KR" sz="1200" dirty="0">
                <a:solidFill>
                  <a:srgbClr val="002060"/>
                </a:solidFill>
              </a:rPr>
              <a:t> </a:t>
            </a:r>
            <a:r>
              <a:rPr lang="ko-KR" altLang="en-US" sz="1200" dirty="0">
                <a:solidFill>
                  <a:srgbClr val="002060"/>
                </a:solidFill>
              </a:rPr>
              <a:t>글 제목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15589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CCE59F-9483-7D54-328C-6FED52AAB419}"/>
              </a:ext>
            </a:extLst>
          </p:cNvPr>
          <p:cNvSpPr/>
          <p:nvPr/>
        </p:nvSpPr>
        <p:spPr>
          <a:xfrm>
            <a:off x="327660" y="929640"/>
            <a:ext cx="1104900" cy="4191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브라우저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CB9FFC-35E4-B4C4-73F4-375B5079C1F5}"/>
              </a:ext>
            </a:extLst>
          </p:cNvPr>
          <p:cNvSpPr/>
          <p:nvPr/>
        </p:nvSpPr>
        <p:spPr>
          <a:xfrm>
            <a:off x="3499276" y="92964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InsNoticeCtrl</a:t>
            </a:r>
            <a:endParaRPr lang="en-US" altLang="ko-KR" dirty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(InsNotice.do)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598F7D-5DE9-26C4-874A-9622FEFAA93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432560" y="1135380"/>
            <a:ext cx="2066716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E69819-B6EC-DDCE-8340-46CBAFC54DD7}"/>
              </a:ext>
            </a:extLst>
          </p:cNvPr>
          <p:cNvSpPr txBox="1"/>
          <p:nvPr/>
        </p:nvSpPr>
        <p:spPr>
          <a:xfrm>
            <a:off x="1825042" y="844183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InsNotice.do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C66EA-9808-E86A-B310-079D45BAA183}"/>
              </a:ext>
            </a:extLst>
          </p:cNvPr>
          <p:cNvSpPr/>
          <p:nvPr/>
        </p:nvSpPr>
        <p:spPr>
          <a:xfrm>
            <a:off x="7255170" y="92964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NoticeDAO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E57F3-EBD9-C69F-136D-656C2C805D5E}"/>
              </a:ext>
            </a:extLst>
          </p:cNvPr>
          <p:cNvSpPr txBox="1"/>
          <p:nvPr/>
        </p:nvSpPr>
        <p:spPr>
          <a:xfrm>
            <a:off x="3110656" y="1866900"/>
            <a:ext cx="3588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Notice </a:t>
            </a:r>
            <a:r>
              <a:rPr lang="en-US" altLang="ko-KR" sz="1200" dirty="0" err="1"/>
              <a:t>noti</a:t>
            </a:r>
            <a:r>
              <a:rPr lang="en-US" altLang="ko-KR" sz="1200" dirty="0"/>
              <a:t> = new Notice();</a:t>
            </a:r>
          </a:p>
          <a:p>
            <a:r>
              <a:rPr lang="en-US" altLang="ko-KR" sz="1200" dirty="0" err="1"/>
              <a:t>noti.setTitle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(“title”));</a:t>
            </a:r>
          </a:p>
          <a:p>
            <a:r>
              <a:rPr lang="en-US" altLang="ko-KR" sz="1200" dirty="0" err="1"/>
              <a:t>noti.setContent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(“content”));</a:t>
            </a:r>
          </a:p>
          <a:p>
            <a:r>
              <a:rPr lang="en-US" altLang="ko-KR" sz="1200" dirty="0" err="1"/>
              <a:t>NoticeDAO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NoticeDAO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int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dao.getNotice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noti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response.sendRedirect</a:t>
            </a:r>
            <a:r>
              <a:rPr lang="en-US" altLang="ko-KR" sz="1200" dirty="0"/>
              <a:t>(“/pro01/NoticeList.do”);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5702-01A7-20C2-53E1-8D5A9826926E}"/>
              </a:ext>
            </a:extLst>
          </p:cNvPr>
          <p:cNvSpPr txBox="1"/>
          <p:nvPr/>
        </p:nvSpPr>
        <p:spPr>
          <a:xfrm>
            <a:off x="7255170" y="1866900"/>
            <a:ext cx="4473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insNotice</a:t>
            </a:r>
            <a:r>
              <a:rPr lang="en-US" altLang="ko-KR" sz="1200" dirty="0">
                <a:solidFill>
                  <a:srgbClr val="0070C0"/>
                </a:solidFill>
              </a:rPr>
              <a:t>(Notice </a:t>
            </a:r>
            <a:r>
              <a:rPr lang="en-US" altLang="ko-KR" sz="1200" dirty="0" err="1">
                <a:solidFill>
                  <a:srgbClr val="0070C0"/>
                </a:solidFill>
              </a:rPr>
              <a:t>noti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= “insert into notice values (</a:t>
            </a:r>
            <a:r>
              <a:rPr lang="en-US" altLang="ko-KR" sz="1200" dirty="0" err="1"/>
              <a:t>nseq.nextval</a:t>
            </a:r>
            <a:r>
              <a:rPr lang="en-US" altLang="ko-KR" sz="1200" dirty="0"/>
              <a:t>,?,?,sysdate,0)”;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pstmt.preparedStatement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pstmt.setString</a:t>
            </a:r>
            <a:r>
              <a:rPr lang="en-US" altLang="ko-KR" sz="1200" dirty="0"/>
              <a:t>(1, </a:t>
            </a:r>
            <a:r>
              <a:rPr lang="en-US" altLang="ko-KR" sz="1200" dirty="0" err="1"/>
              <a:t>noti.getTitle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pstmt.setString</a:t>
            </a:r>
            <a:r>
              <a:rPr lang="en-US" altLang="ko-KR" sz="1200" dirty="0"/>
              <a:t>(2, </a:t>
            </a:r>
            <a:r>
              <a:rPr lang="en-US" altLang="ko-KR" sz="1200" dirty="0" err="1"/>
              <a:t>noti.getContent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/>
              <a:t>   int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pstmt.executeUpdate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return </a:t>
            </a:r>
            <a:r>
              <a:rPr lang="en-US" altLang="ko-KR" sz="1200" dirty="0" err="1">
                <a:solidFill>
                  <a:srgbClr val="FF0000"/>
                </a:solidFill>
              </a:rPr>
              <a:t>cnt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47111B-4DE1-D698-C78D-A369F0522416}"/>
              </a:ext>
            </a:extLst>
          </p:cNvPr>
          <p:cNvCxnSpPr/>
          <p:nvPr/>
        </p:nvCxnSpPr>
        <p:spPr>
          <a:xfrm>
            <a:off x="5777656" y="1090077"/>
            <a:ext cx="147751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FF08A5-77A4-2652-C7B1-48E635D51CF3}"/>
              </a:ext>
            </a:extLst>
          </p:cNvPr>
          <p:cNvSpPr txBox="1"/>
          <p:nvPr/>
        </p:nvSpPr>
        <p:spPr>
          <a:xfrm>
            <a:off x="5688965" y="648653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dao.insNotice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</a:rPr>
              <a:t>noti</a:t>
            </a:r>
            <a:r>
              <a:rPr lang="en-US" altLang="ko-KR" sz="1200" dirty="0">
                <a:solidFill>
                  <a:srgbClr val="0070C0"/>
                </a:solidFill>
              </a:rPr>
              <a:t>);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136E33-C562-1AB1-0432-1B66B3D10B84}"/>
              </a:ext>
            </a:extLst>
          </p:cNvPr>
          <p:cNvCxnSpPr/>
          <p:nvPr/>
        </p:nvCxnSpPr>
        <p:spPr>
          <a:xfrm flipH="1">
            <a:off x="5777656" y="1417320"/>
            <a:ext cx="14775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EB04D4-AA51-221F-5AB5-4F09357D47EE}"/>
              </a:ext>
            </a:extLst>
          </p:cNvPr>
          <p:cNvSpPr txBox="1"/>
          <p:nvPr/>
        </p:nvSpPr>
        <p:spPr>
          <a:xfrm>
            <a:off x="5978768" y="139469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cnt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AC576B-780D-6A64-6D1E-32DDF55CDA5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77642" y="1295400"/>
            <a:ext cx="921634" cy="852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B8625E-C4E1-FFB2-3CE1-74591A444268}"/>
              </a:ext>
            </a:extLst>
          </p:cNvPr>
          <p:cNvSpPr txBox="1"/>
          <p:nvPr/>
        </p:nvSpPr>
        <p:spPr>
          <a:xfrm rot="19046045">
            <a:off x="2432008" y="172571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sendRedirect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C1D50-E688-1C51-73F4-3194D9007D32}"/>
              </a:ext>
            </a:extLst>
          </p:cNvPr>
          <p:cNvSpPr txBox="1"/>
          <p:nvPr/>
        </p:nvSpPr>
        <p:spPr>
          <a:xfrm>
            <a:off x="2385060" y="4518660"/>
            <a:ext cx="5205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공지사항 등록 처리 프로세스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E008-D9B4-AB2E-7A96-9795A4A67BEF}"/>
              </a:ext>
            </a:extLst>
          </p:cNvPr>
          <p:cNvSpPr txBox="1"/>
          <p:nvPr/>
        </p:nvSpPr>
        <p:spPr>
          <a:xfrm>
            <a:off x="192741" y="1384492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2060"/>
                </a:solidFill>
              </a:rPr>
              <a:t>Noti_ins.jsp</a:t>
            </a:r>
            <a:r>
              <a:rPr lang="en-US" altLang="ko-KR" sz="1200" dirty="0">
                <a:solidFill>
                  <a:srgbClr val="002060"/>
                </a:solidFill>
              </a:rPr>
              <a:t> </a:t>
            </a:r>
            <a:r>
              <a:rPr lang="ko-KR" altLang="en-US" sz="1200" dirty="0" err="1">
                <a:solidFill>
                  <a:srgbClr val="002060"/>
                </a:solidFill>
              </a:rPr>
              <a:t>입력폼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E4ADA-0A10-BED5-D007-D398A668E9E8}"/>
              </a:ext>
            </a:extLst>
          </p:cNvPr>
          <p:cNvSpPr txBox="1"/>
          <p:nvPr/>
        </p:nvSpPr>
        <p:spPr>
          <a:xfrm>
            <a:off x="1749540" y="1153388"/>
            <a:ext cx="120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?title, ?content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A267E3-D877-59C2-B0E4-40FDB010DF8B}"/>
              </a:ext>
            </a:extLst>
          </p:cNvPr>
          <p:cNvSpPr/>
          <p:nvPr/>
        </p:nvSpPr>
        <p:spPr>
          <a:xfrm>
            <a:off x="327659" y="1969770"/>
            <a:ext cx="2249983" cy="419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notiList.jsp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9F2E0-4E0A-F356-13FF-8EAE293F5F00}"/>
              </a:ext>
            </a:extLst>
          </p:cNvPr>
          <p:cNvSpPr txBox="1"/>
          <p:nvPr/>
        </p:nvSpPr>
        <p:spPr>
          <a:xfrm>
            <a:off x="-11052" y="2521651"/>
            <a:ext cx="3223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c:forEach</a:t>
            </a:r>
            <a:r>
              <a:rPr lang="en-US" altLang="ko-KR" sz="1000" dirty="0"/>
              <a:t> var=“</a:t>
            </a:r>
            <a:r>
              <a:rPr lang="en-US" altLang="ko-KR" sz="1000" dirty="0" err="1"/>
              <a:t>noti</a:t>
            </a:r>
            <a:r>
              <a:rPr lang="en-US" altLang="ko-KR" sz="1000" dirty="0"/>
              <a:t>” items=“${</a:t>
            </a:r>
            <a:r>
              <a:rPr lang="en-US" altLang="ko-KR" sz="1000" dirty="0" err="1">
                <a:solidFill>
                  <a:srgbClr val="FF0000"/>
                </a:solidFill>
              </a:rPr>
              <a:t>notiList</a:t>
            </a:r>
            <a:r>
              <a:rPr lang="en-US" altLang="ko-KR" sz="1000" dirty="0"/>
              <a:t> }”&gt;</a:t>
            </a:r>
          </a:p>
          <a:p>
            <a:r>
              <a:rPr lang="en-US" altLang="ko-KR" sz="1000" dirty="0"/>
              <a:t>	${noti.no },….</a:t>
            </a:r>
          </a:p>
          <a:p>
            <a:r>
              <a:rPr lang="en-US" altLang="ko-KR" sz="1000" dirty="0"/>
              <a:t>  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=“${path0 }/</a:t>
            </a:r>
            <a:r>
              <a:rPr lang="en-US" altLang="ko-KR" sz="1000" dirty="0" err="1"/>
              <a:t>GetNotice.do?no</a:t>
            </a:r>
            <a:r>
              <a:rPr lang="en-US" altLang="ko-KR" sz="1000" dirty="0"/>
              <a:t>=${noti.no }”&gt;</a:t>
            </a:r>
          </a:p>
          <a:p>
            <a:r>
              <a:rPr lang="en-US" altLang="ko-KR" sz="1000" dirty="0"/>
              <a:t>    ${</a:t>
            </a:r>
            <a:r>
              <a:rPr lang="en-US" altLang="ko-KR" sz="1000" dirty="0" err="1"/>
              <a:t>noti.title</a:t>
            </a:r>
            <a:r>
              <a:rPr lang="en-US" altLang="ko-KR" sz="1000" dirty="0"/>
              <a:t> }</a:t>
            </a:r>
          </a:p>
          <a:p>
            <a:r>
              <a:rPr lang="en-US" altLang="ko-KR" sz="1000" dirty="0"/>
              <a:t>  &lt;/a&gt;	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c:forEach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80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CCE59F-9483-7D54-328C-6FED52AAB419}"/>
              </a:ext>
            </a:extLst>
          </p:cNvPr>
          <p:cNvSpPr/>
          <p:nvPr/>
        </p:nvSpPr>
        <p:spPr>
          <a:xfrm>
            <a:off x="861060" y="377190"/>
            <a:ext cx="1104900" cy="4191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브라우저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CB9FFC-35E4-B4C4-73F4-375B5079C1F5}"/>
              </a:ext>
            </a:extLst>
          </p:cNvPr>
          <p:cNvSpPr/>
          <p:nvPr/>
        </p:nvSpPr>
        <p:spPr>
          <a:xfrm>
            <a:off x="4032676" y="37719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EditNoticeCtrl</a:t>
            </a:r>
            <a:endParaRPr lang="en-US" altLang="ko-KR" dirty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(EditNotice.do)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598F7D-5DE9-26C4-874A-9622FEFAA93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65960" y="582930"/>
            <a:ext cx="2066716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E69819-B6EC-DDCE-8340-46CBAFC54DD7}"/>
              </a:ext>
            </a:extLst>
          </p:cNvPr>
          <p:cNvSpPr txBox="1"/>
          <p:nvPr/>
        </p:nvSpPr>
        <p:spPr>
          <a:xfrm>
            <a:off x="1925763" y="237347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EditNotice.do?no</a:t>
            </a:r>
            <a:r>
              <a:rPr lang="en-US" altLang="ko-KR" sz="1200" dirty="0">
                <a:solidFill>
                  <a:srgbClr val="0070C0"/>
                </a:solidFill>
              </a:rPr>
              <a:t>=${noti.no }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C66EA-9808-E86A-B310-079D45BAA183}"/>
              </a:ext>
            </a:extLst>
          </p:cNvPr>
          <p:cNvSpPr/>
          <p:nvPr/>
        </p:nvSpPr>
        <p:spPr>
          <a:xfrm>
            <a:off x="7788570" y="37719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NoticeDAO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E57F3-EBD9-C69F-136D-656C2C805D5E}"/>
              </a:ext>
            </a:extLst>
          </p:cNvPr>
          <p:cNvSpPr txBox="1"/>
          <p:nvPr/>
        </p:nvSpPr>
        <p:spPr>
          <a:xfrm>
            <a:off x="3644056" y="1314450"/>
            <a:ext cx="32976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int no = </a:t>
            </a:r>
            <a:r>
              <a:rPr lang="en-US" altLang="ko-KR" sz="1000" dirty="0" err="1"/>
              <a:t>Integer.parseInt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request.getParameter</a:t>
            </a:r>
            <a:r>
              <a:rPr lang="en-US" altLang="ko-KR" sz="1000" dirty="0"/>
              <a:t>(“no”));</a:t>
            </a:r>
          </a:p>
          <a:p>
            <a:r>
              <a:rPr lang="en-US" altLang="ko-KR" sz="1000" dirty="0" err="1"/>
              <a:t>NoticeDAO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dao</a:t>
            </a:r>
            <a:r>
              <a:rPr lang="en-US" altLang="ko-KR" sz="1000" dirty="0"/>
              <a:t> = new </a:t>
            </a:r>
            <a:r>
              <a:rPr lang="en-US" altLang="ko-KR" sz="1000" dirty="0" err="1"/>
              <a:t>NoticeDAO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Notice </a:t>
            </a:r>
            <a:r>
              <a:rPr lang="en-US" altLang="ko-KR" sz="1000" dirty="0" err="1"/>
              <a:t>noti</a:t>
            </a:r>
            <a:r>
              <a:rPr lang="en-US" altLang="ko-KR" sz="1000" dirty="0"/>
              <a:t> = new Notice();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noti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dao.getNotice</a:t>
            </a:r>
            <a:r>
              <a:rPr lang="en-US" altLang="ko-KR" sz="1000" dirty="0"/>
              <a:t>(no);</a:t>
            </a:r>
          </a:p>
          <a:p>
            <a:r>
              <a:rPr lang="en-US" altLang="ko-KR" sz="1000" dirty="0" err="1"/>
              <a:t>request.setAttribute</a:t>
            </a:r>
            <a:r>
              <a:rPr lang="en-US" altLang="ko-KR" sz="1000" dirty="0"/>
              <a:t>(“</a:t>
            </a:r>
            <a:r>
              <a:rPr lang="en-US" altLang="ko-KR" sz="1000" dirty="0" err="1">
                <a:solidFill>
                  <a:srgbClr val="FF0000"/>
                </a:solidFill>
              </a:rPr>
              <a:t>noti</a:t>
            </a:r>
            <a:r>
              <a:rPr lang="en-US" altLang="ko-KR" sz="1000" dirty="0"/>
              <a:t>”, </a:t>
            </a:r>
            <a:r>
              <a:rPr lang="en-US" altLang="ko-KR" sz="1000" dirty="0" err="1">
                <a:solidFill>
                  <a:srgbClr val="FF0000"/>
                </a:solidFill>
              </a:rPr>
              <a:t>noti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view = Dispatcher(“/notice/</a:t>
            </a:r>
            <a:r>
              <a:rPr lang="en-US" altLang="ko-KR" sz="1000" dirty="0" err="1">
                <a:solidFill>
                  <a:srgbClr val="FF0000"/>
                </a:solidFill>
              </a:rPr>
              <a:t>editNotice.jsp</a:t>
            </a:r>
            <a:r>
              <a:rPr lang="en-US" altLang="ko-KR" sz="1000" dirty="0"/>
              <a:t>”);</a:t>
            </a:r>
          </a:p>
          <a:p>
            <a:r>
              <a:rPr lang="en-US" altLang="ko-KR" sz="1000" dirty="0" err="1"/>
              <a:t>view.forward</a:t>
            </a:r>
            <a:r>
              <a:rPr lang="en-US" altLang="ko-KR" sz="1000" dirty="0"/>
              <a:t>(request, response);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5702-01A7-20C2-53E1-8D5A9826926E}"/>
              </a:ext>
            </a:extLst>
          </p:cNvPr>
          <p:cNvSpPr txBox="1"/>
          <p:nvPr/>
        </p:nvSpPr>
        <p:spPr>
          <a:xfrm>
            <a:off x="7788570" y="1063522"/>
            <a:ext cx="26821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Notice</a:t>
            </a:r>
            <a:r>
              <a:rPr lang="en-US" altLang="ko-KR" sz="1000" dirty="0"/>
              <a:t> </a:t>
            </a:r>
            <a:r>
              <a:rPr lang="en-US" altLang="ko-KR" sz="1000" dirty="0" err="1">
                <a:solidFill>
                  <a:srgbClr val="0070C0"/>
                </a:solidFill>
              </a:rPr>
              <a:t>getNotice</a:t>
            </a:r>
            <a:r>
              <a:rPr lang="en-US" altLang="ko-KR" sz="1000" dirty="0">
                <a:solidFill>
                  <a:srgbClr val="0070C0"/>
                </a:solidFill>
              </a:rPr>
              <a:t>(int no)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sql</a:t>
            </a:r>
            <a:r>
              <a:rPr lang="en-US" altLang="ko-KR" sz="1000" dirty="0"/>
              <a:t> = “select * from notice where no=?”;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pstmt.preparedStatement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sql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pstmt.setInt</a:t>
            </a:r>
            <a:r>
              <a:rPr lang="en-US" altLang="ko-KR" sz="1000" dirty="0"/>
              <a:t>(1, no);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rs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pstmt.executeQuery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Notice </a:t>
            </a:r>
            <a:r>
              <a:rPr lang="en-US" altLang="ko-KR" sz="1000" dirty="0" err="1"/>
              <a:t>noti</a:t>
            </a:r>
            <a:r>
              <a:rPr lang="en-US" altLang="ko-KR" sz="1000" dirty="0"/>
              <a:t> = new Notice();</a:t>
            </a:r>
          </a:p>
          <a:p>
            <a:r>
              <a:rPr lang="en-US" altLang="ko-KR" sz="1000" dirty="0"/>
              <a:t>   if(</a:t>
            </a:r>
            <a:r>
              <a:rPr lang="en-US" altLang="ko-KR" sz="1000" dirty="0" err="1"/>
              <a:t>rs.next</a:t>
            </a:r>
            <a:r>
              <a:rPr lang="en-US" altLang="ko-KR" sz="1000" dirty="0"/>
              <a:t>()){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noti.setNo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rs.getInt</a:t>
            </a:r>
            <a:r>
              <a:rPr lang="en-US" altLang="ko-KR" sz="1000" dirty="0"/>
              <a:t>(“no”));</a:t>
            </a:r>
          </a:p>
          <a:p>
            <a:r>
              <a:rPr lang="en-US" altLang="ko-KR" sz="1000" dirty="0"/>
              <a:t>      ….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   return </a:t>
            </a:r>
            <a:r>
              <a:rPr lang="en-US" altLang="ko-KR" sz="1000" dirty="0" err="1">
                <a:solidFill>
                  <a:srgbClr val="FF0000"/>
                </a:solidFill>
              </a:rPr>
              <a:t>noti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47111B-4DE1-D698-C78D-A369F0522416}"/>
              </a:ext>
            </a:extLst>
          </p:cNvPr>
          <p:cNvCxnSpPr/>
          <p:nvPr/>
        </p:nvCxnSpPr>
        <p:spPr>
          <a:xfrm>
            <a:off x="6311056" y="537627"/>
            <a:ext cx="147751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FF08A5-77A4-2652-C7B1-48E635D51CF3}"/>
              </a:ext>
            </a:extLst>
          </p:cNvPr>
          <p:cNvSpPr txBox="1"/>
          <p:nvPr/>
        </p:nvSpPr>
        <p:spPr>
          <a:xfrm>
            <a:off x="6158865" y="63640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dao.getNotice</a:t>
            </a:r>
            <a:r>
              <a:rPr lang="en-US" altLang="ko-KR" sz="1400" dirty="0">
                <a:solidFill>
                  <a:srgbClr val="0070C0"/>
                </a:solidFill>
              </a:rPr>
              <a:t>(no);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136E33-C562-1AB1-0432-1B66B3D10B84}"/>
              </a:ext>
            </a:extLst>
          </p:cNvPr>
          <p:cNvCxnSpPr/>
          <p:nvPr/>
        </p:nvCxnSpPr>
        <p:spPr>
          <a:xfrm flipH="1">
            <a:off x="6311056" y="864870"/>
            <a:ext cx="14775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EB04D4-AA51-221F-5AB5-4F09357D47EE}"/>
              </a:ext>
            </a:extLst>
          </p:cNvPr>
          <p:cNvSpPr txBox="1"/>
          <p:nvPr/>
        </p:nvSpPr>
        <p:spPr>
          <a:xfrm>
            <a:off x="6512168" y="84224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noti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B9FA60-03CB-3D91-DD80-B8B166EB3FA3}"/>
              </a:ext>
            </a:extLst>
          </p:cNvPr>
          <p:cNvSpPr/>
          <p:nvPr/>
        </p:nvSpPr>
        <p:spPr>
          <a:xfrm>
            <a:off x="861059" y="1417320"/>
            <a:ext cx="2249983" cy="419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editList.jsp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523AE-0AC3-631F-6A99-1802858A3345}"/>
              </a:ext>
            </a:extLst>
          </p:cNvPr>
          <p:cNvSpPr txBox="1"/>
          <p:nvPr/>
        </p:nvSpPr>
        <p:spPr>
          <a:xfrm>
            <a:off x="522348" y="1969201"/>
            <a:ext cx="34179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&lt;form action=“EditProNotice.do”&gt; </a:t>
            </a:r>
          </a:p>
          <a:p>
            <a:r>
              <a:rPr lang="en-US" altLang="ko-KR" sz="1000" dirty="0"/>
              <a:t>&lt;input type=“text” value=“${noti.no }” name=“no”</a:t>
            </a:r>
          </a:p>
          <a:p>
            <a:r>
              <a:rPr lang="en-US" altLang="ko-KR" sz="1000" dirty="0" err="1"/>
              <a:t>readonly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&lt;input type=“text” value=“${</a:t>
            </a:r>
            <a:r>
              <a:rPr lang="en-US" altLang="ko-KR" sz="1000" dirty="0" err="1"/>
              <a:t>noti.title</a:t>
            </a:r>
            <a:r>
              <a:rPr lang="en-US" altLang="ko-KR" sz="1000" dirty="0"/>
              <a:t> }” </a:t>
            </a:r>
          </a:p>
          <a:p>
            <a:r>
              <a:rPr lang="en-US" altLang="ko-KR" sz="1000" dirty="0"/>
              <a:t>name=“title”&gt;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textarea</a:t>
            </a:r>
            <a:r>
              <a:rPr lang="en-US" altLang="ko-KR" sz="1000" dirty="0"/>
              <a:t> name=“content”&gt;${</a:t>
            </a:r>
            <a:r>
              <a:rPr lang="en-US" altLang="ko-KR" sz="1000" dirty="0" err="1"/>
              <a:t>noti.content</a:t>
            </a:r>
            <a:r>
              <a:rPr lang="en-US" altLang="ko-KR" sz="1000" dirty="0"/>
              <a:t> }&lt;/</a:t>
            </a:r>
            <a:r>
              <a:rPr lang="en-US" altLang="ko-KR" sz="1000" dirty="0" err="1"/>
              <a:t>textarea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&lt;p&gt;</a:t>
            </a:r>
            <a:r>
              <a:rPr lang="ko-KR" altLang="en-US" sz="1000" dirty="0"/>
              <a:t>작성일시 </a:t>
            </a:r>
            <a:r>
              <a:rPr lang="en-US" altLang="ko-KR" sz="1000" dirty="0"/>
              <a:t>: ${</a:t>
            </a:r>
            <a:r>
              <a:rPr lang="en-US" altLang="ko-KR" sz="1000" dirty="0" err="1"/>
              <a:t>noti.resdate</a:t>
            </a:r>
            <a:r>
              <a:rPr lang="en-US" altLang="ko-KR" sz="1000" dirty="0"/>
              <a:t> }&lt;/p&gt;</a:t>
            </a:r>
          </a:p>
          <a:p>
            <a:r>
              <a:rPr lang="en-US" altLang="ko-KR" sz="1000" dirty="0"/>
              <a:t>&lt;p&gt;</a:t>
            </a:r>
            <a:r>
              <a:rPr lang="ko-KR" altLang="en-US" sz="1000" dirty="0"/>
              <a:t>읽은 횟수 </a:t>
            </a:r>
            <a:r>
              <a:rPr lang="en-US" altLang="ko-KR" sz="1000" dirty="0"/>
              <a:t>: ${</a:t>
            </a:r>
            <a:r>
              <a:rPr lang="en-US" altLang="ko-KR" sz="1000" dirty="0" err="1"/>
              <a:t>noti.visited</a:t>
            </a:r>
            <a:r>
              <a:rPr lang="en-US" altLang="ko-KR" sz="1000" dirty="0"/>
              <a:t> }&lt;/p&gt;</a:t>
            </a:r>
          </a:p>
          <a:p>
            <a:r>
              <a:rPr lang="en-US" altLang="ko-KR" sz="1000" dirty="0"/>
              <a:t>&lt;button</a:t>
            </a:r>
            <a:r>
              <a:rPr lang="ko-KR" altLang="en-US" sz="1000" dirty="0"/>
              <a:t> </a:t>
            </a:r>
            <a:r>
              <a:rPr lang="en-US" altLang="ko-KR" sz="1000" dirty="0"/>
              <a:t>type=“submit”&gt;</a:t>
            </a:r>
            <a:r>
              <a:rPr lang="ko-KR" altLang="en-US" sz="1000" dirty="0"/>
              <a:t>글 수정</a:t>
            </a:r>
            <a:r>
              <a:rPr lang="en-US" altLang="ko-KR" sz="1000" dirty="0"/>
              <a:t>&lt;/button&gt;</a:t>
            </a:r>
          </a:p>
          <a:p>
            <a:r>
              <a:rPr lang="en-US" altLang="ko-KR" sz="1000" dirty="0"/>
              <a:t>&lt;/form&gt;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AC576B-780D-6A64-6D1E-32DDF55CDA5E}"/>
              </a:ext>
            </a:extLst>
          </p:cNvPr>
          <p:cNvCxnSpPr>
            <a:stCxn id="5" idx="1"/>
            <a:endCxn id="23" idx="3"/>
          </p:cNvCxnSpPr>
          <p:nvPr/>
        </p:nvCxnSpPr>
        <p:spPr>
          <a:xfrm flipH="1">
            <a:off x="3111042" y="742950"/>
            <a:ext cx="921634" cy="852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B8625E-C4E1-FFB2-3CE1-74591A444268}"/>
              </a:ext>
            </a:extLst>
          </p:cNvPr>
          <p:cNvSpPr txBox="1"/>
          <p:nvPr/>
        </p:nvSpPr>
        <p:spPr>
          <a:xfrm rot="19046045">
            <a:off x="3359435" y="116056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noti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C1D50-E688-1C51-73F4-3194D9007D32}"/>
              </a:ext>
            </a:extLst>
          </p:cNvPr>
          <p:cNvSpPr txBox="1"/>
          <p:nvPr/>
        </p:nvSpPr>
        <p:spPr>
          <a:xfrm>
            <a:off x="2806242" y="5697109"/>
            <a:ext cx="5205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공지사항 수정 처리 프로세스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E008-D9B4-AB2E-7A96-9795A4A67BEF}"/>
              </a:ext>
            </a:extLst>
          </p:cNvPr>
          <p:cNvSpPr txBox="1"/>
          <p:nvPr/>
        </p:nvSpPr>
        <p:spPr>
          <a:xfrm>
            <a:off x="726141" y="832042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2060"/>
                </a:solidFill>
              </a:rPr>
              <a:t>getNotice.jsp</a:t>
            </a:r>
            <a:r>
              <a:rPr lang="en-US" altLang="ko-KR" sz="1200" dirty="0">
                <a:solidFill>
                  <a:srgbClr val="002060"/>
                </a:solidFill>
              </a:rPr>
              <a:t> </a:t>
            </a:r>
            <a:r>
              <a:rPr lang="ko-KR" altLang="en-US" sz="1200" dirty="0">
                <a:solidFill>
                  <a:srgbClr val="002060"/>
                </a:solidFill>
              </a:rPr>
              <a:t>글 수정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B34686-B801-CB2C-FB17-27F82C633718}"/>
              </a:ext>
            </a:extLst>
          </p:cNvPr>
          <p:cNvSpPr/>
          <p:nvPr/>
        </p:nvSpPr>
        <p:spPr>
          <a:xfrm>
            <a:off x="4233788" y="2864068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EditProNoticeCtrl</a:t>
            </a:r>
            <a:endParaRPr lang="en-US" altLang="ko-KR" dirty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(EditProNotice.do)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2E051-7B6D-1CA6-8BC6-DC6C23E87F25}"/>
              </a:ext>
            </a:extLst>
          </p:cNvPr>
          <p:cNvSpPr txBox="1"/>
          <p:nvPr/>
        </p:nvSpPr>
        <p:spPr>
          <a:xfrm>
            <a:off x="3705968" y="3732129"/>
            <a:ext cx="41528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Notice 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noti</a:t>
            </a:r>
            <a:r>
              <a:rPr lang="en-US" altLang="ko-KR" sz="1200" dirty="0"/>
              <a:t> = new Notice();</a:t>
            </a:r>
          </a:p>
          <a:p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noti</a:t>
            </a:r>
            <a:r>
              <a:rPr lang="en-US" altLang="ko-KR" sz="1200" dirty="0" err="1"/>
              <a:t>.setNo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Integer.parseInt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(“title”)));</a:t>
            </a:r>
          </a:p>
          <a:p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noti</a:t>
            </a:r>
            <a:r>
              <a:rPr lang="en-US" altLang="ko-KR" sz="1200" dirty="0" err="1"/>
              <a:t>.setTitle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(“title”));</a:t>
            </a:r>
          </a:p>
          <a:p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noti</a:t>
            </a:r>
            <a:r>
              <a:rPr lang="en-US" altLang="ko-KR" sz="1200" dirty="0" err="1"/>
              <a:t>.setContent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(“content”));</a:t>
            </a:r>
          </a:p>
          <a:p>
            <a:r>
              <a:rPr lang="en-US" altLang="ko-KR" sz="1200" dirty="0" err="1"/>
              <a:t>NoticeDAO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NoticeDAO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int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dao.editNotice</a:t>
            </a:r>
            <a:r>
              <a:rPr lang="en-US" altLang="ko-KR" sz="1200" dirty="0"/>
              <a:t>(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</a:rPr>
              <a:t>noti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response.sendRedirect</a:t>
            </a:r>
            <a:r>
              <a:rPr lang="en-US" altLang="ko-KR" sz="1200" dirty="0"/>
              <a:t>(“/pro01/NoticeList.do”);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A6F982-8B23-C529-E18D-F881353B6002}"/>
              </a:ext>
            </a:extLst>
          </p:cNvPr>
          <p:cNvSpPr/>
          <p:nvPr/>
        </p:nvSpPr>
        <p:spPr>
          <a:xfrm>
            <a:off x="7788570" y="3129547"/>
            <a:ext cx="2278380" cy="4660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NoticeDAO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A7340-6B48-CAF3-C462-AE82E1BC422A}"/>
              </a:ext>
            </a:extLst>
          </p:cNvPr>
          <p:cNvSpPr txBox="1"/>
          <p:nvPr/>
        </p:nvSpPr>
        <p:spPr>
          <a:xfrm>
            <a:off x="7678322" y="3601355"/>
            <a:ext cx="3594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>
                <a:solidFill>
                  <a:srgbClr val="0070C0"/>
                </a:solidFill>
              </a:rPr>
              <a:t>editNotice</a:t>
            </a:r>
            <a:r>
              <a:rPr lang="en-US" altLang="ko-KR" sz="1000" dirty="0">
                <a:solidFill>
                  <a:srgbClr val="0070C0"/>
                </a:solidFill>
              </a:rPr>
              <a:t>(Notice </a:t>
            </a:r>
            <a:r>
              <a:rPr lang="en-US" altLang="ko-KR" sz="1000" dirty="0" err="1">
                <a:solidFill>
                  <a:srgbClr val="0070C0"/>
                </a:solidFill>
              </a:rPr>
              <a:t>noti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sql</a:t>
            </a:r>
            <a:r>
              <a:rPr lang="en-US" altLang="ko-KR" sz="1000" dirty="0"/>
              <a:t> = “update notice set title=?,content=? where no=?”;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pstmt.preparedStatement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sql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pstmt.setString</a:t>
            </a:r>
            <a:r>
              <a:rPr lang="en-US" altLang="ko-KR" sz="1000" dirty="0"/>
              <a:t>(1, </a:t>
            </a:r>
            <a:r>
              <a:rPr lang="en-US" altLang="ko-KR" sz="1000" dirty="0" err="1"/>
              <a:t>noti.getTitle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pstmt.setString</a:t>
            </a:r>
            <a:r>
              <a:rPr lang="en-US" altLang="ko-KR" sz="1000" dirty="0"/>
              <a:t>(2, </a:t>
            </a:r>
            <a:r>
              <a:rPr lang="en-US" altLang="ko-KR" sz="1000" dirty="0" err="1"/>
              <a:t>noti.getContent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pstmt.setInt</a:t>
            </a:r>
            <a:r>
              <a:rPr lang="en-US" altLang="ko-KR" sz="1000" dirty="0"/>
              <a:t>(3, </a:t>
            </a:r>
            <a:r>
              <a:rPr lang="en-US" altLang="ko-KR" sz="1000" dirty="0" err="1"/>
              <a:t>noti.getNo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int 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pstmt.executeUpdate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return </a:t>
            </a:r>
            <a:r>
              <a:rPr lang="en-US" altLang="ko-KR" sz="1000" dirty="0" err="1">
                <a:solidFill>
                  <a:srgbClr val="FF0000"/>
                </a:solidFill>
              </a:rPr>
              <a:t>cnt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44B483-9089-29DA-6C20-8BEF7C35AEE0}"/>
              </a:ext>
            </a:extLst>
          </p:cNvPr>
          <p:cNvCxnSpPr>
            <a:cxnSpLocks/>
          </p:cNvCxnSpPr>
          <p:nvPr/>
        </p:nvCxnSpPr>
        <p:spPr>
          <a:xfrm>
            <a:off x="2562229" y="2124287"/>
            <a:ext cx="1667540" cy="10015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01BAB1-43F6-E086-918B-821BA5163DE8}"/>
              </a:ext>
            </a:extLst>
          </p:cNvPr>
          <p:cNvSpPr txBox="1"/>
          <p:nvPr/>
        </p:nvSpPr>
        <p:spPr>
          <a:xfrm rot="1763050">
            <a:off x="3020424" y="2535535"/>
            <a:ext cx="135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EditProNotice.do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5D984-8742-093E-1430-792D6F6E8302}"/>
              </a:ext>
            </a:extLst>
          </p:cNvPr>
          <p:cNvSpPr txBox="1"/>
          <p:nvPr/>
        </p:nvSpPr>
        <p:spPr>
          <a:xfrm rot="1908734">
            <a:off x="2683435" y="2559692"/>
            <a:ext cx="133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no, title, content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FD3D49A-E49D-79F9-9E3A-5D6BA974ED36}"/>
              </a:ext>
            </a:extLst>
          </p:cNvPr>
          <p:cNvCxnSpPr>
            <a:cxnSpLocks/>
          </p:cNvCxnSpPr>
          <p:nvPr/>
        </p:nvCxnSpPr>
        <p:spPr>
          <a:xfrm>
            <a:off x="6512168" y="3219767"/>
            <a:ext cx="1276402" cy="100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97A2E9-B629-A857-AF58-BD950113E5E3}"/>
              </a:ext>
            </a:extLst>
          </p:cNvPr>
          <p:cNvSpPr txBox="1"/>
          <p:nvPr/>
        </p:nvSpPr>
        <p:spPr>
          <a:xfrm>
            <a:off x="6465782" y="2901612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</a:rPr>
              <a:t>dao.editNotice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</a:rPr>
              <a:t>noti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DFE057-0EC2-D955-1C5F-7D021D568335}"/>
              </a:ext>
            </a:extLst>
          </p:cNvPr>
          <p:cNvCxnSpPr>
            <a:cxnSpLocks/>
          </p:cNvCxnSpPr>
          <p:nvPr/>
        </p:nvCxnSpPr>
        <p:spPr>
          <a:xfrm flipH="1">
            <a:off x="6512168" y="3487062"/>
            <a:ext cx="12840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0C67E7-6EE3-45A2-7BCC-C3EF16B59830}"/>
              </a:ext>
            </a:extLst>
          </p:cNvPr>
          <p:cNvSpPr txBox="1"/>
          <p:nvPr/>
        </p:nvSpPr>
        <p:spPr>
          <a:xfrm>
            <a:off x="6911125" y="345614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cnt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CF5B2B-B221-DDD0-C840-7557ACB235D5}"/>
              </a:ext>
            </a:extLst>
          </p:cNvPr>
          <p:cNvSpPr/>
          <p:nvPr/>
        </p:nvSpPr>
        <p:spPr>
          <a:xfrm>
            <a:off x="556259" y="3763923"/>
            <a:ext cx="2249983" cy="419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notiList.jsp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64C8EC-D944-4B16-7E81-7B8BE644AB1C}"/>
              </a:ext>
            </a:extLst>
          </p:cNvPr>
          <p:cNvSpPr txBox="1"/>
          <p:nvPr/>
        </p:nvSpPr>
        <p:spPr>
          <a:xfrm>
            <a:off x="217548" y="4315804"/>
            <a:ext cx="3223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c:forEach</a:t>
            </a:r>
            <a:r>
              <a:rPr lang="en-US" altLang="ko-KR" sz="1000" dirty="0"/>
              <a:t> var=“</a:t>
            </a:r>
            <a:r>
              <a:rPr lang="en-US" altLang="ko-KR" sz="1000" dirty="0" err="1"/>
              <a:t>noti</a:t>
            </a:r>
            <a:r>
              <a:rPr lang="en-US" altLang="ko-KR" sz="1000" dirty="0"/>
              <a:t>” items=“${</a:t>
            </a:r>
            <a:r>
              <a:rPr lang="en-US" altLang="ko-KR" sz="1000" dirty="0" err="1">
                <a:solidFill>
                  <a:srgbClr val="FF0000"/>
                </a:solidFill>
              </a:rPr>
              <a:t>notiList</a:t>
            </a:r>
            <a:r>
              <a:rPr lang="en-US" altLang="ko-KR" sz="1000" dirty="0"/>
              <a:t> }”&gt;</a:t>
            </a:r>
          </a:p>
          <a:p>
            <a:r>
              <a:rPr lang="en-US" altLang="ko-KR" sz="1000" dirty="0"/>
              <a:t>	${noti.no },….</a:t>
            </a:r>
          </a:p>
          <a:p>
            <a:r>
              <a:rPr lang="en-US" altLang="ko-KR" sz="1000" dirty="0"/>
              <a:t>  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=“${path0 }/</a:t>
            </a:r>
            <a:r>
              <a:rPr lang="en-US" altLang="ko-KR" sz="1000" dirty="0" err="1"/>
              <a:t>GetNotice.do?no</a:t>
            </a:r>
            <a:r>
              <a:rPr lang="en-US" altLang="ko-KR" sz="1000" dirty="0"/>
              <a:t>=${noti.no }”&gt;</a:t>
            </a:r>
          </a:p>
          <a:p>
            <a:r>
              <a:rPr lang="en-US" altLang="ko-KR" sz="1000" dirty="0"/>
              <a:t>    ${</a:t>
            </a:r>
            <a:r>
              <a:rPr lang="en-US" altLang="ko-KR" sz="1000" dirty="0" err="1"/>
              <a:t>noti.title</a:t>
            </a:r>
            <a:r>
              <a:rPr lang="en-US" altLang="ko-KR" sz="1000" dirty="0"/>
              <a:t> }</a:t>
            </a:r>
          </a:p>
          <a:p>
            <a:r>
              <a:rPr lang="en-US" altLang="ko-KR" sz="1000" dirty="0"/>
              <a:t>  &lt;/a&gt;	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c:forEach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1819B2E-01B8-F499-9005-4ED6DD2AEB51}"/>
              </a:ext>
            </a:extLst>
          </p:cNvPr>
          <p:cNvCxnSpPr>
            <a:cxnSpLocks/>
          </p:cNvCxnSpPr>
          <p:nvPr/>
        </p:nvCxnSpPr>
        <p:spPr>
          <a:xfrm flipH="1">
            <a:off x="2795460" y="3177864"/>
            <a:ext cx="1227191" cy="8139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5068F8-A5FB-D4FF-6593-51EEE645A318}"/>
              </a:ext>
            </a:extLst>
          </p:cNvPr>
          <p:cNvSpPr txBox="1"/>
          <p:nvPr/>
        </p:nvSpPr>
        <p:spPr>
          <a:xfrm rot="19527022">
            <a:off x="2883897" y="3608860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NoticeList.do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CCE59F-9483-7D54-328C-6FED52AAB419}"/>
              </a:ext>
            </a:extLst>
          </p:cNvPr>
          <p:cNvSpPr/>
          <p:nvPr/>
        </p:nvSpPr>
        <p:spPr>
          <a:xfrm>
            <a:off x="327660" y="929640"/>
            <a:ext cx="1104900" cy="4191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브라우저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CB9FFC-35E4-B4C4-73F4-375B5079C1F5}"/>
              </a:ext>
            </a:extLst>
          </p:cNvPr>
          <p:cNvSpPr/>
          <p:nvPr/>
        </p:nvSpPr>
        <p:spPr>
          <a:xfrm>
            <a:off x="3499276" y="92964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DelNoticeCtrl</a:t>
            </a:r>
            <a:endParaRPr lang="en-US" altLang="ko-KR" dirty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(DelNotice.do)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598F7D-5DE9-26C4-874A-9622FEFAA93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432560" y="1135380"/>
            <a:ext cx="2066716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E69819-B6EC-DDCE-8340-46CBAFC54DD7}"/>
              </a:ext>
            </a:extLst>
          </p:cNvPr>
          <p:cNvSpPr txBox="1"/>
          <p:nvPr/>
        </p:nvSpPr>
        <p:spPr>
          <a:xfrm>
            <a:off x="1373311" y="789797"/>
            <a:ext cx="21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DelNotice.do?no</a:t>
            </a:r>
            <a:r>
              <a:rPr lang="en-US" altLang="ko-KR" sz="1200" dirty="0">
                <a:solidFill>
                  <a:srgbClr val="0070C0"/>
                </a:solidFill>
              </a:rPr>
              <a:t>=${noti.no }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C66EA-9808-E86A-B310-079D45BAA183}"/>
              </a:ext>
            </a:extLst>
          </p:cNvPr>
          <p:cNvSpPr/>
          <p:nvPr/>
        </p:nvSpPr>
        <p:spPr>
          <a:xfrm>
            <a:off x="7255170" y="929640"/>
            <a:ext cx="2278380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NoticeDAO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E57F3-EBD9-C69F-136D-656C2C805D5E}"/>
              </a:ext>
            </a:extLst>
          </p:cNvPr>
          <p:cNvSpPr txBox="1"/>
          <p:nvPr/>
        </p:nvSpPr>
        <p:spPr>
          <a:xfrm>
            <a:off x="3110656" y="1866900"/>
            <a:ext cx="3882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 no = </a:t>
            </a:r>
            <a:r>
              <a:rPr lang="en-US" altLang="ko-KR" sz="1200" dirty="0" err="1"/>
              <a:t>Integer.parseInt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(“no”));</a:t>
            </a:r>
          </a:p>
          <a:p>
            <a:r>
              <a:rPr lang="en-US" altLang="ko-KR" sz="1200" dirty="0" err="1"/>
              <a:t>NoticeDAO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NoticeDAO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int </a:t>
            </a:r>
            <a:r>
              <a:rPr lang="en-US" altLang="ko-KR" sz="1200" dirty="0" err="1">
                <a:solidFill>
                  <a:srgbClr val="FF0000"/>
                </a:solidFill>
              </a:rPr>
              <a:t>cnt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dao.delNotice</a:t>
            </a:r>
            <a:r>
              <a:rPr lang="en-US" altLang="ko-KR" sz="1200" dirty="0"/>
              <a:t>(no);</a:t>
            </a:r>
          </a:p>
          <a:p>
            <a:r>
              <a:rPr lang="en-US" altLang="ko-KR" sz="1200" dirty="0" err="1"/>
              <a:t>response.sendRedirect</a:t>
            </a:r>
            <a:r>
              <a:rPr lang="en-US" altLang="ko-KR" sz="1200" dirty="0"/>
              <a:t>(“/pro01/NoticeList.do”);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5702-01A7-20C2-53E1-8D5A9826926E}"/>
              </a:ext>
            </a:extLst>
          </p:cNvPr>
          <p:cNvSpPr txBox="1"/>
          <p:nvPr/>
        </p:nvSpPr>
        <p:spPr>
          <a:xfrm>
            <a:off x="7255170" y="1866900"/>
            <a:ext cx="30844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delNotice</a:t>
            </a:r>
            <a:r>
              <a:rPr lang="en-US" altLang="ko-KR" sz="1200" dirty="0">
                <a:solidFill>
                  <a:srgbClr val="0070C0"/>
                </a:solidFill>
              </a:rPr>
              <a:t>(int no)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= “delete from notice where no=?”;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pstmt.preparedStatement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pstmt.setInt</a:t>
            </a:r>
            <a:r>
              <a:rPr lang="en-US" altLang="ko-KR" sz="1200" dirty="0"/>
              <a:t>(1, no);</a:t>
            </a:r>
          </a:p>
          <a:p>
            <a:r>
              <a:rPr lang="en-US" altLang="ko-KR" sz="1200" dirty="0"/>
              <a:t>   int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pstmt.executeUpdate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return </a:t>
            </a:r>
            <a:r>
              <a:rPr lang="en-US" altLang="ko-KR" sz="1200" dirty="0" err="1">
                <a:solidFill>
                  <a:srgbClr val="FF0000"/>
                </a:solidFill>
              </a:rPr>
              <a:t>cnt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47111B-4DE1-D698-C78D-A369F0522416}"/>
              </a:ext>
            </a:extLst>
          </p:cNvPr>
          <p:cNvCxnSpPr/>
          <p:nvPr/>
        </p:nvCxnSpPr>
        <p:spPr>
          <a:xfrm>
            <a:off x="5777656" y="1090077"/>
            <a:ext cx="147751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FF08A5-77A4-2652-C7B1-48E635D51CF3}"/>
              </a:ext>
            </a:extLst>
          </p:cNvPr>
          <p:cNvSpPr txBox="1"/>
          <p:nvPr/>
        </p:nvSpPr>
        <p:spPr>
          <a:xfrm>
            <a:off x="5625465" y="61609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dao.delNotice</a:t>
            </a:r>
            <a:r>
              <a:rPr lang="en-US" altLang="ko-KR" sz="1400" dirty="0">
                <a:solidFill>
                  <a:srgbClr val="0070C0"/>
                </a:solidFill>
              </a:rPr>
              <a:t>(no);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136E33-C562-1AB1-0432-1B66B3D10B84}"/>
              </a:ext>
            </a:extLst>
          </p:cNvPr>
          <p:cNvCxnSpPr/>
          <p:nvPr/>
        </p:nvCxnSpPr>
        <p:spPr>
          <a:xfrm flipH="1">
            <a:off x="5777656" y="1417320"/>
            <a:ext cx="14775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EB04D4-AA51-221F-5AB5-4F09357D47EE}"/>
              </a:ext>
            </a:extLst>
          </p:cNvPr>
          <p:cNvSpPr txBox="1"/>
          <p:nvPr/>
        </p:nvSpPr>
        <p:spPr>
          <a:xfrm>
            <a:off x="5978768" y="139469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cnt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B9FA60-03CB-3D91-DD80-B8B166EB3FA3}"/>
              </a:ext>
            </a:extLst>
          </p:cNvPr>
          <p:cNvSpPr/>
          <p:nvPr/>
        </p:nvSpPr>
        <p:spPr>
          <a:xfrm>
            <a:off x="327659" y="1969770"/>
            <a:ext cx="2249983" cy="419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</a:rPr>
              <a:t>notiList.jsp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AC576B-780D-6A64-6D1E-32DDF55CDA5E}"/>
              </a:ext>
            </a:extLst>
          </p:cNvPr>
          <p:cNvCxnSpPr>
            <a:stCxn id="5" idx="1"/>
            <a:endCxn id="23" idx="3"/>
          </p:cNvCxnSpPr>
          <p:nvPr/>
        </p:nvCxnSpPr>
        <p:spPr>
          <a:xfrm flipH="1">
            <a:off x="2577642" y="1295400"/>
            <a:ext cx="921634" cy="852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B8625E-C4E1-FFB2-3CE1-74591A444268}"/>
              </a:ext>
            </a:extLst>
          </p:cNvPr>
          <p:cNvSpPr txBox="1"/>
          <p:nvPr/>
        </p:nvSpPr>
        <p:spPr>
          <a:xfrm rot="19046045">
            <a:off x="2454942" y="1713013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NoticeList.do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C1D50-E688-1C51-73F4-3194D9007D32}"/>
              </a:ext>
            </a:extLst>
          </p:cNvPr>
          <p:cNvSpPr txBox="1"/>
          <p:nvPr/>
        </p:nvSpPr>
        <p:spPr>
          <a:xfrm>
            <a:off x="2385060" y="4518660"/>
            <a:ext cx="5205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공지사항 삭제 처리 프로세스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E008-D9B4-AB2E-7A96-9795A4A67BEF}"/>
              </a:ext>
            </a:extLst>
          </p:cNvPr>
          <p:cNvSpPr txBox="1"/>
          <p:nvPr/>
        </p:nvSpPr>
        <p:spPr>
          <a:xfrm>
            <a:off x="192741" y="1384492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2060"/>
                </a:solidFill>
              </a:rPr>
              <a:t>getNotice.jsp</a:t>
            </a:r>
            <a:r>
              <a:rPr lang="en-US" altLang="ko-KR" sz="1200" dirty="0">
                <a:solidFill>
                  <a:srgbClr val="002060"/>
                </a:solidFill>
              </a:rPr>
              <a:t> </a:t>
            </a:r>
            <a:r>
              <a:rPr lang="ko-KR" altLang="en-US" sz="1200" dirty="0">
                <a:solidFill>
                  <a:srgbClr val="002060"/>
                </a:solidFill>
              </a:rPr>
              <a:t>글 삭제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ko-KR" altLang="en-US" sz="1200" dirty="0">
                <a:solidFill>
                  <a:srgbClr val="002060"/>
                </a:solidFill>
              </a:rPr>
              <a:t>클릭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5315B-3808-C8DA-C5E8-2985EB83A066}"/>
              </a:ext>
            </a:extLst>
          </p:cNvPr>
          <p:cNvSpPr txBox="1"/>
          <p:nvPr/>
        </p:nvSpPr>
        <p:spPr>
          <a:xfrm>
            <a:off x="-11052" y="2521651"/>
            <a:ext cx="3223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c:forEach</a:t>
            </a:r>
            <a:r>
              <a:rPr lang="en-US" altLang="ko-KR" sz="1000" dirty="0"/>
              <a:t> var=“</a:t>
            </a:r>
            <a:r>
              <a:rPr lang="en-US" altLang="ko-KR" sz="1000" dirty="0" err="1"/>
              <a:t>noti</a:t>
            </a:r>
            <a:r>
              <a:rPr lang="en-US" altLang="ko-KR" sz="1000" dirty="0"/>
              <a:t>” items=“${</a:t>
            </a:r>
            <a:r>
              <a:rPr lang="en-US" altLang="ko-KR" sz="1000" dirty="0" err="1">
                <a:solidFill>
                  <a:srgbClr val="FF0000"/>
                </a:solidFill>
              </a:rPr>
              <a:t>notiList</a:t>
            </a:r>
            <a:r>
              <a:rPr lang="en-US" altLang="ko-KR" sz="1000" dirty="0"/>
              <a:t> }”&gt;</a:t>
            </a:r>
          </a:p>
          <a:p>
            <a:r>
              <a:rPr lang="en-US" altLang="ko-KR" sz="1000" dirty="0"/>
              <a:t>	${noti.no },….</a:t>
            </a:r>
          </a:p>
          <a:p>
            <a:r>
              <a:rPr lang="en-US" altLang="ko-KR" sz="1000" dirty="0"/>
              <a:t>  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=“${path0 }/</a:t>
            </a:r>
            <a:r>
              <a:rPr lang="en-US" altLang="ko-KR" sz="1000" dirty="0" err="1"/>
              <a:t>GetNotice.do?no</a:t>
            </a:r>
            <a:r>
              <a:rPr lang="en-US" altLang="ko-KR" sz="1000" dirty="0"/>
              <a:t>=${noti.no }”&gt;</a:t>
            </a:r>
          </a:p>
          <a:p>
            <a:r>
              <a:rPr lang="en-US" altLang="ko-KR" sz="1000" dirty="0"/>
              <a:t>    ${</a:t>
            </a:r>
            <a:r>
              <a:rPr lang="en-US" altLang="ko-KR" sz="1000" dirty="0" err="1"/>
              <a:t>noti.title</a:t>
            </a:r>
            <a:r>
              <a:rPr lang="en-US" altLang="ko-KR" sz="1000" dirty="0"/>
              <a:t> }</a:t>
            </a:r>
          </a:p>
          <a:p>
            <a:r>
              <a:rPr lang="en-US" altLang="ko-KR" sz="1000" dirty="0"/>
              <a:t>  &lt;/a&gt;	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c:forEach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3371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1232</Words>
  <Application>Microsoft Office PowerPoint</Application>
  <PresentationFormat>와이드스크린</PresentationFormat>
  <Paragraphs>198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6</cp:revision>
  <dcterms:created xsi:type="dcterms:W3CDTF">2024-04-04T06:35:40Z</dcterms:created>
  <dcterms:modified xsi:type="dcterms:W3CDTF">2024-04-04T07:30:05Z</dcterms:modified>
</cp:coreProperties>
</file>