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952BE-BA13-4FA1-B2AF-18C49C8BECB8}" v="37" dt="2024-04-04T02:17:10.384"/>
    <p1510:client id="{DDD76C33-1EDE-4F06-B531-0FA82B254796}" v="295" dt="2024-04-02T17:44:53.0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G.Poobala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sowntharya</a:t>
            </a:r>
            <a:r>
              <a:rPr lang="en-US" sz="2000" b="1" dirty="0">
                <a:solidFill>
                  <a:schemeClr val="accent1">
                    <a:lumMod val="75000"/>
                  </a:schemeClr>
                </a:solidFill>
                <a:latin typeface="Arial"/>
                <a:cs typeface="Arial"/>
              </a:rPr>
              <a:t> | VV College of Engineering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70000" lnSpcReduction="20000"/>
          </a:bodyPr>
          <a:lstStyle/>
          <a:p>
            <a:pPr marL="305435" indent="-305435"/>
            <a:r>
              <a:rPr lang="en-IN" sz="2400" dirty="0">
                <a:solidFill>
                  <a:srgbClr val="0F0F0F"/>
                </a:solidFill>
                <a:ea typeface="+mn-lt"/>
                <a:cs typeface="+mn-lt"/>
              </a:rPr>
              <a:t>Certainly! Here are some additional references related to keylogger detection and prevention techniques:</a:t>
            </a:r>
            <a:endParaRPr lang="en-IN" sz="2400" dirty="0">
              <a:solidFill>
                <a:srgbClr val="0F0F0F"/>
              </a:solidFill>
            </a:endParaRPr>
          </a:p>
          <a:p>
            <a:pPr marL="305435" indent="-305435"/>
            <a:endParaRPr lang="en-IN"/>
          </a:p>
          <a:p>
            <a:pPr marL="305435" indent="-305435"/>
            <a:r>
              <a:rPr lang="en-IN" sz="2400">
                <a:solidFill>
                  <a:srgbClr val="0F0F0F"/>
                </a:solidFill>
                <a:ea typeface="+mn-lt"/>
                <a:cs typeface="+mn-lt"/>
              </a:rPr>
              <a:t>"A Survey of Keylogger Detection and Defense Mechanisms" by Hamed Soroush and Rasool Jalili</a:t>
            </a:r>
            <a:endParaRPr lang="en-IN"/>
          </a:p>
          <a:p>
            <a:pPr marL="305435" indent="-305435"/>
            <a:endParaRPr lang="en-IN"/>
          </a:p>
          <a:p>
            <a:pPr marL="305435" indent="-305435"/>
            <a:r>
              <a:rPr lang="en-IN" sz="2400" dirty="0">
                <a:solidFill>
                  <a:srgbClr val="0F0F0F"/>
                </a:solidFill>
                <a:ea typeface="+mn-lt"/>
                <a:cs typeface="+mn-lt"/>
              </a:rPr>
              <a:t>"Advanced Techniques for Keylogger Detection and Prevention in Modern Computing Environments" by Fatemeh Alimohammadi and Mohammad Hossein Yaghmaee Moghaddam</a:t>
            </a:r>
            <a:endParaRPr lang="en-IN" dirty="0"/>
          </a:p>
          <a:p>
            <a:pPr marL="305435" indent="-305435"/>
            <a:endParaRPr lang="en-IN"/>
          </a:p>
          <a:p>
            <a:pPr marL="305435" indent="-305435"/>
            <a:r>
              <a:rPr lang="en-IN" sz="2400" dirty="0">
                <a:solidFill>
                  <a:srgbClr val="0F0F0F"/>
                </a:solidFill>
                <a:ea typeface="+mn-lt"/>
                <a:cs typeface="+mn-lt"/>
              </a:rPr>
              <a:t>"Machine Learning-Based Approaches for Keylogger Detection: A Comprehensive Review" by Suman Kumar and </a:t>
            </a:r>
            <a:r>
              <a:rPr lang="en-IN" sz="2400" dirty="0" err="1">
                <a:solidFill>
                  <a:srgbClr val="0F0F0F"/>
                </a:solidFill>
                <a:ea typeface="+mn-lt"/>
                <a:cs typeface="+mn-lt"/>
              </a:rPr>
              <a:t>Dr.</a:t>
            </a:r>
            <a:r>
              <a:rPr lang="en-IN" sz="2400" dirty="0">
                <a:solidFill>
                  <a:srgbClr val="0F0F0F"/>
                </a:solidFill>
                <a:ea typeface="+mn-lt"/>
                <a:cs typeface="+mn-lt"/>
              </a:rPr>
              <a:t> Bhavesh Kumar Chauhan</a:t>
            </a:r>
            <a:endParaRPr lang="en-IN" dirty="0"/>
          </a:p>
          <a:p>
            <a:pPr marL="305435" indent="-305435"/>
            <a:endParaRPr lang="en-IN"/>
          </a:p>
          <a:p>
            <a:pPr marL="305435" indent="-305435"/>
            <a:r>
              <a:rPr lang="en-IN" sz="2400" dirty="0">
                <a:solidFill>
                  <a:srgbClr val="0F0F0F"/>
                </a:solidFill>
                <a:ea typeface="+mn-lt"/>
                <a:cs typeface="+mn-lt"/>
              </a:rPr>
              <a:t>"Keylogger Detection Techniques: A Comparative Study" by Aniket Kale and </a:t>
            </a:r>
            <a:r>
              <a:rPr lang="en-IN" sz="2400" dirty="0" err="1">
                <a:solidFill>
                  <a:srgbClr val="0F0F0F"/>
                </a:solidFill>
                <a:ea typeface="+mn-lt"/>
                <a:cs typeface="+mn-lt"/>
              </a:rPr>
              <a:t>Dr.</a:t>
            </a:r>
            <a:r>
              <a:rPr lang="en-IN" sz="2400" dirty="0">
                <a:solidFill>
                  <a:srgbClr val="0F0F0F"/>
                </a:solidFill>
                <a:ea typeface="+mn-lt"/>
                <a:cs typeface="+mn-lt"/>
              </a:rPr>
              <a:t> Mayurkumar Desai</a:t>
            </a:r>
            <a:endParaRPr lang="en-IN" dirty="0"/>
          </a:p>
          <a:p>
            <a:pPr marL="305435" indent="-305435"/>
            <a:endParaRPr lang="en-IN"/>
          </a:p>
          <a:p>
            <a:pPr marL="305435" indent="-305435"/>
            <a:r>
              <a:rPr lang="en-IN" sz="2400" dirty="0">
                <a:solidFill>
                  <a:srgbClr val="0F0F0F"/>
                </a:solidFill>
                <a:ea typeface="+mn-lt"/>
                <a:cs typeface="+mn-lt"/>
              </a:rPr>
              <a:t>"Enhanced Security Measures for Keylogger Detection and Prevention in Cyber Environments" by Shweta Bansal and </a:t>
            </a:r>
            <a:r>
              <a:rPr lang="en-IN" sz="2400" dirty="0" err="1">
                <a:solidFill>
                  <a:srgbClr val="0F0F0F"/>
                </a:solidFill>
                <a:ea typeface="+mn-lt"/>
                <a:cs typeface="+mn-lt"/>
              </a:rPr>
              <a:t>Dr.</a:t>
            </a:r>
            <a:r>
              <a:rPr lang="en-IN" sz="2400" dirty="0">
                <a:solidFill>
                  <a:srgbClr val="0F0F0F"/>
                </a:solidFill>
                <a:ea typeface="+mn-lt"/>
                <a:cs typeface="+mn-lt"/>
              </a:rPr>
              <a:t> Rajneesh Kumar</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sz="2000"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None/>
            </a:pPr>
            <a:r>
              <a:rPr lang="en-US" dirty="0">
                <a:solidFill>
                  <a:srgbClr val="404040"/>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solidFill>
                <a:srgbClr val="000000"/>
              </a:solidFill>
              <a:ea typeface="+mn-lt"/>
              <a:cs typeface="+mn-lt"/>
            </a:endParaRPr>
          </a:p>
          <a:p>
            <a:pPr marL="305435" indent="-305435">
              <a:buNone/>
            </a:pPr>
            <a:endParaRPr lang="en-IN" sz="2400" dirty="0">
              <a:solidFill>
                <a:srgbClr val="0F0F0F"/>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dirty="0">
                <a:ea typeface="+mn-lt"/>
                <a:cs typeface="+mn-lt"/>
              </a:rPr>
              <a:t>1. Data Collection:</a:t>
            </a:r>
            <a:endParaRPr lang="en-IN" sz="1200" dirty="0"/>
          </a:p>
          <a:p>
            <a:pPr marL="305435" indent="-305435"/>
            <a:r>
              <a:rPr lang="en-IN" sz="1200" dirty="0">
                <a:ea typeface="+mn-lt"/>
                <a:cs typeface="+mn-lt"/>
              </a:rPr>
              <a:t>Gather diverse datasets including normal keyboard activities and keylogger attacks.</a:t>
            </a:r>
            <a:endParaRPr lang="en-IN" dirty="0"/>
          </a:p>
          <a:p>
            <a:pPr marL="305435" indent="-305435"/>
            <a:r>
              <a:rPr lang="en-IN" sz="1200" dirty="0">
                <a:ea typeface="+mn-lt"/>
                <a:cs typeface="+mn-lt"/>
              </a:rPr>
              <a:t>Collaborate with cybersecurity firms and organizations for real-world data.</a:t>
            </a:r>
            <a:endParaRPr lang="en-IN" dirty="0"/>
          </a:p>
          <a:p>
            <a:pPr marL="305435" indent="-305435"/>
            <a:r>
              <a:rPr lang="en-IN" sz="1200" dirty="0">
                <a:ea typeface="+mn-lt"/>
                <a:cs typeface="+mn-lt"/>
              </a:rPr>
              <a:t>2. Data Preprocessing:</a:t>
            </a:r>
            <a:endParaRPr lang="en-IN" dirty="0"/>
          </a:p>
          <a:p>
            <a:pPr marL="305435" indent="-305435"/>
            <a:r>
              <a:rPr lang="en-IN" sz="1200" dirty="0">
                <a:ea typeface="+mn-lt"/>
                <a:cs typeface="+mn-lt"/>
              </a:rPr>
              <a:t>Clean and preprocess data to remove noise and irrelevant information.</a:t>
            </a:r>
            <a:endParaRPr lang="en-IN" dirty="0"/>
          </a:p>
          <a:p>
            <a:pPr marL="305435" indent="-305435"/>
            <a:r>
              <a:rPr lang="en-IN" sz="1200" dirty="0">
                <a:ea typeface="+mn-lt"/>
                <a:cs typeface="+mn-lt"/>
              </a:rPr>
              <a:t>Ensure proper </a:t>
            </a:r>
            <a:r>
              <a:rPr lang="en-IN" sz="1200" dirty="0" err="1">
                <a:ea typeface="+mn-lt"/>
                <a:cs typeface="+mn-lt"/>
              </a:rPr>
              <a:t>labeling</a:t>
            </a:r>
            <a:r>
              <a:rPr lang="en-IN" sz="1200" dirty="0">
                <a:ea typeface="+mn-lt"/>
                <a:cs typeface="+mn-lt"/>
              </a:rPr>
              <a:t> to distinguish normal keystrokes from keylogger activities.</a:t>
            </a:r>
            <a:endParaRPr lang="en-IN" dirty="0"/>
          </a:p>
          <a:p>
            <a:pPr marL="305435" indent="-305435"/>
            <a:r>
              <a:rPr lang="en-IN" sz="1200" dirty="0">
                <a:ea typeface="+mn-lt"/>
                <a:cs typeface="+mn-lt"/>
              </a:rPr>
              <a:t>3. Machine Learning Algorithm:</a:t>
            </a:r>
            <a:endParaRPr lang="en-IN" dirty="0"/>
          </a:p>
          <a:p>
            <a:pPr marL="305435" indent="-305435"/>
            <a:r>
              <a:rPr lang="en-IN" sz="1200" dirty="0">
                <a:ea typeface="+mn-lt"/>
                <a:cs typeface="+mn-lt"/>
              </a:rPr>
              <a:t>Use supervised classifiers (e.g., Random Forest, Support Vector Machines) to detect keylogger </a:t>
            </a:r>
            <a:r>
              <a:rPr lang="en-IN" sz="1200" dirty="0" err="1">
                <a:ea typeface="+mn-lt"/>
                <a:cs typeface="+mn-lt"/>
              </a:rPr>
              <a:t>behavior</a:t>
            </a:r>
            <a:r>
              <a:rPr lang="en-IN" sz="1200" dirty="0">
                <a:ea typeface="+mn-lt"/>
                <a:cs typeface="+mn-lt"/>
              </a:rPr>
              <a:t>.</a:t>
            </a:r>
            <a:endParaRPr lang="en-IN" dirty="0"/>
          </a:p>
          <a:p>
            <a:pPr marL="305435" indent="-305435"/>
            <a:r>
              <a:rPr lang="en-IN" sz="1200" dirty="0">
                <a:ea typeface="+mn-lt"/>
                <a:cs typeface="+mn-lt"/>
              </a:rPr>
              <a:t>Explore anomaly detection techniques for abnormal pattern identification.</a:t>
            </a:r>
            <a:endParaRPr lang="en-IN" dirty="0"/>
          </a:p>
          <a:p>
            <a:pPr marL="305435" indent="-305435"/>
            <a:r>
              <a:rPr lang="en-IN" sz="1200" dirty="0">
                <a:ea typeface="+mn-lt"/>
                <a:cs typeface="+mn-lt"/>
              </a:rPr>
              <a:t>4. Deployment:</a:t>
            </a:r>
            <a:endParaRPr lang="en-IN" dirty="0"/>
          </a:p>
          <a:p>
            <a:pPr marL="305435" indent="-305435"/>
            <a:r>
              <a:rPr lang="en-IN" sz="1200" dirty="0">
                <a:ea typeface="+mn-lt"/>
                <a:cs typeface="+mn-lt"/>
              </a:rPr>
              <a:t>Develop user-friendly software or integrate into existing cybersecurity platforms.</a:t>
            </a:r>
            <a:endParaRPr lang="en-IN" dirty="0"/>
          </a:p>
          <a:p>
            <a:pPr marL="305435" indent="-305435"/>
            <a:r>
              <a:rPr lang="en-IN" sz="1200" dirty="0">
                <a:ea typeface="+mn-lt"/>
                <a:cs typeface="+mn-lt"/>
              </a:rPr>
              <a:t>Ensure compatibility across operating systems and software environments.</a:t>
            </a:r>
            <a:endParaRPr lang="en-IN" dirty="0"/>
          </a:p>
          <a:p>
            <a:pPr marL="305435" indent="-305435"/>
            <a:r>
              <a:rPr lang="en-IN" sz="1200" dirty="0">
                <a:ea typeface="+mn-lt"/>
                <a:cs typeface="+mn-lt"/>
              </a:rPr>
              <a:t>5. Evaluation:</a:t>
            </a:r>
            <a:endParaRPr lang="en-IN" dirty="0"/>
          </a:p>
          <a:p>
            <a:pPr marL="305435" indent="-305435"/>
            <a:r>
              <a:rPr lang="en-IN" sz="1200" dirty="0">
                <a:ea typeface="+mn-lt"/>
                <a:cs typeface="+mn-lt"/>
              </a:rPr>
              <a:t>Assess performance using metrics like accuracy, precision, and recall.</a:t>
            </a:r>
            <a:endParaRPr lang="en-IN" dirty="0"/>
          </a:p>
          <a:p>
            <a:pPr marL="305435" indent="-305435"/>
            <a:r>
              <a:rPr lang="en-IN" sz="1200" dirty="0">
                <a:ea typeface="+mn-lt"/>
                <a:cs typeface="+mn-lt"/>
              </a:rPr>
              <a:t>Conduct rigorous testing under diverse conditions and solicit feedback for refinement.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latin typeface="Segoe UI"/>
                <a:cs typeface="Segoe UI"/>
              </a:rPr>
              <a:t>The "System Approach" section outlines the overall strategy and methodology for developing and implementing keylogger and security. Here's a suggested structure for this section:</a:t>
            </a:r>
            <a:endParaRPr lang="en-US" sz="1800" dirty="0">
              <a:solidFill>
                <a:srgbClr val="000000"/>
              </a:solidFill>
              <a:latin typeface="Segoe UI"/>
              <a:cs typeface="Segoe UI"/>
            </a:endParaRPr>
          </a:p>
          <a:p>
            <a:pPr marL="305435" indent="-305435">
              <a:buFont typeface="Wingdings 2"/>
              <a:buChar char=""/>
            </a:pPr>
            <a:r>
              <a:rPr lang="en-IN" sz="1800" b="1" dirty="0">
                <a:solidFill>
                  <a:srgbClr val="0F0F0F"/>
                </a:solidFill>
                <a:latin typeface="Arial"/>
                <a:cs typeface="Arial"/>
              </a:rPr>
              <a:t>System requirements</a:t>
            </a:r>
            <a:endParaRPr lang="en-US" sz="1800" dirty="0">
              <a:solidFill>
                <a:srgbClr val="000000"/>
              </a:solidFill>
              <a:latin typeface="Arial"/>
              <a:cs typeface="Arial"/>
            </a:endParaRPr>
          </a:p>
          <a:p>
            <a:pPr marL="0" indent="0">
              <a:buNone/>
            </a:pPr>
            <a:r>
              <a:rPr lang="en-IN" sz="1800" dirty="0">
                <a:solidFill>
                  <a:srgbClr val="0F0F0F"/>
                </a:solidFill>
                <a:latin typeface="Calibri"/>
                <a:ea typeface="Calibri"/>
                <a:cs typeface="Calibri"/>
              </a:rPr>
              <a:t>                 Python IDLE</a:t>
            </a:r>
            <a:endParaRPr lang="en-US" sz="1800" dirty="0">
              <a:solidFill>
                <a:srgbClr val="000000"/>
              </a:solidFill>
              <a:latin typeface="Calibri"/>
              <a:ea typeface="Calibri"/>
              <a:cs typeface="Calibri"/>
            </a:endParaRPr>
          </a:p>
          <a:p>
            <a:pPr marL="0" indent="0">
              <a:buNone/>
            </a:pPr>
            <a:endParaRPr lang="en-IN" sz="1800" dirty="0">
              <a:solidFill>
                <a:srgbClr val="000000"/>
              </a:solidFill>
              <a:latin typeface="Segoe UI"/>
              <a:cs typeface="Segoe UI"/>
            </a:endParaRPr>
          </a:p>
          <a:p>
            <a:pPr marL="305435" indent="-305435">
              <a:buFont typeface="Wingdings 2"/>
              <a:buChar char=""/>
            </a:pPr>
            <a:r>
              <a:rPr lang="en-IN" sz="1800" b="1" dirty="0">
                <a:solidFill>
                  <a:srgbClr val="0F0F0F"/>
                </a:solidFill>
                <a:latin typeface="Arial"/>
                <a:cs typeface="Arial"/>
              </a:rPr>
              <a:t>Library required to build the model</a:t>
            </a:r>
            <a:endParaRPr lang="en-US" sz="1800" dirty="0">
              <a:solidFill>
                <a:srgbClr val="000000"/>
              </a:solidFill>
              <a:latin typeface="Arial"/>
              <a:cs typeface="Arial"/>
            </a:endParaRPr>
          </a:p>
          <a:p>
            <a:pPr marL="0" indent="0">
              <a:buNone/>
            </a:pPr>
            <a:r>
              <a:rPr lang="en-IN" sz="1800" b="1" dirty="0">
                <a:solidFill>
                  <a:srgbClr val="0F0F0F"/>
                </a:solidFill>
                <a:latin typeface="Segoe UI"/>
                <a:cs typeface="Segoe UI"/>
              </a:rPr>
              <a:t>                 </a:t>
            </a:r>
            <a:r>
              <a:rPr lang="en-IN" sz="1800" dirty="0" err="1">
                <a:solidFill>
                  <a:srgbClr val="0F0F0F"/>
                </a:solidFill>
                <a:latin typeface="Segoe UI"/>
                <a:cs typeface="Segoe UI"/>
              </a:rPr>
              <a:t>pynput</a:t>
            </a:r>
            <a:endParaRPr lang="en-IN" sz="1800" dirty="0" err="1">
              <a:solidFill>
                <a:srgbClr val="000000"/>
              </a:solidFill>
              <a:latin typeface="Segoe UI"/>
              <a:cs typeface="Segoe UI"/>
            </a:endParaRPr>
          </a:p>
          <a:p>
            <a:pPr marL="0" indent="0">
              <a:buNone/>
            </a:pPr>
            <a:r>
              <a:rPr lang="en-IN" sz="1800" dirty="0">
                <a:solidFill>
                  <a:srgbClr val="0F0F0F"/>
                </a:solidFill>
                <a:latin typeface="Segoe UI"/>
                <a:cs typeface="Segoe UI"/>
              </a:rPr>
              <a:t>                  </a:t>
            </a:r>
            <a:r>
              <a:rPr lang="en-IN" sz="1800" dirty="0" err="1">
                <a:solidFill>
                  <a:srgbClr val="0F0F0F"/>
                </a:solidFill>
                <a:latin typeface="Segoe UI"/>
                <a:cs typeface="Segoe UI"/>
              </a:rPr>
              <a:t>json</a:t>
            </a:r>
            <a:endParaRPr lang="en-IN" sz="1800" dirty="0" err="1">
              <a:solidFill>
                <a:srgbClr val="000000"/>
              </a:solidFill>
              <a:latin typeface="Segoe UI"/>
              <a:cs typeface="Segoe UI"/>
            </a:endParaRPr>
          </a:p>
          <a:p>
            <a:pPr marL="0" indent="0">
              <a:spcBef>
                <a:spcPts val="20"/>
              </a:spcBef>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000" dirty="0">
                <a:ea typeface="+mn-lt"/>
                <a:cs typeface="+mn-lt"/>
              </a:rPr>
              <a:t>1. Algorithm Selection:</a:t>
            </a:r>
            <a:endParaRPr lang="en-IN" sz="1000" b="1" dirty="0"/>
          </a:p>
          <a:p>
            <a:pPr marL="305435" indent="-305435"/>
            <a:endParaRPr lang="en-IN"/>
          </a:p>
          <a:p>
            <a:pPr marL="305435" indent="-305435"/>
            <a:r>
              <a:rPr lang="en-IN" sz="1000">
                <a:ea typeface="+mn-lt"/>
                <a:cs typeface="+mn-lt"/>
              </a:rPr>
              <a:t>Choose a machine learning algorithm suitable for keylogger detection, considering factors like complexity, accuracy, and scalability.</a:t>
            </a:r>
            <a:endParaRPr lang="en-IN"/>
          </a:p>
          <a:p>
            <a:pPr marL="305435" indent="-305435"/>
            <a:r>
              <a:rPr lang="en-IN" sz="1000" dirty="0">
                <a:ea typeface="+mn-lt"/>
                <a:cs typeface="+mn-lt"/>
              </a:rPr>
              <a:t>Evaluate algorithms such as Random Forest, Support Vector Machines, or Neural Networks based on their performance metrics.</a:t>
            </a:r>
            <a:endParaRPr lang="en-IN" dirty="0"/>
          </a:p>
          <a:p>
            <a:pPr marL="305435" indent="-305435"/>
            <a:r>
              <a:rPr lang="en-IN" sz="1000" dirty="0">
                <a:ea typeface="+mn-lt"/>
                <a:cs typeface="+mn-lt"/>
              </a:rPr>
              <a:t>2. Data Input:</a:t>
            </a:r>
            <a:endParaRPr lang="en-IN" dirty="0"/>
          </a:p>
          <a:p>
            <a:pPr marL="305435" indent="-305435"/>
            <a:endParaRPr lang="en-IN"/>
          </a:p>
          <a:p>
            <a:pPr marL="305435" indent="-305435"/>
            <a:r>
              <a:rPr lang="en-IN" sz="1000" dirty="0">
                <a:ea typeface="+mn-lt"/>
                <a:cs typeface="+mn-lt"/>
              </a:rPr>
              <a:t>Prepare input data by collecting keystroke logs from users' interactions with their devices.</a:t>
            </a:r>
            <a:endParaRPr lang="en-IN" dirty="0"/>
          </a:p>
          <a:p>
            <a:pPr marL="305435" indent="-305435"/>
            <a:r>
              <a:rPr lang="en-IN" sz="1000" dirty="0">
                <a:ea typeface="+mn-lt"/>
                <a:cs typeface="+mn-lt"/>
              </a:rPr>
              <a:t>Ensure data preprocessing steps are applied, including cleaning, feature extraction, and normalization.</a:t>
            </a:r>
            <a:endParaRPr lang="en-IN" dirty="0"/>
          </a:p>
          <a:p>
            <a:pPr marL="305435" indent="-305435"/>
            <a:r>
              <a:rPr lang="en-IN" sz="1000" dirty="0">
                <a:ea typeface="+mn-lt"/>
                <a:cs typeface="+mn-lt"/>
              </a:rPr>
              <a:t>3. Training Process:</a:t>
            </a:r>
            <a:endParaRPr lang="en-IN" dirty="0"/>
          </a:p>
          <a:p>
            <a:pPr marL="305435" indent="-305435"/>
            <a:endParaRPr lang="en-IN"/>
          </a:p>
          <a:p>
            <a:pPr marL="305435" indent="-305435"/>
            <a:r>
              <a:rPr lang="en-IN" sz="1000" dirty="0">
                <a:ea typeface="+mn-lt"/>
                <a:cs typeface="+mn-lt"/>
              </a:rPr>
              <a:t>Split the dataset into training and validation sets to train the chosen algorithm.</a:t>
            </a:r>
            <a:endParaRPr lang="en-IN" dirty="0"/>
          </a:p>
          <a:p>
            <a:pPr marL="305435" indent="-305435"/>
            <a:r>
              <a:rPr lang="en-IN" sz="1000" dirty="0">
                <a:ea typeface="+mn-lt"/>
                <a:cs typeface="+mn-lt"/>
              </a:rPr>
              <a:t>Feed the training data into the algorithm and adjust parameters through iterative training cycles.</a:t>
            </a:r>
            <a:endParaRPr lang="en-IN" dirty="0"/>
          </a:p>
          <a:p>
            <a:pPr marL="305435" indent="-305435"/>
            <a:r>
              <a:rPr lang="en-IN" sz="1000" dirty="0">
                <a:ea typeface="+mn-lt"/>
                <a:cs typeface="+mn-lt"/>
              </a:rPr>
              <a:t>Utilize techniques like cross-validation to validate model performance and prevent overfitting.</a:t>
            </a:r>
            <a:endParaRPr lang="en-IN" dirty="0"/>
          </a:p>
          <a:p>
            <a:pPr marL="305435" indent="-305435"/>
            <a:r>
              <a:rPr lang="en-IN" sz="1000" dirty="0">
                <a:ea typeface="+mn-lt"/>
                <a:cs typeface="+mn-lt"/>
              </a:rPr>
              <a:t>4. Predicting Process:</a:t>
            </a:r>
            <a:endParaRPr lang="en-IN" dirty="0"/>
          </a:p>
          <a:p>
            <a:pPr marL="305435" indent="-305435"/>
            <a:endParaRPr lang="en-IN"/>
          </a:p>
          <a:p>
            <a:pPr marL="305435" indent="-305435"/>
            <a:r>
              <a:rPr lang="en-IN" sz="1000" dirty="0">
                <a:ea typeface="+mn-lt"/>
                <a:cs typeface="+mn-lt"/>
              </a:rPr>
              <a:t>Once the model is trained and validated, deploy it for real-time keylogger detection.</a:t>
            </a:r>
            <a:endParaRPr lang="en-IN" dirty="0"/>
          </a:p>
          <a:p>
            <a:pPr marL="305435" indent="-305435"/>
            <a:r>
              <a:rPr lang="en-IN" sz="1000" dirty="0">
                <a:ea typeface="+mn-lt"/>
                <a:cs typeface="+mn-lt"/>
              </a:rPr>
              <a:t>Implement the model in software or cybersecurity platforms, ensuring seamless integration.</a:t>
            </a:r>
            <a:endParaRPr lang="en-IN" dirty="0"/>
          </a:p>
          <a:p>
            <a:pPr marL="305435" indent="-305435"/>
            <a:r>
              <a:rPr lang="en-IN" sz="1000" dirty="0">
                <a:ea typeface="+mn-lt"/>
                <a:cs typeface="+mn-lt"/>
              </a:rPr>
              <a:t>Continuously monitor and update the model to adapt to new keylogger threats and enhance detection accuracy.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 program&#10;&#10;Description automatically generated">
            <a:extLst>
              <a:ext uri="{FF2B5EF4-FFF2-40B4-BE49-F238E27FC236}">
                <a16:creationId xmlns:a16="http://schemas.microsoft.com/office/drawing/2014/main" id="{498AB75F-C527-8392-6348-605CA793A9FB}"/>
              </a:ext>
            </a:extLst>
          </p:cNvPr>
          <p:cNvPicPr>
            <a:picLocks noGrp="1" noChangeAspect="1"/>
          </p:cNvPicPr>
          <p:nvPr>
            <p:ph idx="1"/>
          </p:nvPr>
        </p:nvPicPr>
        <p:blipFill>
          <a:blip r:embed="rId2"/>
          <a:stretch>
            <a:fillRect/>
          </a:stretch>
        </p:blipFill>
        <p:spPr>
          <a:xfrm>
            <a:off x="1436320" y="1302026"/>
            <a:ext cx="9319359" cy="467332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In the digital age, the proliferation of keyloggers presents a grave threat to individuals and organizations, endangering sensitive data and privacy. However, by employing advanced machine learning algorithms and robust cybersecurity measures, it's possible to mitigate these risks effectively. Through diligent data collection, preprocessing, and algorithm selection, accurate keylogger detection systems can be developed. Deploying these solutions in user-friendly software or existing cybersecurity platforms ensures widespread protection. Continuous evaluation and adaptation are crucial to staying ahead of evolving threats. In summary, proactive measures leveraging machine learning bolster </a:t>
            </a:r>
            <a:r>
              <a:rPr lang="en-IN" sz="2000" dirty="0" err="1">
                <a:solidFill>
                  <a:srgbClr val="0F0F0F"/>
                </a:solidFill>
                <a:ea typeface="+mn-lt"/>
                <a:cs typeface="+mn-lt"/>
              </a:rPr>
              <a:t>defenses</a:t>
            </a:r>
            <a:r>
              <a:rPr lang="en-IN" sz="2000" dirty="0">
                <a:solidFill>
                  <a:srgbClr val="0F0F0F"/>
                </a:solidFill>
                <a:ea typeface="+mn-lt"/>
                <a:cs typeface="+mn-lt"/>
              </a:rPr>
              <a:t> against keylogger threats, ensuring the safety of sensitive information and privacy in the</a:t>
            </a:r>
            <a:endParaRPr lang="en-IN" sz="20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000" dirty="0">
                <a:ea typeface="+mn-lt"/>
                <a:cs typeface="+mn-lt"/>
              </a:rPr>
              <a:t>In the future, advancements in machine learning algorithms will bolster keylogger detection, offering more accurate and efficient systems. Behavioral analysis techniques could become prevalent, leveraging users' typing behavior to identify anomalies. Integration with real-time response systems will enable swift action upon detection, while adaptive defense mechanisms will dynamically adjust to emerging threats. Cross-platform compatibility will be crucial, alongside user education initiatives. Collaboration across sectors will drive innovation, leading to comprehensive solutions to combat keylogger threats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167</cp:revision>
  <dcterms:created xsi:type="dcterms:W3CDTF">2021-05-26T16:50:10Z</dcterms:created>
  <dcterms:modified xsi:type="dcterms:W3CDTF">2024-04-04T02:17:45Z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