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5" r:id="rId3"/>
    <p:sldId id="268" r:id="rId4"/>
    <p:sldId id="267" r:id="rId5"/>
    <p:sldId id="269" r:id="rId6"/>
    <p:sldId id="257" r:id="rId7"/>
    <p:sldId id="258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3T05:17:3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5:53:11.2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1100 236,'-17'19,"0"0,2 2,-25 41,-13 18,-15 7,-152 150,136-152,58-57,0-1,-2-1,-44 31,44-35,1 2,1 1,1 1,1 0,1 2,-31 51,46-64,26-31,244-205,24 18,-65 48,487-372,-678 505,-16 10,1 0,0 2,1 0,0 1,1 0,30-11,-46 20,0 0,-1-1,1 1,0 0,-1-1,1 1,0 0,0 0,-1 0,1 0,0 0,0 0,0 0,-1 0,1 0,0 0,0 0,-1 0,1 1,0-1,-1 0,1 0,0 1,0-1,-1 1,1-1,-1 1,1-1,0 1,-1-1,1 1,-1-1,1 1,-1-1,1 1,-1 0,0-1,1 1,-1 0,0 0,0-1,1 1,-1 0,0 0,0-1,0 1,0 0,0 0,0-1,0 1,0 0,0 0,0-1,-1 1,1 0,0 1,-20 50,-41 60,-129 178,136-212,-549 733,-38-28,456-544,85-107,68-93,8-12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5:53:11.9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1,'2'3,"0"-1,0 1,0 0,1-1,-1 0,1 0,-1 1,1-1,0-1,0 1,0 0,0-1,0 0,0 1,4 0,0 1,51 20,0-1,64 13,136 21,-211-47,912 157,-186-37,-13 37,-189 16,-511-159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5:53:12.8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1,'0'4,"-13"11,-18 24,-17 23,-17 33,-21 21,-16 22,-6 6,-5 0,3-7,6-5,18-16,9-14,14-20,13-16,15-14,13-16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4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3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7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image" Target="../media/image11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jpg"/><Relationship Id="rId9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0D82-1204-4F36-BC73-854D785BB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altLang="ko-KR"/>
              <a:t>330_4567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CDD86B-538A-41D4-9909-B4E04923A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999" y="3020293"/>
            <a:ext cx="3322363" cy="1998516"/>
          </a:xfrm>
        </p:spPr>
        <p:txBody>
          <a:bodyPr anchor="t">
            <a:normAutofit fontScale="92500" lnSpcReduction="10000"/>
          </a:bodyPr>
          <a:lstStyle/>
          <a:p>
            <a:r>
              <a:rPr lang="ko-KR" altLang="en-US" sz="2200" b="1" dirty="0"/>
              <a:t>팀원</a:t>
            </a:r>
            <a:endParaRPr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김민석 </a:t>
            </a:r>
            <a:r>
              <a:rPr lang="en-US" altLang="ko-KR" dirty="0"/>
              <a:t>– 20173304  [</a:t>
            </a:r>
            <a:r>
              <a:rPr lang="ko-KR" altLang="en-US" dirty="0"/>
              <a:t>팀장</a:t>
            </a:r>
            <a:r>
              <a:rPr lang="en-US" altLang="ko-KR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김민수 </a:t>
            </a:r>
            <a:r>
              <a:rPr lang="en-US" altLang="ko-KR" dirty="0"/>
              <a:t>- 20173305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김상연 </a:t>
            </a:r>
            <a:r>
              <a:rPr lang="en-US" altLang="ko-KR" dirty="0"/>
              <a:t>– 20173306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김성현 </a:t>
            </a:r>
            <a:r>
              <a:rPr lang="en-US" altLang="ko-KR" dirty="0"/>
              <a:t>- 20173307</a:t>
            </a:r>
            <a:endParaRPr lang="ko-KR" altLang="en-US" dirty="0"/>
          </a:p>
        </p:txBody>
      </p:sp>
      <p:pic>
        <p:nvPicPr>
          <p:cNvPr id="4" name="Picture 3" descr="마더보드">
            <a:extLst>
              <a:ext uri="{FF2B5EF4-FFF2-40B4-BE49-F238E27FC236}">
                <a16:creationId xmlns:a16="http://schemas.microsoft.com/office/drawing/2014/main" id="{496321DD-CDE7-4B24-A549-8D5432B5C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" r="5633" b="-1"/>
          <a:stretch/>
        </p:blipFill>
        <p:spPr>
          <a:xfrm>
            <a:off x="2685472" y="2132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606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303036"/>
            <a:ext cx="9905999" cy="731079"/>
          </a:xfrm>
        </p:spPr>
        <p:txBody>
          <a:bodyPr/>
          <a:lstStyle/>
          <a:p>
            <a:r>
              <a:rPr lang="ko-KR" altLang="en-US" sz="2800" dirty="0"/>
              <a:t>페이지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113949"/>
            <a:ext cx="9905999" cy="1250576"/>
          </a:xfrm>
        </p:spPr>
        <p:txBody>
          <a:bodyPr/>
          <a:lstStyle/>
          <a:p>
            <a:r>
              <a:rPr lang="ko-KR" altLang="en-US" dirty="0"/>
              <a:t>가장 기본적인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주문과 취소를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799691"/>
            <a:ext cx="9905999" cy="68605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주문 및 취소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7" y="4490414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가장 기본적인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주문과 취소를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E66448-5242-4061-A272-11C239972A4C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6CDED09-E1D6-4587-98F8-3E49CFC279EF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82353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399869"/>
            <a:ext cx="9905999" cy="629615"/>
          </a:xfrm>
        </p:spPr>
        <p:txBody>
          <a:bodyPr/>
          <a:lstStyle/>
          <a:p>
            <a:r>
              <a:rPr lang="ko-KR" altLang="en-US" sz="2800" dirty="0"/>
              <a:t>재고</a:t>
            </a:r>
            <a:r>
              <a:rPr lang="en-US" altLang="ko-KR" sz="2800" dirty="0"/>
              <a:t>, </a:t>
            </a:r>
            <a:r>
              <a:rPr lang="ko-KR" altLang="en-US" sz="2800" dirty="0"/>
              <a:t>매진 품목</a:t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172526"/>
            <a:ext cx="9905999" cy="1250576"/>
          </a:xfrm>
        </p:spPr>
        <p:txBody>
          <a:bodyPr/>
          <a:lstStyle/>
          <a:p>
            <a:r>
              <a:rPr lang="ko-KR" altLang="en-US" dirty="0"/>
              <a:t>현장에서 결제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현금</a:t>
            </a:r>
            <a:r>
              <a:rPr lang="en-US" altLang="ko-KR" dirty="0"/>
              <a:t>) </a:t>
            </a:r>
            <a:r>
              <a:rPr lang="ko-KR" altLang="en-US" dirty="0"/>
              <a:t>방법 선택</a:t>
            </a:r>
            <a:endParaRPr lang="en-US" altLang="ko-KR" dirty="0"/>
          </a:p>
          <a:p>
            <a:r>
              <a:rPr lang="ko-KR" altLang="en-US" dirty="0" err="1"/>
              <a:t>인앱</a:t>
            </a:r>
            <a:r>
              <a:rPr lang="en-US" altLang="ko-KR" dirty="0"/>
              <a:t>(</a:t>
            </a:r>
            <a:r>
              <a:rPr lang="ko-KR" altLang="en-US" dirty="0"/>
              <a:t>앱 내부</a:t>
            </a:r>
            <a:r>
              <a:rPr lang="en-US" altLang="ko-KR" dirty="0"/>
              <a:t>)</a:t>
            </a:r>
            <a:r>
              <a:rPr lang="ko-KR" altLang="en-US" dirty="0"/>
              <a:t> 결제를 사용할 것인지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566144"/>
            <a:ext cx="9905999" cy="62961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추천 메뉴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7" y="4535569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최근에 주문된 품목을 기준으로 추천메뉴 칸 추가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547B6-1AF1-4FB8-BECE-6054A1596A93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271B714-7B04-41AC-9F1A-BAEB3417B26C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426251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3DAFC1-BE2A-4CDE-A13C-6470C65AB570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12E9D8-B7A0-4D50-9B3E-EECE941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70F0C-7CC1-4323-A0C1-A2B4527D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매장 호출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고객이 앱을 이용한다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문의 사항이 생긴다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매장 호출 기능을 이용하여 매장과 전화 연결을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60F44A-9A1A-422D-8468-5DF02EDB0826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C60C7B-26A0-4771-8935-117FB907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11637-98DA-4C3B-8046-C3C7040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추천 메뉴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품목을 판매한다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최근에 판매된 품목을 기준으로 추천 메뉴를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B35E76-294D-40EA-9656-225CD7F9FB2F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4ECBB-BCA2-4CFD-A5BB-8CCE4FF8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FBBE8-9F71-4F67-9E14-FD076006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데이터베이스 연동으로 인한 보안 강화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앱과 데이터베이스를 연동시켜 보안을 강화한다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1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AB5374-D71B-48FD-93BF-E62C0B9ECCA0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E927AD-D80B-4227-9B78-EAB58104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3DC9B1-667C-45EC-B83B-437D92CE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911" y="0"/>
            <a:ext cx="10458178" cy="6858000"/>
          </a:xfrm>
          <a:custGeom>
            <a:avLst/>
            <a:gdLst>
              <a:gd name="connsiteX0" fmla="*/ 6010593 w 10458178"/>
              <a:gd name="connsiteY0" fmla="*/ 0 h 6858000"/>
              <a:gd name="connsiteX1" fmla="*/ 8228844 w 10458178"/>
              <a:gd name="connsiteY1" fmla="*/ 0 h 6858000"/>
              <a:gd name="connsiteX2" fmla="*/ 8239927 w 10458178"/>
              <a:gd name="connsiteY2" fmla="*/ 0 h 6858000"/>
              <a:gd name="connsiteX3" fmla="*/ 10458178 w 10458178"/>
              <a:gd name="connsiteY3" fmla="*/ 0 h 6858000"/>
              <a:gd name="connsiteX4" fmla="*/ 4447586 w 10458178"/>
              <a:gd name="connsiteY4" fmla="*/ 6858000 h 6858000"/>
              <a:gd name="connsiteX5" fmla="*/ 2229335 w 10458178"/>
              <a:gd name="connsiteY5" fmla="*/ 6858000 h 6858000"/>
              <a:gd name="connsiteX6" fmla="*/ 2218251 w 10458178"/>
              <a:gd name="connsiteY6" fmla="*/ 6858000 h 6858000"/>
              <a:gd name="connsiteX7" fmla="*/ 0 w 1045817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D79FD8-0800-4980-94BB-0CB634A82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97D49AA-7867-49D4-AB88-0C70E029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671" y="4523415"/>
            <a:ext cx="3575073" cy="2597679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사용 언어 </a:t>
            </a:r>
            <a:r>
              <a:rPr lang="en-US" altLang="ko-KR" dirty="0"/>
              <a:t>– </a:t>
            </a:r>
            <a:r>
              <a:rPr lang="en-US" dirty="0"/>
              <a:t>JAVA</a:t>
            </a:r>
          </a:p>
          <a:p>
            <a:r>
              <a:rPr lang="ko-KR" altLang="en-US" dirty="0"/>
              <a:t>앱 연동 </a:t>
            </a:r>
            <a:r>
              <a:rPr lang="en-US" altLang="ko-KR" dirty="0"/>
              <a:t>– </a:t>
            </a:r>
            <a:r>
              <a:rPr lang="en-US" dirty="0"/>
              <a:t>Android Studio</a:t>
            </a:r>
          </a:p>
          <a:p>
            <a:r>
              <a:rPr lang="ko-KR" altLang="en-US" dirty="0"/>
              <a:t>보안 강화 </a:t>
            </a:r>
            <a:r>
              <a:rPr lang="en-US" altLang="ko-KR" dirty="0"/>
              <a:t>- </a:t>
            </a:r>
            <a:r>
              <a:rPr lang="en-US" dirty="0"/>
              <a:t>DB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2E59922-2245-4046-B575-8804BA9F8211}"/>
                  </a:ext>
                </a:extLst>
              </p14:cNvPr>
              <p14:cNvContentPartPr/>
              <p14:nvPr/>
            </p14:nvContentPartPr>
            <p14:xfrm>
              <a:off x="7485930" y="917208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2E59922-2245-4046-B575-8804BA9F8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6930" y="91630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884730-6006-4858-8CC4-E8295F0DC716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31A685-5D18-408D-929B-B71905EB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02" y="2719411"/>
            <a:ext cx="1298395" cy="14191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81172F-BE95-4E88-BABA-A64A4D95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73" y="357514"/>
            <a:ext cx="3899890" cy="763261"/>
          </a:xfrm>
        </p:spPr>
        <p:txBody>
          <a:bodyPr anchor="t"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핵심 구현 기술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044B826-4244-441B-BE26-CA956E0457CB}"/>
                  </a:ext>
                </a:extLst>
              </p14:cNvPr>
              <p14:cNvContentPartPr/>
              <p14:nvPr/>
            </p14:nvContentPartPr>
            <p14:xfrm>
              <a:off x="6676398" y="288353"/>
              <a:ext cx="688320" cy="9324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044B826-4244-441B-BE26-CA956E0457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2398" y="180713"/>
                <a:ext cx="795960" cy="11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4A848B1-5125-4A51-A707-2ED7D88DECBA}"/>
                  </a:ext>
                </a:extLst>
              </p14:cNvPr>
              <p14:cNvContentPartPr/>
              <p14:nvPr/>
            </p14:nvContentPartPr>
            <p14:xfrm>
              <a:off x="6129918" y="1716473"/>
              <a:ext cx="1339200" cy="3052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4A848B1-5125-4A51-A707-2ED7D88DEC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278" y="1608833"/>
                <a:ext cx="14468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65BD95D-8DDF-4991-B026-09895770417D}"/>
                  </a:ext>
                </a:extLst>
              </p14:cNvPr>
              <p14:cNvContentPartPr/>
              <p14:nvPr/>
            </p14:nvContentPartPr>
            <p14:xfrm>
              <a:off x="2482398" y="494273"/>
              <a:ext cx="401040" cy="5331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65BD95D-8DDF-4991-B026-0989577041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8398" y="386633"/>
                <a:ext cx="508680" cy="748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CD4CC5C5-1A8F-4F5D-A777-4C21D72630E2}"/>
              </a:ext>
            </a:extLst>
          </p:cNvPr>
          <p:cNvSpPr/>
          <p:nvPr/>
        </p:nvSpPr>
        <p:spPr>
          <a:xfrm>
            <a:off x="5850000" y="281828"/>
            <a:ext cx="5220580" cy="908456"/>
          </a:xfrm>
          <a:prstGeom prst="parallelogram">
            <a:avLst>
              <a:gd name="adj" fmla="val 87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05E7629-1134-47FA-91AB-A0A5A2675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20" y="4748921"/>
            <a:ext cx="1352356" cy="1419177"/>
          </a:xfrm>
          <a:prstGeom prst="rect">
            <a:avLst/>
          </a:prstGeom>
        </p:spPr>
      </p:pic>
      <p:pic>
        <p:nvPicPr>
          <p:cNvPr id="9" name="내용 개체 틀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79E3FB2-FDC0-4276-B9CB-5E378331A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13" y="346859"/>
            <a:ext cx="1860206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37923224">
            <a:extLst>
              <a:ext uri="{FF2B5EF4-FFF2-40B4-BE49-F238E27FC236}">
                <a16:creationId xmlns:a16="http://schemas.microsoft.com/office/drawing/2014/main" id="{410ACD06-523C-4CD4-83D1-1F08C0A5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8740" r="41878" b="46748"/>
          <a:stretch>
            <a:fillRect/>
          </a:stretch>
        </p:blipFill>
        <p:spPr bwMode="auto">
          <a:xfrm>
            <a:off x="1778004" y="1561763"/>
            <a:ext cx="8445023" cy="4003659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F6371-1B67-42B1-B1BD-EF2213A67747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49E23F-3292-4717-BE23-D7B0B19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21012"/>
            <a:ext cx="9905999" cy="787588"/>
          </a:xfrm>
        </p:spPr>
        <p:txBody>
          <a:bodyPr/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시스템 구성도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76608B-B367-466C-A05C-C3C9C15F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-136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F76B00-E503-47C5-A91A-2FF1BA05FC7C}"/>
              </a:ext>
            </a:extLst>
          </p:cNvPr>
          <p:cNvSpPr/>
          <p:nvPr/>
        </p:nvSpPr>
        <p:spPr>
          <a:xfrm>
            <a:off x="1772816" y="1539551"/>
            <a:ext cx="8450211" cy="402587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6DFC61-49CA-44A8-A017-C7D9039FD051}"/>
              </a:ext>
            </a:extLst>
          </p:cNvPr>
          <p:cNvSpPr/>
          <p:nvPr/>
        </p:nvSpPr>
        <p:spPr>
          <a:xfrm>
            <a:off x="1324947" y="1586204"/>
            <a:ext cx="9610531" cy="427342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5E5E4C-46FA-47A3-B854-80C695A255AD}"/>
              </a:ext>
            </a:extLst>
          </p:cNvPr>
          <p:cNvSpPr/>
          <p:nvPr/>
        </p:nvSpPr>
        <p:spPr>
          <a:xfrm>
            <a:off x="5122504" y="1985355"/>
            <a:ext cx="1679510" cy="3172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8410D2-C5A4-48A8-B71F-E71B4BE376FF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4838FE-CB90-4BDE-9035-C8B033D0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6985"/>
            <a:ext cx="9905999" cy="731604"/>
          </a:xfrm>
        </p:spPr>
        <p:txBody>
          <a:bodyPr/>
          <a:lstStyle/>
          <a:p>
            <a:r>
              <a:rPr lang="en-US" altLang="ko-KR" sz="2800"/>
              <a:t>7. </a:t>
            </a:r>
            <a:r>
              <a:rPr lang="ko-KR" altLang="en-US" sz="2800"/>
              <a:t>화면 구성</a:t>
            </a:r>
            <a:endParaRPr lang="ko-KR" altLang="en-US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2789F5-403D-489D-955A-86E6F16C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808C2-B9FD-473C-B3A8-8D2F8B1D68FC}"/>
              </a:ext>
            </a:extLst>
          </p:cNvPr>
          <p:cNvSpPr/>
          <p:nvPr/>
        </p:nvSpPr>
        <p:spPr>
          <a:xfrm>
            <a:off x="1847461" y="1978090"/>
            <a:ext cx="1679510" cy="3172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F1041E-4C7E-4CB8-B1BD-C77D2AFB5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5"/>
          <a:stretch/>
        </p:blipFill>
        <p:spPr bwMode="auto">
          <a:xfrm>
            <a:off x="1831023" y="1966794"/>
            <a:ext cx="1728000" cy="1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삼성 ONE UI 새로워진 스마트폰 인터페이스~! : 네이버 블로그">
            <a:extLst>
              <a:ext uri="{FF2B5EF4-FFF2-40B4-BE49-F238E27FC236}">
                <a16:creationId xmlns:a16="http://schemas.microsoft.com/office/drawing/2014/main" id="{9C8F88C5-45A7-4659-A395-68E402B3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1" t="84525" r="19505" b="12130"/>
          <a:stretch/>
        </p:blipFill>
        <p:spPr bwMode="auto">
          <a:xfrm>
            <a:off x="1843190" y="5013786"/>
            <a:ext cx="1692000" cy="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E08540-3A75-4D1F-8D63-99967DE8BE66}"/>
              </a:ext>
            </a:extLst>
          </p:cNvPr>
          <p:cNvSpPr txBox="1"/>
          <p:nvPr/>
        </p:nvSpPr>
        <p:spPr>
          <a:xfrm>
            <a:off x="2276668" y="265617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C51B9-43C3-458A-805E-38E3F81B0992}"/>
              </a:ext>
            </a:extLst>
          </p:cNvPr>
          <p:cNvSpPr txBox="1"/>
          <p:nvPr/>
        </p:nvSpPr>
        <p:spPr>
          <a:xfrm>
            <a:off x="1847460" y="3429000"/>
            <a:ext cx="125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C8254F-6D7D-4270-BE02-64701E6999EF}"/>
              </a:ext>
            </a:extLst>
          </p:cNvPr>
          <p:cNvSpPr txBox="1"/>
          <p:nvPr/>
        </p:nvSpPr>
        <p:spPr>
          <a:xfrm>
            <a:off x="1847460" y="3816396"/>
            <a:ext cx="690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Passwd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39EED1-FEEF-4003-A00E-1BF5C1301A68}"/>
              </a:ext>
            </a:extLst>
          </p:cNvPr>
          <p:cNvSpPr/>
          <p:nvPr/>
        </p:nvSpPr>
        <p:spPr>
          <a:xfrm>
            <a:off x="2537927" y="3483345"/>
            <a:ext cx="877077" cy="15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170229-81C7-4AF4-9138-08529F782724}"/>
              </a:ext>
            </a:extLst>
          </p:cNvPr>
          <p:cNvSpPr/>
          <p:nvPr/>
        </p:nvSpPr>
        <p:spPr>
          <a:xfrm>
            <a:off x="2537927" y="3868618"/>
            <a:ext cx="877077" cy="15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10C96A8A-45D0-4D39-AFB3-C451AB997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5"/>
          <a:stretch/>
        </p:blipFill>
        <p:spPr bwMode="auto">
          <a:xfrm>
            <a:off x="5114124" y="1978408"/>
            <a:ext cx="1728000" cy="1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삼성 ONE UI 새로워진 스마트폰 인터페이스~! : 네이버 블로그">
            <a:extLst>
              <a:ext uri="{FF2B5EF4-FFF2-40B4-BE49-F238E27FC236}">
                <a16:creationId xmlns:a16="http://schemas.microsoft.com/office/drawing/2014/main" id="{0100BE56-A8D2-48CF-8ECE-EC54EF43D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1" t="84525" r="19505" b="12130"/>
          <a:stretch/>
        </p:blipFill>
        <p:spPr bwMode="auto">
          <a:xfrm>
            <a:off x="5116259" y="5010653"/>
            <a:ext cx="1692000" cy="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047425-36DA-4A09-A8E7-2E4FE6DE47E6}"/>
              </a:ext>
            </a:extLst>
          </p:cNvPr>
          <p:cNvSpPr/>
          <p:nvPr/>
        </p:nvSpPr>
        <p:spPr>
          <a:xfrm>
            <a:off x="1913215" y="3354457"/>
            <a:ext cx="1548000" cy="79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7A6D03-6C95-4CED-A2FE-EB780491EE9C}"/>
              </a:ext>
            </a:extLst>
          </p:cNvPr>
          <p:cNvCxnSpPr/>
          <p:nvPr/>
        </p:nvCxnSpPr>
        <p:spPr>
          <a:xfrm>
            <a:off x="2034073" y="3025506"/>
            <a:ext cx="12596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5E894862-C255-4B99-9A6A-6CDC80563DF2}"/>
              </a:ext>
            </a:extLst>
          </p:cNvPr>
          <p:cNvSpPr txBox="1"/>
          <p:nvPr/>
        </p:nvSpPr>
        <p:spPr>
          <a:xfrm>
            <a:off x="2132044" y="5281867"/>
            <a:ext cx="10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화면</a:t>
            </a:r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C586970F-A8E4-4091-B3BA-64D41AA1B1A8}"/>
              </a:ext>
            </a:extLst>
          </p:cNvPr>
          <p:cNvSpPr/>
          <p:nvPr/>
        </p:nvSpPr>
        <p:spPr>
          <a:xfrm>
            <a:off x="6400800" y="2252461"/>
            <a:ext cx="281497" cy="26332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1D6BDA46-AC14-41C7-96DF-4782B0171C26}"/>
              </a:ext>
            </a:extLst>
          </p:cNvPr>
          <p:cNvSpPr/>
          <p:nvPr/>
        </p:nvSpPr>
        <p:spPr>
          <a:xfrm>
            <a:off x="5225143" y="2656174"/>
            <a:ext cx="1457154" cy="16079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FE0ED14E-484A-4C0C-AD06-82F1D3C5B3D9}"/>
              </a:ext>
            </a:extLst>
          </p:cNvPr>
          <p:cNvSpPr/>
          <p:nvPr/>
        </p:nvSpPr>
        <p:spPr>
          <a:xfrm>
            <a:off x="5225143" y="4422710"/>
            <a:ext cx="1457154" cy="44787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3" name="Picture 8" descr="메뉴 무료 아이콘 의 Eva Fill Icons">
            <a:extLst>
              <a:ext uri="{FF2B5EF4-FFF2-40B4-BE49-F238E27FC236}">
                <a16:creationId xmlns:a16="http://schemas.microsoft.com/office/drawing/2014/main" id="{F5945095-BE47-48E2-B920-8D0E2AEE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97" y="2263571"/>
            <a:ext cx="241102" cy="2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CBE083-0510-48CD-B8E0-DB42D7268C1E}"/>
              </a:ext>
            </a:extLst>
          </p:cNvPr>
          <p:cNvSpPr/>
          <p:nvPr/>
        </p:nvSpPr>
        <p:spPr>
          <a:xfrm>
            <a:off x="8385057" y="2006400"/>
            <a:ext cx="1679510" cy="3172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51C528C0-8971-4DC4-9057-07F9BB86E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5"/>
          <a:stretch/>
        </p:blipFill>
        <p:spPr bwMode="auto">
          <a:xfrm>
            <a:off x="8377310" y="1987540"/>
            <a:ext cx="1728000" cy="1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삼성 ONE UI 새로워진 스마트폰 인터페이스~! : 네이버 블로그">
            <a:extLst>
              <a:ext uri="{FF2B5EF4-FFF2-40B4-BE49-F238E27FC236}">
                <a16:creationId xmlns:a16="http://schemas.microsoft.com/office/drawing/2014/main" id="{ADF5E926-4C92-4AC4-9C05-BA3FE0251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1" t="84525" r="19505" b="12130"/>
          <a:stretch/>
        </p:blipFill>
        <p:spPr bwMode="auto">
          <a:xfrm>
            <a:off x="8377310" y="5052807"/>
            <a:ext cx="1692000" cy="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C78D314-BA1C-497A-972C-87BAEE4F7216}"/>
              </a:ext>
            </a:extLst>
          </p:cNvPr>
          <p:cNvSpPr txBox="1"/>
          <p:nvPr/>
        </p:nvSpPr>
        <p:spPr>
          <a:xfrm>
            <a:off x="8703160" y="5283370"/>
            <a:ext cx="10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EB3DB-27AF-4591-BA09-1CAB329713E4}"/>
              </a:ext>
            </a:extLst>
          </p:cNvPr>
          <p:cNvSpPr txBox="1"/>
          <p:nvPr/>
        </p:nvSpPr>
        <p:spPr>
          <a:xfrm>
            <a:off x="5421875" y="5279378"/>
            <a:ext cx="10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화면</a:t>
            </a:r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45B8D439-85A0-4F2E-8E3C-1239A418F84B}"/>
              </a:ext>
            </a:extLst>
          </p:cNvPr>
          <p:cNvSpPr/>
          <p:nvPr/>
        </p:nvSpPr>
        <p:spPr>
          <a:xfrm>
            <a:off x="8462865" y="2580653"/>
            <a:ext cx="1520890" cy="44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13DCD5-0C19-40A3-A437-D80FA7638472}"/>
              </a:ext>
            </a:extLst>
          </p:cNvPr>
          <p:cNvSpPr/>
          <p:nvPr/>
        </p:nvSpPr>
        <p:spPr>
          <a:xfrm>
            <a:off x="8470612" y="3125690"/>
            <a:ext cx="1520890" cy="1235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F68C078-6409-461F-BCBD-AFE338C92BD6}"/>
              </a:ext>
            </a:extLst>
          </p:cNvPr>
          <p:cNvSpPr/>
          <p:nvPr/>
        </p:nvSpPr>
        <p:spPr>
          <a:xfrm>
            <a:off x="8929396" y="4683569"/>
            <a:ext cx="1062106" cy="2701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EA9B1D79-CA98-470F-8A25-41BEFC7036DC}"/>
              </a:ext>
            </a:extLst>
          </p:cNvPr>
          <p:cNvSpPr txBox="1"/>
          <p:nvPr/>
        </p:nvSpPr>
        <p:spPr>
          <a:xfrm>
            <a:off x="8537510" y="2198235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Payment</a:t>
            </a:r>
            <a:endParaRPr lang="ko-KR" altLang="en-US" dirty="0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D77228B3-7D37-468E-8E94-4B35BF1E0A38}"/>
              </a:ext>
            </a:extLst>
          </p:cNvPr>
          <p:cNvSpPr txBox="1"/>
          <p:nvPr/>
        </p:nvSpPr>
        <p:spPr>
          <a:xfrm>
            <a:off x="9033905" y="4680292"/>
            <a:ext cx="84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결제 요청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EF8F6F3A-C1F8-49FE-8428-184252A6FBF4}"/>
              </a:ext>
            </a:extLst>
          </p:cNvPr>
          <p:cNvSpPr txBox="1"/>
          <p:nvPr/>
        </p:nvSpPr>
        <p:spPr>
          <a:xfrm>
            <a:off x="5225143" y="2252461"/>
            <a:ext cx="105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App Name</a:t>
            </a:r>
            <a:endParaRPr lang="ko-KR" altLang="en-US" sz="1400" dirty="0"/>
          </a:p>
        </p:txBody>
      </p:sp>
      <p:sp>
        <p:nvSpPr>
          <p:cNvPr id="2069" name="직사각형 2068">
            <a:extLst>
              <a:ext uri="{FF2B5EF4-FFF2-40B4-BE49-F238E27FC236}">
                <a16:creationId xmlns:a16="http://schemas.microsoft.com/office/drawing/2014/main" id="{61CDB616-C32D-4BDF-B38B-C7978F5C45E0}"/>
              </a:ext>
            </a:extLst>
          </p:cNvPr>
          <p:cNvSpPr/>
          <p:nvPr/>
        </p:nvSpPr>
        <p:spPr>
          <a:xfrm>
            <a:off x="8470612" y="4680292"/>
            <a:ext cx="344083" cy="2769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E4B1A9-80A4-49C3-A50B-6919B8F37CBE}"/>
              </a:ext>
            </a:extLst>
          </p:cNvPr>
          <p:cNvSpPr txBox="1"/>
          <p:nvPr/>
        </p:nvSpPr>
        <p:spPr>
          <a:xfrm>
            <a:off x="8403895" y="4679881"/>
            <a:ext cx="5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457D55D-F122-4CA8-A64D-FF77EA338074}"/>
              </a:ext>
            </a:extLst>
          </p:cNvPr>
          <p:cNvSpPr txBox="1"/>
          <p:nvPr/>
        </p:nvSpPr>
        <p:spPr>
          <a:xfrm>
            <a:off x="5312888" y="3117046"/>
            <a:ext cx="12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3771A1-4DE7-4DDA-9C1B-49A9DA5316A5}"/>
              </a:ext>
            </a:extLst>
          </p:cNvPr>
          <p:cNvSpPr txBox="1"/>
          <p:nvPr/>
        </p:nvSpPr>
        <p:spPr>
          <a:xfrm>
            <a:off x="5322691" y="4452865"/>
            <a:ext cx="1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추천 메뉴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86A665-9BD1-49CE-AB58-5B19D4BE1C1F}"/>
              </a:ext>
            </a:extLst>
          </p:cNvPr>
          <p:cNvSpPr txBox="1"/>
          <p:nvPr/>
        </p:nvSpPr>
        <p:spPr>
          <a:xfrm>
            <a:off x="8313576" y="2625139"/>
            <a:ext cx="181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선택한 메뉴 목록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5E037F-435F-4873-8FAA-7FB0BC0E2B92}"/>
              </a:ext>
            </a:extLst>
          </p:cNvPr>
          <p:cNvSpPr txBox="1"/>
          <p:nvPr/>
        </p:nvSpPr>
        <p:spPr>
          <a:xfrm>
            <a:off x="8741992" y="4371980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합계</a:t>
            </a:r>
            <a:r>
              <a:rPr lang="en-US" altLang="ko-KR" sz="1000" dirty="0"/>
              <a:t> : </a:t>
            </a:r>
          </a:p>
        </p:txBody>
      </p:sp>
      <p:cxnSp>
        <p:nvCxnSpPr>
          <p:cNvPr id="2072" name="직선 연결선 2071">
            <a:extLst>
              <a:ext uri="{FF2B5EF4-FFF2-40B4-BE49-F238E27FC236}">
                <a16:creationId xmlns:a16="http://schemas.microsoft.com/office/drawing/2014/main" id="{CA5D5B06-0803-4474-9792-8A43F6F0D839}"/>
              </a:ext>
            </a:extLst>
          </p:cNvPr>
          <p:cNvCxnSpPr>
            <a:cxnSpLocks/>
          </p:cNvCxnSpPr>
          <p:nvPr/>
        </p:nvCxnSpPr>
        <p:spPr>
          <a:xfrm>
            <a:off x="8921649" y="4618201"/>
            <a:ext cx="1062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A1AC72-B9DD-4A0E-92F5-4E113691616D}"/>
              </a:ext>
            </a:extLst>
          </p:cNvPr>
          <p:cNvSpPr txBox="1"/>
          <p:nvPr/>
        </p:nvSpPr>
        <p:spPr>
          <a:xfrm>
            <a:off x="9641140" y="4368256"/>
            <a:ext cx="37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원</a:t>
            </a:r>
            <a:endParaRPr lang="en-US" altLang="ko-KR" sz="1000" dirty="0"/>
          </a:p>
        </p:txBody>
      </p:sp>
      <p:pic>
        <p:nvPicPr>
          <p:cNvPr id="2075" name="Picture 12" descr="더하기 기호 - 무료 표지판개 아이콘">
            <a:extLst>
              <a:ext uri="{FF2B5EF4-FFF2-40B4-BE49-F238E27FC236}">
                <a16:creationId xmlns:a16="http://schemas.microsoft.com/office/drawing/2014/main" id="{C6C35F3D-2809-48EE-BE5E-729D74AC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531" y="3242871"/>
            <a:ext cx="96361" cy="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14" descr="빼기 로그인 무료 아이콘 의 Typicons">
            <a:extLst>
              <a:ext uri="{FF2B5EF4-FFF2-40B4-BE49-F238E27FC236}">
                <a16:creationId xmlns:a16="http://schemas.microsoft.com/office/drawing/2014/main" id="{B546EDD0-793E-48C3-B275-1159CBBD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11" y="3238172"/>
            <a:ext cx="109147" cy="1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C59BA260-A323-4BC0-B4D9-E171E5FBD215}"/>
              </a:ext>
            </a:extLst>
          </p:cNvPr>
          <p:cNvSpPr txBox="1"/>
          <p:nvPr/>
        </p:nvSpPr>
        <p:spPr>
          <a:xfrm>
            <a:off x="9459497" y="3182988"/>
            <a:ext cx="109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8A6C647D-ED34-4E79-BBE9-079BB59C62BC}"/>
              </a:ext>
            </a:extLst>
          </p:cNvPr>
          <p:cNvSpPr txBox="1"/>
          <p:nvPr/>
        </p:nvSpPr>
        <p:spPr>
          <a:xfrm>
            <a:off x="8521900" y="3190515"/>
            <a:ext cx="756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선택한 메뉴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A9D306-1B99-4E39-A6B4-275A4E8FCEAC}"/>
              </a:ext>
            </a:extLst>
          </p:cNvPr>
          <p:cNvSpPr txBox="1"/>
          <p:nvPr/>
        </p:nvSpPr>
        <p:spPr>
          <a:xfrm>
            <a:off x="9077512" y="3327291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Price :</a:t>
            </a:r>
            <a:r>
              <a:rPr lang="en-US" altLang="ko-KR" sz="1000" dirty="0"/>
              <a:t>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447F7F-4A6E-4509-8777-0C58A2B7D0DA}"/>
              </a:ext>
            </a:extLst>
          </p:cNvPr>
          <p:cNvCxnSpPr>
            <a:cxnSpLocks/>
          </p:cNvCxnSpPr>
          <p:nvPr/>
        </p:nvCxnSpPr>
        <p:spPr>
          <a:xfrm>
            <a:off x="8566008" y="3559805"/>
            <a:ext cx="133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A8F260-55DB-46DF-886E-F2622944C2C1}"/>
              </a:ext>
            </a:extLst>
          </p:cNvPr>
          <p:cNvCxnSpPr>
            <a:cxnSpLocks/>
          </p:cNvCxnSpPr>
          <p:nvPr/>
        </p:nvCxnSpPr>
        <p:spPr>
          <a:xfrm>
            <a:off x="8567374" y="4029490"/>
            <a:ext cx="133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1C9376AF-3F48-49D3-80FF-C85A03139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8093" y="3650018"/>
            <a:ext cx="1343025" cy="3238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C9BC86F-A070-4283-BBE3-F944F0089D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3970" y="3142061"/>
            <a:ext cx="76802" cy="12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9ECA0-1ABE-4530-A60D-EFE75D768E91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D665A-F349-4909-933C-3DAB2042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8" y="337654"/>
            <a:ext cx="9905999" cy="750266"/>
          </a:xfrm>
        </p:spPr>
        <p:txBody>
          <a:bodyPr/>
          <a:lstStyle/>
          <a:p>
            <a:r>
              <a:rPr lang="en-US" altLang="ko-KR" sz="2800" dirty="0"/>
              <a:t>8. </a:t>
            </a:r>
            <a:r>
              <a:rPr lang="ko-KR" altLang="en-US" sz="2800" dirty="0"/>
              <a:t>개발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2B4-045D-45EE-BC0A-B523BC269C61}"/>
              </a:ext>
            </a:extLst>
          </p:cNvPr>
          <p:cNvSpPr txBox="1"/>
          <p:nvPr/>
        </p:nvSpPr>
        <p:spPr>
          <a:xfrm>
            <a:off x="4982547" y="1192999"/>
            <a:ext cx="15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2021. 09</a:t>
            </a:r>
            <a:endParaRPr lang="ko-KR" altLang="en-US" sz="28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2C9FFAC-01E5-43F4-BE3E-31B885D4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33014"/>
              </p:ext>
            </p:extLst>
          </p:nvPr>
        </p:nvGraphicFramePr>
        <p:xfrm>
          <a:off x="1347494" y="1941474"/>
          <a:ext cx="9497012" cy="41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16">
                  <a:extLst>
                    <a:ext uri="{9D8B030D-6E8A-4147-A177-3AD203B41FA5}">
                      <a16:colId xmlns:a16="http://schemas.microsoft.com/office/drawing/2014/main" val="2709835584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62862547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4086172905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57280736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1419710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997788049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241861538"/>
                    </a:ext>
                  </a:extLst>
                </a:gridCol>
              </a:tblGrid>
              <a:tr h="8302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64241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136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95407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3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088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ED9F1-A9E0-4035-BF05-AFBC528F7755}"/>
              </a:ext>
            </a:extLst>
          </p:cNvPr>
          <p:cNvSpPr/>
          <p:nvPr/>
        </p:nvSpPr>
        <p:spPr>
          <a:xfrm>
            <a:off x="4160416" y="4021846"/>
            <a:ext cx="6684090" cy="326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134276-002C-4AFC-A4FF-459EABB211E1}"/>
              </a:ext>
            </a:extLst>
          </p:cNvPr>
          <p:cNvSpPr/>
          <p:nvPr/>
        </p:nvSpPr>
        <p:spPr>
          <a:xfrm>
            <a:off x="1347494" y="4839649"/>
            <a:ext cx="6670613" cy="326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B009F-1355-468D-9DB3-58A889125A77}"/>
              </a:ext>
            </a:extLst>
          </p:cNvPr>
          <p:cNvSpPr txBox="1"/>
          <p:nvPr/>
        </p:nvSpPr>
        <p:spPr>
          <a:xfrm>
            <a:off x="4160416" y="4000289"/>
            <a:ext cx="1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계획서 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C9545E-6974-421A-9265-C0DDE11F1FD5}"/>
              </a:ext>
            </a:extLst>
          </p:cNvPr>
          <p:cNvSpPr/>
          <p:nvPr/>
        </p:nvSpPr>
        <p:spPr>
          <a:xfrm>
            <a:off x="8239966" y="4822860"/>
            <a:ext cx="2604540" cy="326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4D70F8-A631-4D38-A2B0-F6CE962DCF62}"/>
              </a:ext>
            </a:extLst>
          </p:cNvPr>
          <p:cNvSpPr/>
          <p:nvPr/>
        </p:nvSpPr>
        <p:spPr>
          <a:xfrm>
            <a:off x="1347494" y="5665001"/>
            <a:ext cx="6770139" cy="326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D6BF1-99B5-4F00-B23E-E9B44064D783}"/>
              </a:ext>
            </a:extLst>
          </p:cNvPr>
          <p:cNvSpPr txBox="1"/>
          <p:nvPr/>
        </p:nvSpPr>
        <p:spPr>
          <a:xfrm>
            <a:off x="8239967" y="4796536"/>
            <a:ext cx="12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14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9ECA0-1ABE-4530-A60D-EFE75D768E91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D665A-F349-4909-933C-3DAB2042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8" y="337654"/>
            <a:ext cx="9905999" cy="750266"/>
          </a:xfrm>
        </p:spPr>
        <p:txBody>
          <a:bodyPr/>
          <a:lstStyle/>
          <a:p>
            <a:r>
              <a:rPr lang="en-US" altLang="ko-KR" sz="2800" dirty="0"/>
              <a:t>8. </a:t>
            </a:r>
            <a:r>
              <a:rPr lang="ko-KR" altLang="en-US" sz="2800" dirty="0"/>
              <a:t>개발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2B4-045D-45EE-BC0A-B523BC269C61}"/>
              </a:ext>
            </a:extLst>
          </p:cNvPr>
          <p:cNvSpPr txBox="1"/>
          <p:nvPr/>
        </p:nvSpPr>
        <p:spPr>
          <a:xfrm>
            <a:off x="4982547" y="1192999"/>
            <a:ext cx="160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2021. 10</a:t>
            </a:r>
            <a:endParaRPr lang="ko-KR" altLang="en-US" sz="28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2C9FFAC-01E5-43F4-BE3E-31B885D4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42970"/>
              </p:ext>
            </p:extLst>
          </p:nvPr>
        </p:nvGraphicFramePr>
        <p:xfrm>
          <a:off x="1347494" y="1941474"/>
          <a:ext cx="9497012" cy="41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16">
                  <a:extLst>
                    <a:ext uri="{9D8B030D-6E8A-4147-A177-3AD203B41FA5}">
                      <a16:colId xmlns:a16="http://schemas.microsoft.com/office/drawing/2014/main" val="2709835584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62862547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4086172905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57280736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1419710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997788049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241861538"/>
                    </a:ext>
                  </a:extLst>
                </a:gridCol>
              </a:tblGrid>
              <a:tr h="8302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64241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136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95407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3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30/31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08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10022-4C7C-4909-8352-BD563043686F}"/>
              </a:ext>
            </a:extLst>
          </p:cNvPr>
          <p:cNvSpPr/>
          <p:nvPr/>
        </p:nvSpPr>
        <p:spPr>
          <a:xfrm>
            <a:off x="8138106" y="2354121"/>
            <a:ext cx="1220499" cy="326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6C28FF-4EDC-40CE-97C3-F9C332571F35}"/>
              </a:ext>
            </a:extLst>
          </p:cNvPr>
          <p:cNvSpPr/>
          <p:nvPr/>
        </p:nvSpPr>
        <p:spPr>
          <a:xfrm>
            <a:off x="9624006" y="2354122"/>
            <a:ext cx="1220499" cy="3262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AEE5F2-AD96-4E82-91A2-3577C7527E22}"/>
              </a:ext>
            </a:extLst>
          </p:cNvPr>
          <p:cNvSpPr/>
          <p:nvPr/>
        </p:nvSpPr>
        <p:spPr>
          <a:xfrm>
            <a:off x="1347494" y="3190003"/>
            <a:ext cx="9497010" cy="3262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FB7BE-117E-475A-AA77-67D5FE2E2B0D}"/>
              </a:ext>
            </a:extLst>
          </p:cNvPr>
          <p:cNvSpPr txBox="1"/>
          <p:nvPr/>
        </p:nvSpPr>
        <p:spPr>
          <a:xfrm>
            <a:off x="9624006" y="2332564"/>
            <a:ext cx="65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D31E52-B89C-4B72-99A1-99ED51B44B78}"/>
              </a:ext>
            </a:extLst>
          </p:cNvPr>
          <p:cNvSpPr/>
          <p:nvPr/>
        </p:nvSpPr>
        <p:spPr>
          <a:xfrm>
            <a:off x="1347494" y="4013892"/>
            <a:ext cx="8011111" cy="3262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09539-3627-47DD-8A32-95B4826F98CE}"/>
              </a:ext>
            </a:extLst>
          </p:cNvPr>
          <p:cNvSpPr/>
          <p:nvPr/>
        </p:nvSpPr>
        <p:spPr>
          <a:xfrm>
            <a:off x="9624006" y="3986352"/>
            <a:ext cx="1220498" cy="3262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FEA427-BD22-403C-8072-B92D6A0EBA6A}"/>
              </a:ext>
            </a:extLst>
          </p:cNvPr>
          <p:cNvSpPr txBox="1"/>
          <p:nvPr/>
        </p:nvSpPr>
        <p:spPr>
          <a:xfrm>
            <a:off x="9624006" y="3964795"/>
            <a:ext cx="111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 검사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51EAFE-A03D-42DA-85FA-B39209CA8C6C}"/>
              </a:ext>
            </a:extLst>
          </p:cNvPr>
          <p:cNvSpPr/>
          <p:nvPr/>
        </p:nvSpPr>
        <p:spPr>
          <a:xfrm>
            <a:off x="1347494" y="4831797"/>
            <a:ext cx="9317396" cy="3262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E6452D-AFA1-435C-9638-8E79E2C0B852}"/>
              </a:ext>
            </a:extLst>
          </p:cNvPr>
          <p:cNvSpPr/>
          <p:nvPr/>
        </p:nvSpPr>
        <p:spPr>
          <a:xfrm>
            <a:off x="1437300" y="5677242"/>
            <a:ext cx="9407203" cy="3262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08467-A905-41BC-A6BB-53068F90CE25}"/>
              </a:ext>
            </a:extLst>
          </p:cNvPr>
          <p:cNvSpPr txBox="1"/>
          <p:nvPr/>
        </p:nvSpPr>
        <p:spPr>
          <a:xfrm>
            <a:off x="1437297" y="5655685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28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627363-AAA2-4835-98FC-B8C852260341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BEFB48-9208-4808-8707-0353E1D8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49300-450B-49F8-A68B-B735572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360898"/>
            <a:ext cx="9905999" cy="35671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개요 및 배경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기존 사례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추가 기능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핵심 구현 기술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화면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팀원별</a:t>
            </a:r>
            <a:r>
              <a:rPr lang="ko-KR" altLang="en-US" dirty="0"/>
              <a:t>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281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9ECA0-1ABE-4530-A60D-EFE75D768E91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D665A-F349-4909-933C-3DAB2042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8" y="337654"/>
            <a:ext cx="9905999" cy="750266"/>
          </a:xfrm>
        </p:spPr>
        <p:txBody>
          <a:bodyPr/>
          <a:lstStyle/>
          <a:p>
            <a:r>
              <a:rPr lang="en-US" altLang="ko-KR" sz="2800" dirty="0"/>
              <a:t>8. </a:t>
            </a:r>
            <a:r>
              <a:rPr lang="ko-KR" altLang="en-US" sz="2800" dirty="0"/>
              <a:t>개발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2B4-045D-45EE-BC0A-B523BC269C61}"/>
              </a:ext>
            </a:extLst>
          </p:cNvPr>
          <p:cNvSpPr txBox="1"/>
          <p:nvPr/>
        </p:nvSpPr>
        <p:spPr>
          <a:xfrm>
            <a:off x="4982547" y="1192999"/>
            <a:ext cx="160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2021. 11</a:t>
            </a:r>
            <a:endParaRPr lang="ko-KR" altLang="en-US" sz="28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2C9FFAC-01E5-43F4-BE3E-31B885D4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2486"/>
              </p:ext>
            </p:extLst>
          </p:nvPr>
        </p:nvGraphicFramePr>
        <p:xfrm>
          <a:off x="1347494" y="1941474"/>
          <a:ext cx="9497012" cy="41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16">
                  <a:extLst>
                    <a:ext uri="{9D8B030D-6E8A-4147-A177-3AD203B41FA5}">
                      <a16:colId xmlns:a16="http://schemas.microsoft.com/office/drawing/2014/main" val="2709835584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62862547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4086172905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57280736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1419710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997788049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241861538"/>
                    </a:ext>
                  </a:extLst>
                </a:gridCol>
              </a:tblGrid>
              <a:tr h="8302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64241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136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95407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3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08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10022-4C7C-4909-8352-BD563043686F}"/>
              </a:ext>
            </a:extLst>
          </p:cNvPr>
          <p:cNvSpPr/>
          <p:nvPr/>
        </p:nvSpPr>
        <p:spPr>
          <a:xfrm>
            <a:off x="2687216" y="2354121"/>
            <a:ext cx="8157290" cy="3262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5020CD-852E-4CB3-919E-9FBDB9A31A2B}"/>
              </a:ext>
            </a:extLst>
          </p:cNvPr>
          <p:cNvSpPr/>
          <p:nvPr/>
        </p:nvSpPr>
        <p:spPr>
          <a:xfrm>
            <a:off x="1347494" y="3187656"/>
            <a:ext cx="1199763" cy="3262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5CCCE-733A-4249-8A46-7A3CC05B2ABB}"/>
              </a:ext>
            </a:extLst>
          </p:cNvPr>
          <p:cNvSpPr/>
          <p:nvPr/>
        </p:nvSpPr>
        <p:spPr>
          <a:xfrm>
            <a:off x="2852052" y="3187656"/>
            <a:ext cx="7992454" cy="3262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F42866-F36D-4769-ADBC-08F1C1930F71}"/>
              </a:ext>
            </a:extLst>
          </p:cNvPr>
          <p:cNvSpPr/>
          <p:nvPr/>
        </p:nvSpPr>
        <p:spPr>
          <a:xfrm>
            <a:off x="1347493" y="4033752"/>
            <a:ext cx="1199763" cy="3262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E6A17-3D91-444A-B3AA-D28802508D0F}"/>
              </a:ext>
            </a:extLst>
          </p:cNvPr>
          <p:cNvSpPr txBox="1"/>
          <p:nvPr/>
        </p:nvSpPr>
        <p:spPr>
          <a:xfrm>
            <a:off x="2852053" y="3166099"/>
            <a:ext cx="11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74475-55F5-4720-B447-E3E7B4CAB2DC}"/>
              </a:ext>
            </a:extLst>
          </p:cNvPr>
          <p:cNvSpPr/>
          <p:nvPr/>
        </p:nvSpPr>
        <p:spPr>
          <a:xfrm>
            <a:off x="2852052" y="4034628"/>
            <a:ext cx="7992454" cy="3262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14D385-0A1A-4BBF-B66E-1B5440D0195E}"/>
              </a:ext>
            </a:extLst>
          </p:cNvPr>
          <p:cNvSpPr/>
          <p:nvPr/>
        </p:nvSpPr>
        <p:spPr>
          <a:xfrm>
            <a:off x="1347493" y="4859168"/>
            <a:ext cx="9497012" cy="3262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D5F373-EB55-4CA1-B249-AA26816CD047}"/>
              </a:ext>
            </a:extLst>
          </p:cNvPr>
          <p:cNvSpPr/>
          <p:nvPr/>
        </p:nvSpPr>
        <p:spPr>
          <a:xfrm>
            <a:off x="1347493" y="5660182"/>
            <a:ext cx="1339723" cy="3262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46F042-6652-4139-9170-34F51CAFB17E}"/>
              </a:ext>
            </a:extLst>
          </p:cNvPr>
          <p:cNvSpPr txBox="1"/>
          <p:nvPr/>
        </p:nvSpPr>
        <p:spPr>
          <a:xfrm>
            <a:off x="2913480" y="4008661"/>
            <a:ext cx="139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마무리 단계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37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95440A-6A5A-4F06-9225-00FD1B05B720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9C18FB-884B-474E-B4DD-665AA1B8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84307"/>
            <a:ext cx="9905999" cy="656960"/>
          </a:xfrm>
        </p:spPr>
        <p:txBody>
          <a:bodyPr/>
          <a:lstStyle/>
          <a:p>
            <a:r>
              <a:rPr lang="en-US" altLang="ko-KR" sz="2800" dirty="0"/>
              <a:t>9. 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역할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1812F-7E2E-4AE3-ACCE-713F6A14E7DA}"/>
              </a:ext>
            </a:extLst>
          </p:cNvPr>
          <p:cNvSpPr/>
          <p:nvPr/>
        </p:nvSpPr>
        <p:spPr>
          <a:xfrm>
            <a:off x="1187578" y="2642285"/>
            <a:ext cx="4544008" cy="157343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07CB-CC98-4F9F-9021-1D91FC989540}"/>
              </a:ext>
            </a:extLst>
          </p:cNvPr>
          <p:cNvSpPr txBox="1"/>
          <p:nvPr/>
        </p:nvSpPr>
        <p:spPr>
          <a:xfrm>
            <a:off x="1425508" y="3167390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디자인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자료수집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5CDA37-1D3A-4A0A-BABE-C63752A125D6}"/>
              </a:ext>
            </a:extLst>
          </p:cNvPr>
          <p:cNvSpPr/>
          <p:nvPr/>
        </p:nvSpPr>
        <p:spPr>
          <a:xfrm>
            <a:off x="10291664" y="3513790"/>
            <a:ext cx="1287627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27AEA-0AF2-444A-9876-412F919C782D}"/>
              </a:ext>
            </a:extLst>
          </p:cNvPr>
          <p:cNvSpPr/>
          <p:nvPr/>
        </p:nvSpPr>
        <p:spPr>
          <a:xfrm>
            <a:off x="8761441" y="3514678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1923B9-9A90-4420-B2B6-0AE1F9AB110E}"/>
              </a:ext>
            </a:extLst>
          </p:cNvPr>
          <p:cNvSpPr/>
          <p:nvPr/>
        </p:nvSpPr>
        <p:spPr>
          <a:xfrm>
            <a:off x="10248121" y="2192781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63B5FB-99EE-43C8-BE9D-A792D7A0035F}"/>
              </a:ext>
            </a:extLst>
          </p:cNvPr>
          <p:cNvSpPr/>
          <p:nvPr/>
        </p:nvSpPr>
        <p:spPr>
          <a:xfrm>
            <a:off x="8761441" y="2192782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4A78D-4615-4123-866D-0BC93D89C6E6}"/>
              </a:ext>
            </a:extLst>
          </p:cNvPr>
          <p:cNvSpPr txBox="1"/>
          <p:nvPr/>
        </p:nvSpPr>
        <p:spPr>
          <a:xfrm>
            <a:off x="8960495" y="261946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E1D0E-94BA-4EE6-9A60-90210CF4273C}"/>
              </a:ext>
            </a:extLst>
          </p:cNvPr>
          <p:cNvSpPr txBox="1"/>
          <p:nvPr/>
        </p:nvSpPr>
        <p:spPr>
          <a:xfrm>
            <a:off x="10528561" y="394047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김성현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D8356-2A15-451C-84DA-FD2083777037}"/>
              </a:ext>
            </a:extLst>
          </p:cNvPr>
          <p:cNvSpPr txBox="1"/>
          <p:nvPr/>
        </p:nvSpPr>
        <p:spPr>
          <a:xfrm>
            <a:off x="8960495" y="394047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김상연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B4F7C-6D80-4A07-9DA0-1CB063EEE869}"/>
              </a:ext>
            </a:extLst>
          </p:cNvPr>
          <p:cNvSpPr txBox="1"/>
          <p:nvPr/>
        </p:nvSpPr>
        <p:spPr>
          <a:xfrm>
            <a:off x="10459616" y="261946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김민수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06349C6-A5A9-48CF-A238-882FD1CC6BFE}"/>
              </a:ext>
            </a:extLst>
          </p:cNvPr>
          <p:cNvSpPr/>
          <p:nvPr/>
        </p:nvSpPr>
        <p:spPr>
          <a:xfrm>
            <a:off x="6248400" y="3041779"/>
            <a:ext cx="1635967" cy="774441"/>
          </a:xfrm>
          <a:prstGeom prst="rightArrow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1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95440A-6A5A-4F06-9225-00FD1B05B720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9C18FB-884B-474E-B4DD-665AA1B8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84307"/>
            <a:ext cx="9905999" cy="656960"/>
          </a:xfrm>
        </p:spPr>
        <p:txBody>
          <a:bodyPr/>
          <a:lstStyle/>
          <a:p>
            <a:r>
              <a:rPr lang="en-US" altLang="ko-KR" sz="2800" dirty="0"/>
              <a:t>9. 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역할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1812F-7E2E-4AE3-ACCE-713F6A14E7DA}"/>
              </a:ext>
            </a:extLst>
          </p:cNvPr>
          <p:cNvSpPr/>
          <p:nvPr/>
        </p:nvSpPr>
        <p:spPr>
          <a:xfrm>
            <a:off x="1334016" y="1856326"/>
            <a:ext cx="4378647" cy="147904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07CB-CC98-4F9F-9021-1D91FC989540}"/>
              </a:ext>
            </a:extLst>
          </p:cNvPr>
          <p:cNvSpPr txBox="1"/>
          <p:nvPr/>
        </p:nvSpPr>
        <p:spPr>
          <a:xfrm>
            <a:off x="1489265" y="2334238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핵심 기능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0D64E1-65F8-4FF4-9CF1-108D0B78BE96}"/>
              </a:ext>
            </a:extLst>
          </p:cNvPr>
          <p:cNvSpPr/>
          <p:nvPr/>
        </p:nvSpPr>
        <p:spPr>
          <a:xfrm>
            <a:off x="1300063" y="4406506"/>
            <a:ext cx="4378647" cy="147904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66D1D-2108-4DC5-9574-C38A82C23870}"/>
              </a:ext>
            </a:extLst>
          </p:cNvPr>
          <p:cNvSpPr txBox="1"/>
          <p:nvPr/>
        </p:nvSpPr>
        <p:spPr>
          <a:xfrm>
            <a:off x="1455312" y="4895466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시스템 관리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F8F5A8E-FE57-4941-BB74-6E482147F56B}"/>
              </a:ext>
            </a:extLst>
          </p:cNvPr>
          <p:cNvSpPr/>
          <p:nvPr/>
        </p:nvSpPr>
        <p:spPr>
          <a:xfrm>
            <a:off x="6248399" y="4758807"/>
            <a:ext cx="1635967" cy="774441"/>
          </a:xfrm>
          <a:prstGeom prst="rightArrow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BF74AC0-0B95-4FB0-92FF-FCF3EDABB526}"/>
              </a:ext>
            </a:extLst>
          </p:cNvPr>
          <p:cNvSpPr/>
          <p:nvPr/>
        </p:nvSpPr>
        <p:spPr>
          <a:xfrm>
            <a:off x="6248399" y="2208627"/>
            <a:ext cx="1635967" cy="774441"/>
          </a:xfrm>
          <a:prstGeom prst="rightArrow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68B864-0F5C-47FB-A759-5F6130ACEE52}"/>
              </a:ext>
            </a:extLst>
          </p:cNvPr>
          <p:cNvSpPr/>
          <p:nvPr/>
        </p:nvSpPr>
        <p:spPr>
          <a:xfrm>
            <a:off x="8562387" y="1524710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806833-16DA-43CE-80D2-CCF0CE753E81}"/>
              </a:ext>
            </a:extLst>
          </p:cNvPr>
          <p:cNvSpPr/>
          <p:nvPr/>
        </p:nvSpPr>
        <p:spPr>
          <a:xfrm>
            <a:off x="9283826" y="2714398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C8DD20-579B-4377-8898-F88958C13DD9}"/>
              </a:ext>
            </a:extLst>
          </p:cNvPr>
          <p:cNvSpPr/>
          <p:nvPr/>
        </p:nvSpPr>
        <p:spPr>
          <a:xfrm>
            <a:off x="10005264" y="1494423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BE3C2D-6736-4F7B-A6AC-3AD8C27DA4CE}"/>
              </a:ext>
            </a:extLst>
          </p:cNvPr>
          <p:cNvSpPr/>
          <p:nvPr/>
        </p:nvSpPr>
        <p:spPr>
          <a:xfrm>
            <a:off x="9305662" y="4534675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05177-F25A-4550-87F0-2E097EFD2B64}"/>
              </a:ext>
            </a:extLst>
          </p:cNvPr>
          <p:cNvSpPr txBox="1"/>
          <p:nvPr/>
        </p:nvSpPr>
        <p:spPr>
          <a:xfrm>
            <a:off x="8762477" y="1953065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65CA-7007-4D2F-86FF-6B55E8CE19D6}"/>
              </a:ext>
            </a:extLst>
          </p:cNvPr>
          <p:cNvSpPr txBox="1"/>
          <p:nvPr/>
        </p:nvSpPr>
        <p:spPr>
          <a:xfrm>
            <a:off x="10173216" y="1921108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김상연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86CCE-7357-4297-9BA4-E671BBD0B5EF}"/>
              </a:ext>
            </a:extLst>
          </p:cNvPr>
          <p:cNvSpPr txBox="1"/>
          <p:nvPr/>
        </p:nvSpPr>
        <p:spPr>
          <a:xfrm>
            <a:off x="9473614" y="313003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김성현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F678B-09CA-4F7D-A063-C77827074950}"/>
              </a:ext>
            </a:extLst>
          </p:cNvPr>
          <p:cNvSpPr txBox="1"/>
          <p:nvPr/>
        </p:nvSpPr>
        <p:spPr>
          <a:xfrm>
            <a:off x="9529403" y="4972410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김민석</a:t>
            </a:r>
          </a:p>
        </p:txBody>
      </p:sp>
    </p:spTree>
    <p:extLst>
      <p:ext uri="{BB962C8B-B14F-4D97-AF65-F5344CB8AC3E}">
        <p14:creationId xmlns:p14="http://schemas.microsoft.com/office/powerpoint/2010/main" val="275408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김민석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 애플리케이션의 서버 구축 및 관리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590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김민수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주요 핵심 기능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테스트 및 오류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39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김상연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주요 핵심 기능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테스트 및 오류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723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김성현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주요 핵심 기능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테스트 및 오류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59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37F550-8D73-4D36-8F5A-B485DE60D092}"/>
              </a:ext>
            </a:extLst>
          </p:cNvPr>
          <p:cNvSpPr txBox="1"/>
          <p:nvPr/>
        </p:nvSpPr>
        <p:spPr>
          <a:xfrm>
            <a:off x="3763347" y="2921168"/>
            <a:ext cx="46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</a:t>
            </a:r>
            <a:endParaRPr lang="ko-KR" alt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B68150-C937-4795-9AB2-6F53302C8FCF}"/>
              </a:ext>
            </a:extLst>
          </p:cNvPr>
          <p:cNvCxnSpPr/>
          <p:nvPr/>
        </p:nvCxnSpPr>
        <p:spPr>
          <a:xfrm>
            <a:off x="3349690" y="4096139"/>
            <a:ext cx="543041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0B6052-4CCD-4EDF-A2BE-B7369393606D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890" y="238973"/>
            <a:ext cx="3932555" cy="642827"/>
          </a:xfrm>
          <a:prstGeom prst="rect">
            <a:avLst/>
          </a:prstGeom>
        </p:spPr>
        <p:txBody>
          <a:bodyPr vert="horz" wrap="square" lIns="109855" tIns="109855" rIns="109855" bIns="91440" numCol="1" anchor="b">
            <a:normAutofit fontScale="90000"/>
          </a:bodyPr>
          <a:lstStyle>
            <a:lvl1pPr marL="0" indent="0" latinLnBrk="0">
              <a:lnSpc>
                <a:spcPct val="110000"/>
              </a:lnSpc>
              <a:buFontTx/>
              <a:buNone/>
              <a:defRPr lang="en-GB" altLang="en-US" sz="2400" cap="all" spc="300"/>
            </a:lvl1pPr>
          </a:lstStyle>
          <a:p>
            <a:pPr marL="0" indent="0" latinLnBrk="0">
              <a:buFontTx/>
              <a:buNone/>
            </a:pPr>
            <a:r>
              <a:rPr lang="en-US" altLang="ko-KR" sz="3200" dirty="0"/>
              <a:t>1. </a:t>
            </a:r>
            <a:r>
              <a:rPr lang="ko-KR" sz="3200" dirty="0"/>
              <a:t>개요 및 배경</a:t>
            </a:r>
            <a:endParaRPr lang="ko-KR" altLang="en-US" sz="3200" dirty="0"/>
          </a:p>
        </p:txBody>
      </p:sp>
      <p:pic>
        <p:nvPicPr>
          <p:cNvPr id="3" name="Content Placeholder 2" descr="C:/Users/ak470/AppData/Roaming/PolarisOffice/ETemp/13968_22148912/fImage3492830541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" y="1294765"/>
            <a:ext cx="4873625" cy="4873625"/>
          </a:xfrm>
          <a:prstGeom prst="rect">
            <a:avLst/>
          </a:prstGeom>
          <a:noFill/>
        </p:spPr>
      </p:pic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5772785" y="1288415"/>
            <a:ext cx="5382260" cy="4876800"/>
          </a:xfrm>
          <a:prstGeom prst="rect">
            <a:avLst/>
          </a:prstGeom>
        </p:spPr>
        <p:txBody>
          <a:bodyPr vert="horz" wrap="square" lIns="109855" tIns="109855" rIns="109855" bIns="91440" numCol="1" anchor="t">
            <a:noAutofit/>
          </a:bodyPr>
          <a:lstStyle>
            <a:lvl1pPr marL="0" indent="0" latinLnBrk="0">
              <a:buFontTx/>
              <a:buNone/>
              <a:defRPr lang="en-GB" altLang="en-US" sz="1600" i="1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rtl="0"/>
            <a:r>
              <a:rPr lang="ko-KR" b="1" i="0" dirty="0" err="1">
                <a:latin typeface="+mn-ea"/>
              </a:rPr>
              <a:t>키오스크란</a:t>
            </a:r>
            <a:r>
              <a:rPr lang="ko-KR" b="1" i="0" dirty="0">
                <a:latin typeface="+mn-ea"/>
              </a:rPr>
              <a:t>?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터치스크린이 탑재된 안내 기기나 무인 </a:t>
            </a:r>
            <a:r>
              <a:rPr lang="ko-KR" b="1" i="0" dirty="0" err="1">
                <a:latin typeface="+mn-ea"/>
              </a:rPr>
              <a:t>주문기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 err="1">
                <a:latin typeface="+mn-ea"/>
              </a:rPr>
              <a:t>Ex</a:t>
            </a:r>
            <a:r>
              <a:rPr lang="ko-KR" b="1" i="0" dirty="0">
                <a:latin typeface="+mn-ea"/>
              </a:rPr>
              <a:t>) 병원 진료접수, 패스트푸드점 주문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장점 : </a:t>
            </a:r>
            <a:r>
              <a:rPr lang="ko-KR" b="1" i="0" dirty="0" err="1">
                <a:latin typeface="+mn-ea"/>
              </a:rPr>
              <a:t>비대면</a:t>
            </a:r>
            <a:r>
              <a:rPr lang="ko-KR" b="1" i="0" dirty="0">
                <a:latin typeface="+mn-ea"/>
              </a:rPr>
              <a:t>, 빠름, 간편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단점 : 취약 계층 존재, 보안 취약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위의 두 가지 단점을 보완하고자 주제 선정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CA6738-EA98-421E-BCD5-912F374CE552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5600" y="198677"/>
            <a:ext cx="3980815" cy="694846"/>
          </a:xfrm>
          <a:prstGeom prst="rect">
            <a:avLst/>
          </a:prstGeom>
        </p:spPr>
        <p:txBody>
          <a:bodyPr vert="horz" wrap="square" lIns="109855" tIns="109855" rIns="109855" bIns="91440" numCol="1" anchor="b">
            <a:normAutofit fontScale="90000"/>
          </a:bodyPr>
          <a:lstStyle>
            <a:lvl1pPr marL="0" indent="0" latinLnBrk="0">
              <a:lnSpc>
                <a:spcPct val="110000"/>
              </a:lnSpc>
              <a:buFontTx/>
              <a:buNone/>
              <a:defRPr lang="en-GB" altLang="en-US" sz="2400" cap="all" spc="300"/>
            </a:lvl1pPr>
          </a:lstStyle>
          <a:p>
            <a:pPr marL="0" indent="0" latinLnBrk="0">
              <a:buFontTx/>
              <a:buNone/>
            </a:pPr>
            <a:r>
              <a:rPr lang="en-US" altLang="ko-KR" sz="3200" dirty="0"/>
              <a:t>2. </a:t>
            </a:r>
            <a:r>
              <a:rPr lang="ko-KR" sz="3200" dirty="0"/>
              <a:t>기존 사례</a:t>
            </a:r>
            <a:endParaRPr lang="ko-KR" altLang="en-US" sz="3200" dirty="0"/>
          </a:p>
        </p:txBody>
      </p:sp>
      <p:pic>
        <p:nvPicPr>
          <p:cNvPr id="3" name="Content Placeholder 2" descr="C:/Users/ak470/AppData/Roaming/PolarisOffice/ETemp/13968_22148912/fImage430423108467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200" y="1285875"/>
            <a:ext cx="5422265" cy="5026025"/>
          </a:xfrm>
          <a:prstGeom prst="rect">
            <a:avLst/>
          </a:prstGeom>
          <a:noFill/>
        </p:spPr>
      </p:pic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6333490" y="1274445"/>
            <a:ext cx="5008245" cy="5037455"/>
          </a:xfrm>
          <a:prstGeom prst="rect">
            <a:avLst/>
          </a:prstGeom>
        </p:spPr>
        <p:txBody>
          <a:bodyPr vert="horz" wrap="square" lIns="109855" tIns="109855" rIns="109855" bIns="91440" numCol="1" anchor="t">
            <a:noAutofit/>
          </a:bodyPr>
          <a:lstStyle>
            <a:lvl1pPr marL="0" indent="0" latinLnBrk="0">
              <a:buFontTx/>
              <a:buNone/>
              <a:defRPr lang="en-GB" altLang="en-US" sz="1600" i="1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254000" indent="-254000" rtl="0">
              <a:buFont typeface="Wingdings"/>
              <a:buChar char=""/>
            </a:pPr>
            <a:r>
              <a:rPr lang="ko-KR" b="1" i="0" dirty="0"/>
              <a:t>기존의 키오스크는 장, 노년층들이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기계 사용에 </a:t>
            </a:r>
            <a:r>
              <a:rPr lang="ko-KR" b="1" i="0" dirty="0" err="1"/>
              <a:t>익숙치</a:t>
            </a:r>
            <a:r>
              <a:rPr lang="ko-KR" b="1" i="0" dirty="0"/>
              <a:t> 않아 많은 어려움을 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 겪는 사례가 많다.</a:t>
            </a:r>
            <a:endParaRPr lang="ko-KR" altLang="en-US" b="1" i="0" dirty="0"/>
          </a:p>
          <a:p>
            <a:pPr marL="0" indent="0" rtl="0">
              <a:buFontTx/>
              <a:buNone/>
            </a:pP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r>
              <a:rPr lang="ko-KR" b="1" i="0" dirty="0"/>
              <a:t>‘직원 호출 서비스’ </a:t>
            </a:r>
            <a:r>
              <a:rPr lang="ko-KR" b="1" i="0" dirty="0" err="1"/>
              <a:t>를</a:t>
            </a:r>
            <a:r>
              <a:rPr lang="ko-KR" b="1" i="0" dirty="0"/>
              <a:t> 추가하여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이러한 문제를 해결하려 함</a:t>
            </a:r>
            <a:endParaRPr lang="ko-KR" altLang="en-US" b="1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06D5D8-07B3-4219-8908-06BF6D53F09C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5600" y="235650"/>
            <a:ext cx="3980815" cy="649474"/>
          </a:xfrm>
          <a:prstGeom prst="rect">
            <a:avLst/>
          </a:prstGeom>
        </p:spPr>
        <p:txBody>
          <a:bodyPr vert="horz" wrap="square" lIns="109855" tIns="109855" rIns="109855" bIns="91440" numCol="1" anchor="b">
            <a:normAutofit fontScale="90000"/>
          </a:bodyPr>
          <a:lstStyle>
            <a:lvl1pPr marL="0" indent="0" latinLnBrk="0">
              <a:lnSpc>
                <a:spcPct val="110000"/>
              </a:lnSpc>
              <a:buFontTx/>
              <a:buNone/>
              <a:defRPr lang="en-GB" altLang="en-US" sz="2400" cap="all" spc="300"/>
            </a:lvl1pPr>
          </a:lstStyle>
          <a:p>
            <a:pPr marL="0" indent="0" latinLnBrk="0">
              <a:buFontTx/>
              <a:buNone/>
            </a:pPr>
            <a:r>
              <a:rPr lang="en-US" altLang="ko-KR" sz="3200" dirty="0"/>
              <a:t>2. </a:t>
            </a:r>
            <a:r>
              <a:rPr lang="ko-KR" sz="3200" dirty="0"/>
              <a:t>기존 사례</a:t>
            </a:r>
            <a:endParaRPr lang="ko-KR" altLang="en-US" sz="3200" dirty="0"/>
          </a:p>
        </p:txBody>
      </p:sp>
      <p:pic>
        <p:nvPicPr>
          <p:cNvPr id="3" name="Content Placeholder 2" descr="C:/Users/ak470/AppData/Roaming/PolarisOffice/ETemp/13968_22148912/fImage225023146334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865" y="1263650"/>
            <a:ext cx="5422265" cy="5048250"/>
          </a:xfrm>
          <a:prstGeom prst="rect">
            <a:avLst/>
          </a:prstGeom>
          <a:noFill/>
        </p:spPr>
      </p:pic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6252845" y="1267460"/>
            <a:ext cx="5075555" cy="5031105"/>
          </a:xfrm>
          <a:prstGeom prst="rect">
            <a:avLst/>
          </a:prstGeom>
        </p:spPr>
        <p:txBody>
          <a:bodyPr vert="horz" wrap="square" lIns="109855" tIns="109855" rIns="109855" bIns="91440" numCol="1" anchor="t">
            <a:noAutofit/>
          </a:bodyPr>
          <a:lstStyle>
            <a:lvl1pPr marL="0" indent="0" latinLnBrk="0">
              <a:buFontTx/>
              <a:buNone/>
              <a:defRPr lang="en-GB" altLang="en-US" sz="1600" i="1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254000" indent="-254000" rtl="0">
              <a:buFont typeface="Wingdings"/>
              <a:buChar char=""/>
            </a:pPr>
            <a:r>
              <a:rPr lang="ko-KR" b="1" i="0" dirty="0"/>
              <a:t>구형 자판기나 카드 결제 단말기와 같은 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키오스크는 대부분 윈도우 XP </a:t>
            </a:r>
            <a:r>
              <a:rPr lang="ko-KR" b="1" i="0" dirty="0" err="1"/>
              <a:t>OS가</a:t>
            </a:r>
            <a:r>
              <a:rPr lang="ko-KR" b="1" i="0" dirty="0"/>
              <a:t> 탑재되어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운영되고 있음</a:t>
            </a:r>
            <a:endParaRPr lang="ko-KR" altLang="en-US" b="1" i="0" dirty="0"/>
          </a:p>
          <a:p>
            <a:pPr marL="0" indent="0" rtl="0">
              <a:buFontTx/>
              <a:buNone/>
            </a:pP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r>
              <a:rPr lang="ko-KR" b="1" i="0" dirty="0"/>
              <a:t>보안이 매우 취약함</a:t>
            </a: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r>
              <a:rPr lang="ko-KR" b="1" i="0" dirty="0"/>
              <a:t>키오스크 시스템을 데이터베이스와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연동하여 문제점을 보완하려 함</a:t>
            </a: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20C06E-EF04-4C0B-88F4-DFD319B3BFED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12547"/>
            <a:ext cx="9905999" cy="695679"/>
          </a:xfrm>
        </p:spPr>
        <p:txBody>
          <a:bodyPr/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8504"/>
            <a:ext cx="9905999" cy="4540991"/>
          </a:xfrm>
        </p:spPr>
        <p:txBody>
          <a:bodyPr/>
          <a:lstStyle/>
          <a:p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및 취소</a:t>
            </a:r>
            <a:endParaRPr lang="en-US" altLang="ko-KR" dirty="0"/>
          </a:p>
          <a:p>
            <a:r>
              <a:rPr lang="ko-KR" altLang="en-US" dirty="0"/>
              <a:t>대기 순서 및 시간</a:t>
            </a:r>
            <a:endParaRPr lang="en-US" altLang="ko-KR" dirty="0"/>
          </a:p>
          <a:p>
            <a:r>
              <a:rPr lang="ko-KR" altLang="en-US" dirty="0"/>
              <a:t>주문 수량 변경</a:t>
            </a:r>
            <a:endParaRPr lang="en-US" altLang="ko-KR" dirty="0"/>
          </a:p>
          <a:p>
            <a:r>
              <a:rPr lang="ko-KR" altLang="en-US" dirty="0"/>
              <a:t>결제 수단</a:t>
            </a:r>
            <a:endParaRPr lang="en-US" altLang="ko-KR" dirty="0"/>
          </a:p>
          <a:p>
            <a:r>
              <a:rPr lang="ko-KR" altLang="en-US" dirty="0"/>
              <a:t>영수증 발급</a:t>
            </a:r>
            <a:endParaRPr lang="en-US" altLang="ko-KR" dirty="0"/>
          </a:p>
          <a:p>
            <a:r>
              <a:rPr lang="ko-KR" altLang="en-US" dirty="0"/>
              <a:t>매장 연결</a:t>
            </a:r>
            <a:endParaRPr lang="en-US" altLang="ko-KR" dirty="0"/>
          </a:p>
          <a:p>
            <a:r>
              <a:rPr lang="ko-KR" altLang="en-US" dirty="0"/>
              <a:t>페이지 변경</a:t>
            </a:r>
            <a:endParaRPr lang="en-US" altLang="ko-KR" dirty="0"/>
          </a:p>
          <a:p>
            <a:r>
              <a:rPr lang="ko-KR" altLang="en-US" dirty="0"/>
              <a:t>주문 및 취소</a:t>
            </a:r>
            <a:endParaRPr lang="en-US" altLang="ko-KR" dirty="0"/>
          </a:p>
          <a:p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/>
              <a:t>매진 품목</a:t>
            </a:r>
            <a:endParaRPr lang="en-US" altLang="ko-KR" dirty="0"/>
          </a:p>
          <a:p>
            <a:r>
              <a:rPr lang="ko-KR" altLang="en-US" dirty="0"/>
              <a:t>추천 메뉴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52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2" y="1411028"/>
            <a:ext cx="9905999" cy="918943"/>
          </a:xfrm>
        </p:spPr>
        <p:txBody>
          <a:bodyPr/>
          <a:lstStyle/>
          <a:p>
            <a:r>
              <a:rPr lang="ko-KR" altLang="en-US" sz="2800" dirty="0"/>
              <a:t>주문 및 취소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2" y="2204260"/>
            <a:ext cx="9905999" cy="1250576"/>
          </a:xfrm>
        </p:spPr>
        <p:txBody>
          <a:bodyPr/>
          <a:lstStyle/>
          <a:p>
            <a:r>
              <a:rPr lang="ko-KR" altLang="en-US" dirty="0"/>
              <a:t>가장 기본적인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주문과 취소를 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2" y="3905148"/>
            <a:ext cx="9905999" cy="84422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대기 순서 및 시간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5" y="4671036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번호표 같은 기능으로 주문된 순서를 표시</a:t>
            </a:r>
            <a:endParaRPr lang="en-US" altLang="ko-KR" dirty="0"/>
          </a:p>
          <a:p>
            <a:r>
              <a:rPr lang="ko-KR" altLang="en-US" dirty="0"/>
              <a:t>품목마다 만들 수 있는 시간을 설정하여 대기 시간까지 표현함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FD85D4-7344-4D6D-928E-2B68C8F29CFB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528603-B4B1-435D-8929-DFD0BF7555B4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20570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537820"/>
            <a:ext cx="9905999" cy="731079"/>
          </a:xfrm>
        </p:spPr>
        <p:txBody>
          <a:bodyPr/>
          <a:lstStyle/>
          <a:p>
            <a:r>
              <a:rPr lang="ko-KR" altLang="en-US" sz="2800" dirty="0"/>
              <a:t>주문 수량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268899"/>
            <a:ext cx="9905999" cy="1250576"/>
          </a:xfrm>
        </p:spPr>
        <p:txBody>
          <a:bodyPr/>
          <a:lstStyle/>
          <a:p>
            <a:r>
              <a:rPr lang="ko-KR" altLang="en-US" dirty="0"/>
              <a:t>주문 중에 수량을 추가하거나 품목을 추가할 수 있는 기능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825252"/>
            <a:ext cx="9905999" cy="65219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결제 수단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8" y="4558146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결제 방법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 err="1"/>
              <a:t>인앱결제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인앱</a:t>
            </a:r>
            <a:r>
              <a:rPr lang="ko-KR" altLang="en-US" dirty="0"/>
              <a:t> 결제인 경우 카드를 미리 등록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70846A-E849-4663-84CB-EEE28FF2980A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DF5611-92A3-4BD1-A66A-CC56BEAC4567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95995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446354"/>
            <a:ext cx="9905999" cy="700470"/>
          </a:xfrm>
        </p:spPr>
        <p:txBody>
          <a:bodyPr/>
          <a:lstStyle/>
          <a:p>
            <a:r>
              <a:rPr lang="ko-KR" altLang="en-US" sz="2800" dirty="0"/>
              <a:t>영수증 발급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147815"/>
            <a:ext cx="9905999" cy="1250576"/>
          </a:xfrm>
        </p:spPr>
        <p:txBody>
          <a:bodyPr/>
          <a:lstStyle/>
          <a:p>
            <a:r>
              <a:rPr lang="ko-KR" altLang="en-US" dirty="0"/>
              <a:t>결제 후 영수증을 발급</a:t>
            </a:r>
            <a:endParaRPr lang="en-US" altLang="ko-KR" dirty="0"/>
          </a:p>
          <a:p>
            <a:r>
              <a:rPr lang="ko-KR" altLang="en-US" dirty="0"/>
              <a:t>주문한 품목과 금액 출력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860787"/>
            <a:ext cx="9905999" cy="697347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매장 연결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7" y="4558147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현장에서 결제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현금</a:t>
            </a:r>
            <a:r>
              <a:rPr lang="en-US" altLang="ko-KR" dirty="0"/>
              <a:t>) </a:t>
            </a:r>
            <a:r>
              <a:rPr lang="ko-KR" altLang="en-US" dirty="0"/>
              <a:t>방법 선택</a:t>
            </a:r>
            <a:endParaRPr lang="en-US" altLang="ko-KR" dirty="0"/>
          </a:p>
          <a:p>
            <a:r>
              <a:rPr lang="ko-KR" altLang="en-US" dirty="0" err="1"/>
              <a:t>인앱</a:t>
            </a:r>
            <a:r>
              <a:rPr lang="en-US" altLang="ko-KR" dirty="0"/>
              <a:t>(</a:t>
            </a:r>
            <a:r>
              <a:rPr lang="ko-KR" altLang="en-US" dirty="0"/>
              <a:t>앱 내부</a:t>
            </a:r>
            <a:r>
              <a:rPr lang="en-US" altLang="ko-KR" dirty="0"/>
              <a:t>)</a:t>
            </a:r>
            <a:r>
              <a:rPr lang="ko-KR" altLang="en-US" dirty="0"/>
              <a:t> 결제를 사용할 것인지 선택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8A662-F5D0-48B8-A9AB-BD08B9BB0794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F93603-56FB-4B76-90F5-1B1BAB09B7FF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0383702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699</Words>
  <Application>Microsoft Office PowerPoint</Application>
  <PresentationFormat>와이드스크린</PresentationFormat>
  <Paragraphs>263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Microsoft GothicNeo</vt:lpstr>
      <vt:lpstr>Arial</vt:lpstr>
      <vt:lpstr>Wingdings</vt:lpstr>
      <vt:lpstr>RegattaVTI</vt:lpstr>
      <vt:lpstr>330_4567</vt:lpstr>
      <vt:lpstr>목차</vt:lpstr>
      <vt:lpstr>1. 개요 및 배경</vt:lpstr>
      <vt:lpstr>2. 기존 사례</vt:lpstr>
      <vt:lpstr>2. 기존 사례</vt:lpstr>
      <vt:lpstr>3. 주요 기능</vt:lpstr>
      <vt:lpstr>주문 및 취소</vt:lpstr>
      <vt:lpstr>주문 수량 변경</vt:lpstr>
      <vt:lpstr>영수증 발급</vt:lpstr>
      <vt:lpstr>페이지 변경</vt:lpstr>
      <vt:lpstr>재고, 매진 품목 </vt:lpstr>
      <vt:lpstr>4. 추가 기능</vt:lpstr>
      <vt:lpstr>4. 추가 기능</vt:lpstr>
      <vt:lpstr>4. 추가 기능</vt:lpstr>
      <vt:lpstr>5. 핵심 구현 기술</vt:lpstr>
      <vt:lpstr>6. 시스템 구성도</vt:lpstr>
      <vt:lpstr>7. 화면 구성</vt:lpstr>
      <vt:lpstr>8. 개발 일정</vt:lpstr>
      <vt:lpstr>8. 개발 일정</vt:lpstr>
      <vt:lpstr>8. 개발 일정</vt:lpstr>
      <vt:lpstr>9. 팀원별 역할</vt:lpstr>
      <vt:lpstr>9. 팀원별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민수</dc:creator>
  <cp:lastModifiedBy>김민석</cp:lastModifiedBy>
  <cp:revision>63</cp:revision>
  <dcterms:created xsi:type="dcterms:W3CDTF">2021-09-21T11:17:48Z</dcterms:created>
  <dcterms:modified xsi:type="dcterms:W3CDTF">2021-09-23T12:45:32Z</dcterms:modified>
</cp:coreProperties>
</file>