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2" r:id="rId5"/>
    <p:sldId id="260" r:id="rId6"/>
    <p:sldId id="268" r:id="rId7"/>
    <p:sldId id="267" r:id="rId8"/>
    <p:sldId id="264" r:id="rId9"/>
    <p:sldId id="263" r:id="rId10"/>
    <p:sldId id="266"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6" autoAdjust="0"/>
    <p:restoredTop sz="94660"/>
  </p:normalViewPr>
  <p:slideViewPr>
    <p:cSldViewPr snapToGrid="0">
      <p:cViewPr varScale="1">
        <p:scale>
          <a:sx n="116" d="100"/>
          <a:sy n="116" d="100"/>
        </p:scale>
        <p:origin x="549"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F7C341-7BCC-4FFE-A567-77B2F4C8284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D33EA-F294-4B60-928C-9A24C9B6E131}" type="slidenum">
              <a:rPr lang="en-US" smtClean="0"/>
              <a:t>‹#›</a:t>
            </a:fld>
            <a:endParaRPr lang="en-US"/>
          </a:p>
        </p:txBody>
      </p:sp>
    </p:spTree>
    <p:extLst>
      <p:ext uri="{BB962C8B-B14F-4D97-AF65-F5344CB8AC3E}">
        <p14:creationId xmlns:p14="http://schemas.microsoft.com/office/powerpoint/2010/main" val="1338397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7C341-7BCC-4FFE-A567-77B2F4C8284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D33EA-F294-4B60-928C-9A24C9B6E131}" type="slidenum">
              <a:rPr lang="en-US" smtClean="0"/>
              <a:t>‹#›</a:t>
            </a:fld>
            <a:endParaRPr lang="en-US"/>
          </a:p>
        </p:txBody>
      </p:sp>
    </p:spTree>
    <p:extLst>
      <p:ext uri="{BB962C8B-B14F-4D97-AF65-F5344CB8AC3E}">
        <p14:creationId xmlns:p14="http://schemas.microsoft.com/office/powerpoint/2010/main" val="192176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7C341-7BCC-4FFE-A567-77B2F4C8284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D33EA-F294-4B60-928C-9A24C9B6E131}" type="slidenum">
              <a:rPr lang="en-US" smtClean="0"/>
              <a:t>‹#›</a:t>
            </a:fld>
            <a:endParaRPr lang="en-US"/>
          </a:p>
        </p:txBody>
      </p:sp>
    </p:spTree>
    <p:extLst>
      <p:ext uri="{BB962C8B-B14F-4D97-AF65-F5344CB8AC3E}">
        <p14:creationId xmlns:p14="http://schemas.microsoft.com/office/powerpoint/2010/main" val="237472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7C341-7BCC-4FFE-A567-77B2F4C8284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D33EA-F294-4B60-928C-9A24C9B6E131}" type="slidenum">
              <a:rPr lang="en-US" smtClean="0"/>
              <a:t>‹#›</a:t>
            </a:fld>
            <a:endParaRPr lang="en-US"/>
          </a:p>
        </p:txBody>
      </p:sp>
    </p:spTree>
    <p:extLst>
      <p:ext uri="{BB962C8B-B14F-4D97-AF65-F5344CB8AC3E}">
        <p14:creationId xmlns:p14="http://schemas.microsoft.com/office/powerpoint/2010/main" val="62592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F7C341-7BCC-4FFE-A567-77B2F4C8284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D33EA-F294-4B60-928C-9A24C9B6E131}" type="slidenum">
              <a:rPr lang="en-US" smtClean="0"/>
              <a:t>‹#›</a:t>
            </a:fld>
            <a:endParaRPr lang="en-US"/>
          </a:p>
        </p:txBody>
      </p:sp>
    </p:spTree>
    <p:extLst>
      <p:ext uri="{BB962C8B-B14F-4D97-AF65-F5344CB8AC3E}">
        <p14:creationId xmlns:p14="http://schemas.microsoft.com/office/powerpoint/2010/main" val="4101519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F7C341-7BCC-4FFE-A567-77B2F4C82841}"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D33EA-F294-4B60-928C-9A24C9B6E131}" type="slidenum">
              <a:rPr lang="en-US" smtClean="0"/>
              <a:t>‹#›</a:t>
            </a:fld>
            <a:endParaRPr lang="en-US"/>
          </a:p>
        </p:txBody>
      </p:sp>
    </p:spTree>
    <p:extLst>
      <p:ext uri="{BB962C8B-B14F-4D97-AF65-F5344CB8AC3E}">
        <p14:creationId xmlns:p14="http://schemas.microsoft.com/office/powerpoint/2010/main" val="2795063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F7C341-7BCC-4FFE-A567-77B2F4C82841}"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7D33EA-F294-4B60-928C-9A24C9B6E131}" type="slidenum">
              <a:rPr lang="en-US" smtClean="0"/>
              <a:t>‹#›</a:t>
            </a:fld>
            <a:endParaRPr lang="en-US"/>
          </a:p>
        </p:txBody>
      </p:sp>
    </p:spTree>
    <p:extLst>
      <p:ext uri="{BB962C8B-B14F-4D97-AF65-F5344CB8AC3E}">
        <p14:creationId xmlns:p14="http://schemas.microsoft.com/office/powerpoint/2010/main" val="199840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F7C341-7BCC-4FFE-A567-77B2F4C82841}"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7D33EA-F294-4B60-928C-9A24C9B6E131}" type="slidenum">
              <a:rPr lang="en-US" smtClean="0"/>
              <a:t>‹#›</a:t>
            </a:fld>
            <a:endParaRPr lang="en-US"/>
          </a:p>
        </p:txBody>
      </p:sp>
    </p:spTree>
    <p:extLst>
      <p:ext uri="{BB962C8B-B14F-4D97-AF65-F5344CB8AC3E}">
        <p14:creationId xmlns:p14="http://schemas.microsoft.com/office/powerpoint/2010/main" val="35006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7C341-7BCC-4FFE-A567-77B2F4C82841}"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7D33EA-F294-4B60-928C-9A24C9B6E131}" type="slidenum">
              <a:rPr lang="en-US" smtClean="0"/>
              <a:t>‹#›</a:t>
            </a:fld>
            <a:endParaRPr lang="en-US"/>
          </a:p>
        </p:txBody>
      </p:sp>
    </p:spTree>
    <p:extLst>
      <p:ext uri="{BB962C8B-B14F-4D97-AF65-F5344CB8AC3E}">
        <p14:creationId xmlns:p14="http://schemas.microsoft.com/office/powerpoint/2010/main" val="3631006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F7C341-7BCC-4FFE-A567-77B2F4C82841}"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D33EA-F294-4B60-928C-9A24C9B6E131}" type="slidenum">
              <a:rPr lang="en-US" smtClean="0"/>
              <a:t>‹#›</a:t>
            </a:fld>
            <a:endParaRPr lang="en-US"/>
          </a:p>
        </p:txBody>
      </p:sp>
    </p:spTree>
    <p:extLst>
      <p:ext uri="{BB962C8B-B14F-4D97-AF65-F5344CB8AC3E}">
        <p14:creationId xmlns:p14="http://schemas.microsoft.com/office/powerpoint/2010/main" val="3764593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F7C341-7BCC-4FFE-A567-77B2F4C82841}"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D33EA-F294-4B60-928C-9A24C9B6E131}" type="slidenum">
              <a:rPr lang="en-US" smtClean="0"/>
              <a:t>‹#›</a:t>
            </a:fld>
            <a:endParaRPr lang="en-US"/>
          </a:p>
        </p:txBody>
      </p:sp>
    </p:spTree>
    <p:extLst>
      <p:ext uri="{BB962C8B-B14F-4D97-AF65-F5344CB8AC3E}">
        <p14:creationId xmlns:p14="http://schemas.microsoft.com/office/powerpoint/2010/main" val="427478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7C341-7BCC-4FFE-A567-77B2F4C82841}" type="datetimeFigureOut">
              <a:rPr lang="en-US" smtClean="0"/>
              <a:t>9/29/2022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7D33EA-F294-4B60-928C-9A24C9B6E131}" type="slidenum">
              <a:rPr lang="en-US" smtClean="0"/>
              <a:t>‹#›</a:t>
            </a:fld>
            <a:endParaRPr lang="en-US"/>
          </a:p>
        </p:txBody>
      </p:sp>
    </p:spTree>
    <p:extLst>
      <p:ext uri="{BB962C8B-B14F-4D97-AF65-F5344CB8AC3E}">
        <p14:creationId xmlns:p14="http://schemas.microsoft.com/office/powerpoint/2010/main" val="4281848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opedia.com/terms/b/balancesheet.asp" TargetMode="External"/><Relationship Id="rId2" Type="http://schemas.openxmlformats.org/officeDocument/2006/relationships/hyperlink" Target="https://www.investopedia.com/terms/m/mdanalysis.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c/cost-of-labor.asp" TargetMode="External"/><Relationship Id="rId2" Type="http://schemas.openxmlformats.org/officeDocument/2006/relationships/hyperlink" Target="https://www.investopedia.com/terms/d/directcost.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5653-0D10-9248-6195-F6DE99E3360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0F15D29-71C6-40D2-EA3E-E5E3200818E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69313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8E13A1-8826-DB63-7B79-C60A7F717A45}"/>
              </a:ext>
            </a:extLst>
          </p:cNvPr>
          <p:cNvPicPr>
            <a:picLocks noChangeAspect="1"/>
          </p:cNvPicPr>
          <p:nvPr/>
        </p:nvPicPr>
        <p:blipFill>
          <a:blip r:embed="rId2"/>
          <a:stretch>
            <a:fillRect/>
          </a:stretch>
        </p:blipFill>
        <p:spPr>
          <a:xfrm>
            <a:off x="502508" y="1470127"/>
            <a:ext cx="8431427" cy="5260232"/>
          </a:xfrm>
          <a:prstGeom prst="rect">
            <a:avLst/>
          </a:prstGeom>
        </p:spPr>
      </p:pic>
    </p:spTree>
    <p:extLst>
      <p:ext uri="{BB962C8B-B14F-4D97-AF65-F5344CB8AC3E}">
        <p14:creationId xmlns:p14="http://schemas.microsoft.com/office/powerpoint/2010/main" val="55195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22D1-58DE-4483-1070-2CA9259424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423ED2-05A8-5323-095F-6F2606DAD8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491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B90E-E190-3B77-9021-F86026A6FB29}"/>
              </a:ext>
            </a:extLst>
          </p:cNvPr>
          <p:cNvSpPr>
            <a:spLocks noGrp="1"/>
          </p:cNvSpPr>
          <p:nvPr>
            <p:ph type="title"/>
          </p:nvPr>
        </p:nvSpPr>
        <p:spPr/>
        <p:txBody>
          <a:bodyPr/>
          <a:lstStyle/>
          <a:p>
            <a:r>
              <a:rPr lang="en-US" b="0" i="0" dirty="0">
                <a:solidFill>
                  <a:srgbClr val="111111"/>
                </a:solidFill>
                <a:effectLst/>
                <a:latin typeface="SourceSansPro"/>
              </a:rPr>
              <a:t>The 10-K includes five distinct sections</a:t>
            </a:r>
            <a:endParaRPr lang="en-US" dirty="0"/>
          </a:p>
        </p:txBody>
      </p:sp>
      <p:sp>
        <p:nvSpPr>
          <p:cNvPr id="3" name="Content Placeholder 2">
            <a:extLst>
              <a:ext uri="{FF2B5EF4-FFF2-40B4-BE49-F238E27FC236}">
                <a16:creationId xmlns:a16="http://schemas.microsoft.com/office/drawing/2014/main" id="{6A07EAF8-C9BB-F588-E766-838246545BAD}"/>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1" i="0" dirty="0">
                <a:solidFill>
                  <a:srgbClr val="111111"/>
                </a:solidFill>
                <a:effectLst/>
                <a:latin typeface="Cabin-semi-bold"/>
              </a:rPr>
              <a:t>Business</a:t>
            </a:r>
            <a:r>
              <a:rPr lang="en-US" b="0" i="0" dirty="0">
                <a:solidFill>
                  <a:srgbClr val="111111"/>
                </a:solidFill>
                <a:effectLst/>
                <a:latin typeface="SourceSansPro"/>
              </a:rPr>
              <a:t>.</a:t>
            </a:r>
            <a:r>
              <a:rPr lang="en-US" b="0" i="1" dirty="0">
                <a:solidFill>
                  <a:srgbClr val="111111"/>
                </a:solidFill>
                <a:effectLst/>
                <a:latin typeface="SourceSansPro"/>
              </a:rPr>
              <a:t> </a:t>
            </a:r>
            <a:r>
              <a:rPr lang="en-US" b="0" i="0" dirty="0">
                <a:solidFill>
                  <a:srgbClr val="111111"/>
                </a:solidFill>
                <a:effectLst/>
                <a:latin typeface="SourceSansPro"/>
              </a:rPr>
              <a:t>This provides an overview of the company’s main operations, including its products and services (i.e., how it makes money).</a:t>
            </a:r>
          </a:p>
          <a:p>
            <a:pPr algn="l">
              <a:buFont typeface="Arial" panose="020B0604020202020204" pitchFamily="34" charset="0"/>
              <a:buChar char="•"/>
            </a:pPr>
            <a:r>
              <a:rPr lang="en-US" b="1" i="0" dirty="0">
                <a:solidFill>
                  <a:srgbClr val="111111"/>
                </a:solidFill>
                <a:effectLst/>
                <a:latin typeface="Cabin-semi-bold"/>
              </a:rPr>
              <a:t>Risk factors</a:t>
            </a:r>
            <a:r>
              <a:rPr lang="en-US" b="0" i="0" dirty="0">
                <a:solidFill>
                  <a:srgbClr val="111111"/>
                </a:solidFill>
                <a:effectLst/>
                <a:latin typeface="SourceSansPro"/>
              </a:rPr>
              <a:t>.</a:t>
            </a:r>
            <a:r>
              <a:rPr lang="en-US" b="0" i="1" dirty="0">
                <a:solidFill>
                  <a:srgbClr val="111111"/>
                </a:solidFill>
                <a:effectLst/>
                <a:latin typeface="SourceSansPro"/>
              </a:rPr>
              <a:t> </a:t>
            </a:r>
            <a:r>
              <a:rPr lang="en-US" b="0" i="0" dirty="0">
                <a:solidFill>
                  <a:srgbClr val="111111"/>
                </a:solidFill>
                <a:effectLst/>
                <a:latin typeface="SourceSansPro"/>
              </a:rPr>
              <a:t>These outline any and all risks the company faces or may face in the future. The risks are typically listed in order of importance.</a:t>
            </a:r>
          </a:p>
          <a:p>
            <a:pPr algn="l">
              <a:buFont typeface="Arial" panose="020B0604020202020204" pitchFamily="34" charset="0"/>
              <a:buChar char="•"/>
            </a:pPr>
            <a:r>
              <a:rPr lang="en-US" b="1" i="0" dirty="0">
                <a:solidFill>
                  <a:srgbClr val="111111"/>
                </a:solidFill>
                <a:effectLst/>
                <a:latin typeface="Cabin-semi-bold"/>
              </a:rPr>
              <a:t>Selected financial data</a:t>
            </a:r>
            <a:r>
              <a:rPr lang="en-US" b="0" i="0" dirty="0">
                <a:solidFill>
                  <a:srgbClr val="111111"/>
                </a:solidFill>
                <a:effectLst/>
                <a:latin typeface="SourceSansPro"/>
              </a:rPr>
              <a:t>.</a:t>
            </a:r>
            <a:r>
              <a:rPr lang="en-US" b="0" i="1" dirty="0">
                <a:solidFill>
                  <a:srgbClr val="111111"/>
                </a:solidFill>
                <a:effectLst/>
                <a:latin typeface="SourceSansPro"/>
              </a:rPr>
              <a:t> </a:t>
            </a:r>
            <a:r>
              <a:rPr lang="en-US" b="0" i="0" dirty="0">
                <a:solidFill>
                  <a:srgbClr val="111111"/>
                </a:solidFill>
                <a:effectLst/>
                <a:latin typeface="SourceSansPro"/>
              </a:rPr>
              <a:t>This section details specific financial information about the company over the last five years. This section presents more of a near-term view of the company’s recent performance.</a:t>
            </a:r>
          </a:p>
          <a:p>
            <a:pPr algn="l">
              <a:buFont typeface="Arial" panose="020B0604020202020204" pitchFamily="34" charset="0"/>
              <a:buChar char="•"/>
            </a:pPr>
            <a:r>
              <a:rPr lang="en-US" b="1" i="0" dirty="0">
                <a:solidFill>
                  <a:srgbClr val="111111"/>
                </a:solidFill>
                <a:effectLst/>
                <a:latin typeface="Cabin-semi-bold"/>
              </a:rPr>
              <a:t>Management’s discussion and analysis</a:t>
            </a:r>
            <a:r>
              <a:rPr lang="en-US" b="0" i="0" dirty="0">
                <a:solidFill>
                  <a:srgbClr val="111111"/>
                </a:solidFill>
                <a:effectLst/>
                <a:latin typeface="SourceSansPro"/>
              </a:rPr>
              <a:t> of financial condition and results of operations. Also known as </a:t>
            </a:r>
            <a:r>
              <a:rPr lang="en-US" b="0" i="0" u="sng" dirty="0">
                <a:solidFill>
                  <a:srgbClr val="2C40D0"/>
                </a:solidFill>
                <a:effectLst/>
                <a:latin typeface="SourceSansPro"/>
                <a:hlinkClick r:id="rId2"/>
              </a:rPr>
              <a:t>MD&amp;A</a:t>
            </a:r>
            <a:r>
              <a:rPr lang="en-US" b="0" i="0" dirty="0">
                <a:solidFill>
                  <a:srgbClr val="111111"/>
                </a:solidFill>
                <a:effectLst/>
                <a:latin typeface="SourceSansPro"/>
              </a:rPr>
              <a:t>, this gives the company an opportunity to explain its business results from the previous fiscal year. This section is where the company can tell its story in its own words.</a:t>
            </a:r>
          </a:p>
          <a:p>
            <a:pPr algn="l">
              <a:buFont typeface="Arial" panose="020B0604020202020204" pitchFamily="34" charset="0"/>
              <a:buChar char="•"/>
            </a:pPr>
            <a:r>
              <a:rPr lang="en-US" b="1" i="0" dirty="0">
                <a:solidFill>
                  <a:srgbClr val="111111"/>
                </a:solidFill>
                <a:effectLst/>
                <a:latin typeface="Cabin-semi-bold"/>
              </a:rPr>
              <a:t>Financial statements and supplementary data</a:t>
            </a:r>
            <a:r>
              <a:rPr lang="en-US" b="0" i="0" dirty="0">
                <a:solidFill>
                  <a:srgbClr val="111111"/>
                </a:solidFill>
                <a:effectLst/>
                <a:latin typeface="SourceSansPro"/>
              </a:rPr>
              <a:t>.</a:t>
            </a:r>
            <a:r>
              <a:rPr lang="en-US" b="0" i="1" dirty="0">
                <a:solidFill>
                  <a:srgbClr val="111111"/>
                </a:solidFill>
                <a:effectLst/>
                <a:latin typeface="SourceSansPro"/>
              </a:rPr>
              <a:t> </a:t>
            </a:r>
            <a:r>
              <a:rPr lang="en-US" b="0" i="0" dirty="0">
                <a:solidFill>
                  <a:srgbClr val="111111"/>
                </a:solidFill>
                <a:effectLst/>
                <a:latin typeface="SourceSansPro"/>
              </a:rPr>
              <a:t>This includes the company’s audited financial statements including the income statement, </a:t>
            </a:r>
            <a:r>
              <a:rPr lang="en-US" b="0" i="0" u="sng" dirty="0">
                <a:solidFill>
                  <a:srgbClr val="2C40D0"/>
                </a:solidFill>
                <a:effectLst/>
                <a:latin typeface="SourceSansPro"/>
                <a:hlinkClick r:id="rId3"/>
              </a:rPr>
              <a:t>balance sheets</a:t>
            </a:r>
            <a:r>
              <a:rPr lang="en-US" b="0" i="0" dirty="0">
                <a:solidFill>
                  <a:srgbClr val="111111"/>
                </a:solidFill>
                <a:effectLst/>
                <a:latin typeface="SourceSansPro"/>
              </a:rPr>
              <a:t>, and statement of cash flows. A letter from the company’s independent auditor certifying the scope of their review is also included in this section.</a:t>
            </a:r>
            <a:r>
              <a:rPr lang="en-US" b="0" i="0" u="none" strike="noStrike" dirty="0">
                <a:solidFill>
                  <a:srgbClr val="0000EE"/>
                </a:solidFill>
                <a:effectLst/>
                <a:latin typeface="SourceSansPro"/>
              </a:rPr>
              <a:t>4</a:t>
            </a:r>
            <a:endParaRPr lang="en-US" b="0" i="0" dirty="0">
              <a:solidFill>
                <a:srgbClr val="111111"/>
              </a:solidFill>
              <a:effectLst/>
              <a:latin typeface="SourceSansPro"/>
            </a:endParaRPr>
          </a:p>
          <a:p>
            <a:endParaRPr lang="en-US" dirty="0"/>
          </a:p>
        </p:txBody>
      </p:sp>
    </p:spTree>
    <p:extLst>
      <p:ext uri="{BB962C8B-B14F-4D97-AF65-F5344CB8AC3E}">
        <p14:creationId xmlns:p14="http://schemas.microsoft.com/office/powerpoint/2010/main" val="1638199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E1EC-193E-DE7C-7C95-957BDFDF5F31}"/>
              </a:ext>
            </a:extLst>
          </p:cNvPr>
          <p:cNvSpPr>
            <a:spLocks noGrp="1"/>
          </p:cNvSpPr>
          <p:nvPr>
            <p:ph type="title"/>
          </p:nvPr>
        </p:nvSpPr>
        <p:spPr/>
        <p:txBody>
          <a:bodyPr/>
          <a:lstStyle/>
          <a:p>
            <a:r>
              <a:rPr lang="en-US" dirty="0"/>
              <a:t>SQUARESPACE, INC. Income Statement</a:t>
            </a:r>
          </a:p>
        </p:txBody>
      </p:sp>
      <p:pic>
        <p:nvPicPr>
          <p:cNvPr id="11" name="Content Placeholder 10">
            <a:extLst>
              <a:ext uri="{FF2B5EF4-FFF2-40B4-BE49-F238E27FC236}">
                <a16:creationId xmlns:a16="http://schemas.microsoft.com/office/drawing/2014/main" id="{E99B5427-4A13-6AA7-CC88-EE5CA826FC56}"/>
              </a:ext>
            </a:extLst>
          </p:cNvPr>
          <p:cNvPicPr>
            <a:picLocks noGrp="1" noChangeAspect="1"/>
          </p:cNvPicPr>
          <p:nvPr>
            <p:ph idx="1"/>
          </p:nvPr>
        </p:nvPicPr>
        <p:blipFill>
          <a:blip r:embed="rId2"/>
          <a:stretch>
            <a:fillRect/>
          </a:stretch>
        </p:blipFill>
        <p:spPr>
          <a:xfrm>
            <a:off x="2799319" y="4266262"/>
            <a:ext cx="6238802" cy="2547456"/>
          </a:xfrm>
          <a:ln>
            <a:solidFill>
              <a:schemeClr val="accent1"/>
            </a:solidFill>
          </a:ln>
        </p:spPr>
      </p:pic>
      <p:pic>
        <p:nvPicPr>
          <p:cNvPr id="9" name="Picture 8">
            <a:extLst>
              <a:ext uri="{FF2B5EF4-FFF2-40B4-BE49-F238E27FC236}">
                <a16:creationId xmlns:a16="http://schemas.microsoft.com/office/drawing/2014/main" id="{23E297F6-EBEF-ECE2-0965-AE119A19E8F2}"/>
              </a:ext>
            </a:extLst>
          </p:cNvPr>
          <p:cNvPicPr>
            <a:picLocks noChangeAspect="1"/>
          </p:cNvPicPr>
          <p:nvPr/>
        </p:nvPicPr>
        <p:blipFill>
          <a:blip r:embed="rId3"/>
          <a:stretch>
            <a:fillRect/>
          </a:stretch>
        </p:blipFill>
        <p:spPr>
          <a:xfrm>
            <a:off x="435858" y="1607288"/>
            <a:ext cx="6468212" cy="2601310"/>
          </a:xfrm>
          <a:prstGeom prst="rect">
            <a:avLst/>
          </a:prstGeom>
          <a:ln>
            <a:solidFill>
              <a:schemeClr val="accent1"/>
            </a:solidFill>
          </a:ln>
        </p:spPr>
      </p:pic>
    </p:spTree>
    <p:extLst>
      <p:ext uri="{BB962C8B-B14F-4D97-AF65-F5344CB8AC3E}">
        <p14:creationId xmlns:p14="http://schemas.microsoft.com/office/powerpoint/2010/main" val="319689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E1EC-193E-DE7C-7C95-957BDFDF5F31}"/>
              </a:ext>
            </a:extLst>
          </p:cNvPr>
          <p:cNvSpPr>
            <a:spLocks noGrp="1"/>
          </p:cNvSpPr>
          <p:nvPr>
            <p:ph type="title"/>
          </p:nvPr>
        </p:nvSpPr>
        <p:spPr/>
        <p:txBody>
          <a:bodyPr/>
          <a:lstStyle/>
          <a:p>
            <a:r>
              <a:rPr lang="en-US" dirty="0"/>
              <a:t>Aragon Income Statement</a:t>
            </a:r>
          </a:p>
        </p:txBody>
      </p:sp>
      <p:graphicFrame>
        <p:nvGraphicFramePr>
          <p:cNvPr id="4" name="Content Placeholder 3">
            <a:extLst>
              <a:ext uri="{FF2B5EF4-FFF2-40B4-BE49-F238E27FC236}">
                <a16:creationId xmlns:a16="http://schemas.microsoft.com/office/drawing/2014/main" id="{6CF04380-5B56-E7A0-75DF-2E282ED6B595}"/>
              </a:ext>
            </a:extLst>
          </p:cNvPr>
          <p:cNvGraphicFramePr>
            <a:graphicFrameLocks noGrp="1"/>
          </p:cNvGraphicFramePr>
          <p:nvPr>
            <p:ph idx="1"/>
            <p:extLst>
              <p:ext uri="{D42A27DB-BD31-4B8C-83A1-F6EECF244321}">
                <p14:modId xmlns:p14="http://schemas.microsoft.com/office/powerpoint/2010/main" val="3367166942"/>
              </p:ext>
            </p:extLst>
          </p:nvPr>
        </p:nvGraphicFramePr>
        <p:xfrm>
          <a:off x="683741" y="1743248"/>
          <a:ext cx="7831609" cy="4476592"/>
        </p:xfrm>
        <a:graphic>
          <a:graphicData uri="http://schemas.openxmlformats.org/drawingml/2006/table">
            <a:tbl>
              <a:tblPr>
                <a:tableStyleId>{74C1A8A3-306A-4EB7-A6B1-4F7E0EB9C5D6}</a:tableStyleId>
              </a:tblPr>
              <a:tblGrid>
                <a:gridCol w="4759484">
                  <a:extLst>
                    <a:ext uri="{9D8B030D-6E8A-4147-A177-3AD203B41FA5}">
                      <a16:colId xmlns:a16="http://schemas.microsoft.com/office/drawing/2014/main" val="632201810"/>
                    </a:ext>
                  </a:extLst>
                </a:gridCol>
                <a:gridCol w="1392871">
                  <a:extLst>
                    <a:ext uri="{9D8B030D-6E8A-4147-A177-3AD203B41FA5}">
                      <a16:colId xmlns:a16="http://schemas.microsoft.com/office/drawing/2014/main" val="1768820243"/>
                    </a:ext>
                  </a:extLst>
                </a:gridCol>
                <a:gridCol w="1679254">
                  <a:extLst>
                    <a:ext uri="{9D8B030D-6E8A-4147-A177-3AD203B41FA5}">
                      <a16:colId xmlns:a16="http://schemas.microsoft.com/office/drawing/2014/main" val="2745799380"/>
                    </a:ext>
                  </a:extLst>
                </a:gridCol>
              </a:tblGrid>
              <a:tr h="362794">
                <a:tc>
                  <a:txBody>
                    <a:bodyPr/>
                    <a:lstStyle/>
                    <a:p>
                      <a:pPr algn="l" fontAlgn="t"/>
                      <a:endParaRPr lang="en-US" sz="1200" b="0" i="0" u="none" strike="noStrike" dirty="0">
                        <a:effectLst/>
                        <a:latin typeface="+mn-lt"/>
                      </a:endParaRPr>
                    </a:p>
                  </a:txBody>
                  <a:tcPr marL="3976" marR="3976" marT="3976" marB="0"/>
                </a:tc>
                <a:tc>
                  <a:txBody>
                    <a:bodyPr/>
                    <a:lstStyle/>
                    <a:p>
                      <a:pPr algn="r" fontAlgn="t"/>
                      <a:r>
                        <a:rPr lang="en-US" sz="1200" u="none" strike="noStrike">
                          <a:effectLst/>
                          <a:latin typeface="+mn-lt"/>
                        </a:rPr>
                        <a:t>2021</a:t>
                      </a:r>
                      <a:endParaRPr lang="en-US" sz="1200" b="0" i="0" u="none" strike="noStrike">
                        <a:effectLst/>
                        <a:latin typeface="+mn-lt"/>
                      </a:endParaRPr>
                    </a:p>
                  </a:txBody>
                  <a:tcPr marL="3976" marR="3976" marT="3976" marB="0"/>
                </a:tc>
                <a:tc>
                  <a:txBody>
                    <a:bodyPr/>
                    <a:lstStyle/>
                    <a:p>
                      <a:pPr algn="l" fontAlgn="t"/>
                      <a:r>
                        <a:rPr lang="en-US" sz="1200" u="none" strike="noStrike" dirty="0">
                          <a:effectLst/>
                          <a:latin typeface="+mn-lt"/>
                        </a:rPr>
                        <a:t>percentage of total revenue</a:t>
                      </a:r>
                      <a:endParaRPr lang="en-US" sz="1200" b="0" i="0" u="none" strike="noStrike" dirty="0">
                        <a:effectLst/>
                        <a:latin typeface="+mn-lt"/>
                      </a:endParaRPr>
                    </a:p>
                  </a:txBody>
                  <a:tcPr marL="3976" marR="3976" marT="3976" marB="0"/>
                </a:tc>
                <a:extLst>
                  <a:ext uri="{0D108BD9-81ED-4DB2-BD59-A6C34878D82A}">
                    <a16:rowId xmlns:a16="http://schemas.microsoft.com/office/drawing/2014/main" val="3735384002"/>
                  </a:ext>
                </a:extLst>
              </a:tr>
              <a:tr h="183348">
                <a:tc>
                  <a:txBody>
                    <a:bodyPr/>
                    <a:lstStyle/>
                    <a:p>
                      <a:pPr algn="l" fontAlgn="t"/>
                      <a:r>
                        <a:rPr lang="en-US" sz="1200" u="none" strike="noStrike" dirty="0">
                          <a:effectLst/>
                          <a:latin typeface="+mn-lt"/>
                        </a:rPr>
                        <a:t>Revenue</a:t>
                      </a:r>
                      <a:endParaRPr lang="en-US" sz="1200" b="0" i="0" u="none" strike="noStrike" dirty="0">
                        <a:effectLst/>
                        <a:latin typeface="+mn-lt"/>
                      </a:endParaRPr>
                    </a:p>
                  </a:txBody>
                  <a:tcPr marL="3976" marR="3976" marT="3976" marB="0"/>
                </a:tc>
                <a:tc>
                  <a:txBody>
                    <a:bodyPr/>
                    <a:lstStyle/>
                    <a:p>
                      <a:pPr algn="l" fontAlgn="t"/>
                      <a:r>
                        <a:rPr lang="en-US" sz="1200" u="none" strike="noStrike" dirty="0">
                          <a:effectLst/>
                          <a:latin typeface="+mn-lt"/>
                        </a:rPr>
                        <a:t> $                 </a:t>
                      </a:r>
                      <a:r>
                        <a:rPr lang="en-US" sz="1200" u="none" strike="noStrike" dirty="0" err="1">
                          <a:effectLst/>
                          <a:latin typeface="+mn-lt"/>
                        </a:rPr>
                        <a:t>xxx,xxx</a:t>
                      </a:r>
                      <a:endParaRPr lang="en-US" sz="1200" b="0" i="0" u="none" strike="noStrike" dirty="0">
                        <a:effectLst/>
                        <a:latin typeface="+mn-lt"/>
                      </a:endParaRPr>
                    </a:p>
                  </a:txBody>
                  <a:tcPr marL="3976" marR="3976" marT="3976" marB="0">
                    <a:lnB>
                      <a:noFill/>
                    </a:lnB>
                  </a:tcPr>
                </a:tc>
                <a:tc>
                  <a:txBody>
                    <a:bodyPr/>
                    <a:lstStyle/>
                    <a:p>
                      <a:pPr algn="l" fontAlgn="t"/>
                      <a:endParaRPr lang="en-US" sz="1200" b="0" i="0" u="none" strike="noStrike">
                        <a:effectLst/>
                        <a:latin typeface="+mn-lt"/>
                      </a:endParaRPr>
                    </a:p>
                  </a:txBody>
                  <a:tcPr marL="3976" marR="3976" marT="3976" marB="0"/>
                </a:tc>
                <a:extLst>
                  <a:ext uri="{0D108BD9-81ED-4DB2-BD59-A6C34878D82A}">
                    <a16:rowId xmlns:a16="http://schemas.microsoft.com/office/drawing/2014/main" val="1479760812"/>
                  </a:ext>
                </a:extLst>
              </a:tr>
              <a:tr h="183348">
                <a:tc>
                  <a:txBody>
                    <a:bodyPr/>
                    <a:lstStyle/>
                    <a:p>
                      <a:pPr algn="l" fontAlgn="t"/>
                      <a:r>
                        <a:rPr lang="en-US" sz="1200" u="none" strike="noStrike">
                          <a:effectLst/>
                          <a:latin typeface="+mn-lt"/>
                        </a:rPr>
                        <a:t>Cost of revenue</a:t>
                      </a:r>
                      <a:endParaRPr lang="en-US" sz="1200" b="0" i="0" u="none" strike="noStrike">
                        <a:effectLst/>
                        <a:latin typeface="+mn-lt"/>
                      </a:endParaRPr>
                    </a:p>
                  </a:txBody>
                  <a:tcPr marL="3976" marR="3976" marT="3976" marB="0">
                    <a:lnR>
                      <a:noFill/>
                    </a:lnR>
                  </a:tcPr>
                </a:tc>
                <a:tc>
                  <a:txBody>
                    <a:bodyPr/>
                    <a:lstStyle/>
                    <a:p>
                      <a:pPr algn="r" fontAlgn="t"/>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xxx,xxx</a:t>
                      </a:r>
                      <a:endParaRPr lang="en-US" sz="1200" b="0" i="0" u="none" strike="noStrike" dirty="0">
                        <a:effectLst/>
                        <a:latin typeface="+mn-lt"/>
                      </a:endParaRPr>
                    </a:p>
                  </a:txBody>
                  <a:tcPr marL="3976" marR="3976" marT="3976" marB="0">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US" sz="1200" u="none" strike="noStrike" dirty="0">
                          <a:effectLst/>
                          <a:latin typeface="+mn-lt"/>
                        </a:rPr>
                        <a:t>16.2%</a:t>
                      </a:r>
                      <a:endParaRPr lang="en-US" sz="1200" b="0" i="0" u="none" strike="noStrike" dirty="0">
                        <a:effectLst/>
                        <a:latin typeface="+mn-lt"/>
                      </a:endParaRPr>
                    </a:p>
                  </a:txBody>
                  <a:tcPr marL="3976" marR="3976" marT="3976" marB="0">
                    <a:lnL>
                      <a:noFill/>
                    </a:lnL>
                  </a:tcPr>
                </a:tc>
                <a:extLst>
                  <a:ext uri="{0D108BD9-81ED-4DB2-BD59-A6C34878D82A}">
                    <a16:rowId xmlns:a16="http://schemas.microsoft.com/office/drawing/2014/main" val="4220377344"/>
                  </a:ext>
                </a:extLst>
              </a:tr>
              <a:tr h="183348">
                <a:tc>
                  <a:txBody>
                    <a:bodyPr/>
                    <a:lstStyle/>
                    <a:p>
                      <a:pPr algn="l" fontAlgn="t"/>
                      <a:r>
                        <a:rPr lang="en-US" sz="1200" u="none" strike="noStrike">
                          <a:effectLst/>
                          <a:latin typeface="+mn-lt"/>
                        </a:rPr>
                        <a:t>Gross profit</a:t>
                      </a:r>
                      <a:endParaRPr lang="en-US" sz="1200" b="0" i="0" u="none" strike="noStrike">
                        <a:effectLst/>
                        <a:latin typeface="+mn-lt"/>
                      </a:endParaRPr>
                    </a:p>
                  </a:txBody>
                  <a:tcPr marL="3976" marR="3976" marT="3976" marB="0"/>
                </a:tc>
                <a:tc>
                  <a:txBody>
                    <a:bodyPr/>
                    <a:lstStyle/>
                    <a:p>
                      <a:pPr algn="r" fontAlgn="t"/>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xxx,xxx</a:t>
                      </a:r>
                      <a:endParaRPr lang="en-US" sz="1200" b="0" i="0" u="none" strike="noStrike" dirty="0">
                        <a:effectLst/>
                        <a:latin typeface="+mn-lt"/>
                      </a:endParaRPr>
                    </a:p>
                  </a:txBody>
                  <a:tcPr marL="3976" marR="3976" marT="3976" marB="0">
                    <a:lnT w="12700" cap="flat" cmpd="sng" algn="ctr">
                      <a:solidFill>
                        <a:schemeClr val="tx1"/>
                      </a:solidFill>
                      <a:prstDash val="solid"/>
                      <a:round/>
                      <a:headEnd type="none" w="med" len="med"/>
                      <a:tailEnd type="none" w="med" len="med"/>
                    </a:lnT>
                  </a:tcPr>
                </a:tc>
                <a:tc>
                  <a:txBody>
                    <a:bodyPr/>
                    <a:lstStyle/>
                    <a:p>
                      <a:pPr algn="r" fontAlgn="t"/>
                      <a:r>
                        <a:rPr lang="en-US" sz="1200" u="none" strike="noStrike">
                          <a:effectLst/>
                          <a:latin typeface="+mn-lt"/>
                        </a:rPr>
                        <a:t>83.8%</a:t>
                      </a:r>
                      <a:endParaRPr lang="en-US" sz="1200" b="0" i="0" u="none" strike="noStrike">
                        <a:effectLst/>
                        <a:latin typeface="+mn-lt"/>
                      </a:endParaRPr>
                    </a:p>
                  </a:txBody>
                  <a:tcPr marL="3976" marR="3976" marT="3976" marB="0"/>
                </a:tc>
                <a:extLst>
                  <a:ext uri="{0D108BD9-81ED-4DB2-BD59-A6C34878D82A}">
                    <a16:rowId xmlns:a16="http://schemas.microsoft.com/office/drawing/2014/main" val="1800497954"/>
                  </a:ext>
                </a:extLst>
              </a:tr>
              <a:tr h="183348">
                <a:tc>
                  <a:txBody>
                    <a:bodyPr/>
                    <a:lstStyle/>
                    <a:p>
                      <a:pPr algn="l" fontAlgn="t"/>
                      <a:r>
                        <a:rPr lang="en-US" sz="1200" u="none" strike="noStrike">
                          <a:effectLst/>
                          <a:latin typeface="+mn-lt"/>
                        </a:rPr>
                        <a:t>Operating expenses:</a:t>
                      </a:r>
                      <a:endParaRPr lang="en-US" sz="1200" b="0" i="0" u="none" strike="noStrike">
                        <a:effectLst/>
                        <a:latin typeface="+mn-lt"/>
                      </a:endParaRPr>
                    </a:p>
                  </a:txBody>
                  <a:tcPr marL="3976" marR="3976" marT="3976" marB="0"/>
                </a:tc>
                <a:tc>
                  <a:txBody>
                    <a:bodyPr/>
                    <a:lstStyle/>
                    <a:p>
                      <a:pPr algn="l" fontAlgn="t"/>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xxx,xxx</a:t>
                      </a:r>
                      <a:endParaRPr lang="en-US" sz="1200" b="0" i="0" u="none" strike="noStrike" dirty="0">
                        <a:effectLst/>
                        <a:latin typeface="+mn-lt"/>
                      </a:endParaRPr>
                    </a:p>
                  </a:txBody>
                  <a:tcPr marL="3976" marR="3976" marT="3976" marB="0"/>
                </a:tc>
                <a:tc>
                  <a:txBody>
                    <a:bodyPr/>
                    <a:lstStyle/>
                    <a:p>
                      <a:pPr algn="l" fontAlgn="t"/>
                      <a:endParaRPr lang="en-US" sz="1200" b="0" i="0" u="none" strike="noStrike" dirty="0">
                        <a:effectLst/>
                        <a:latin typeface="+mn-lt"/>
                      </a:endParaRPr>
                    </a:p>
                  </a:txBody>
                  <a:tcPr marL="3976" marR="3976" marT="3976" marB="0"/>
                </a:tc>
                <a:extLst>
                  <a:ext uri="{0D108BD9-81ED-4DB2-BD59-A6C34878D82A}">
                    <a16:rowId xmlns:a16="http://schemas.microsoft.com/office/drawing/2014/main" val="2910474039"/>
                  </a:ext>
                </a:extLst>
              </a:tr>
              <a:tr h="183348">
                <a:tc>
                  <a:txBody>
                    <a:bodyPr/>
                    <a:lstStyle/>
                    <a:p>
                      <a:pPr algn="l" fontAlgn="t"/>
                      <a:r>
                        <a:rPr lang="en-US" sz="1200" dirty="0"/>
                        <a:t>Community Development &amp; Support</a:t>
                      </a:r>
                      <a:endParaRPr lang="en-US" sz="1200" b="0" i="0" u="none" strike="noStrike" dirty="0">
                        <a:effectLst/>
                        <a:latin typeface="+mn-lt"/>
                      </a:endParaRPr>
                    </a:p>
                  </a:txBody>
                  <a:tcPr marL="95424" marR="3976" marT="3976" marB="0"/>
                </a:tc>
                <a:tc>
                  <a:txBody>
                    <a:bodyPr/>
                    <a:lstStyle/>
                    <a:p>
                      <a:pPr algn="r" fontAlgn="t"/>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xxx,xxx</a:t>
                      </a:r>
                      <a:endParaRPr lang="en-US" sz="1200" b="0" i="0" u="none" strike="noStrike">
                        <a:effectLst/>
                        <a:latin typeface="+mn-lt"/>
                      </a:endParaRPr>
                    </a:p>
                  </a:txBody>
                  <a:tcPr marL="3976" marR="3976" marT="3976" marB="0"/>
                </a:tc>
                <a:tc>
                  <a:txBody>
                    <a:bodyPr/>
                    <a:lstStyle/>
                    <a:p>
                      <a:pPr algn="r" fontAlgn="t"/>
                      <a:endParaRPr lang="en-US" sz="1200" b="0" i="0" u="none" strike="noStrike">
                        <a:effectLst/>
                        <a:latin typeface="+mn-lt"/>
                      </a:endParaRPr>
                    </a:p>
                  </a:txBody>
                  <a:tcPr marL="3976" marR="3976" marT="3976" marB="0"/>
                </a:tc>
                <a:extLst>
                  <a:ext uri="{0D108BD9-81ED-4DB2-BD59-A6C34878D82A}">
                    <a16:rowId xmlns:a16="http://schemas.microsoft.com/office/drawing/2014/main" val="770326439"/>
                  </a:ext>
                </a:extLst>
              </a:tr>
              <a:tr h="183348">
                <a:tc>
                  <a:txBody>
                    <a:bodyPr/>
                    <a:lstStyle/>
                    <a:p>
                      <a:pPr algn="l" fontAlgn="t"/>
                      <a:r>
                        <a:rPr lang="en-US" sz="1200" b="0" i="0" u="none" strike="noStrike" dirty="0">
                          <a:effectLst/>
                          <a:latin typeface="+mn-lt"/>
                        </a:rPr>
                        <a:t>DAO Education</a:t>
                      </a:r>
                    </a:p>
                  </a:txBody>
                  <a:tcPr marL="95424" marR="3976" marT="3976" marB="0"/>
                </a:tc>
                <a:tc>
                  <a:txBody>
                    <a:bodyPr/>
                    <a:lstStyle/>
                    <a:p>
                      <a:pPr algn="r" fontAlgn="t"/>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xxx,xxx</a:t>
                      </a:r>
                      <a:endParaRPr lang="en-US" sz="1200" b="0" i="0" u="none" strike="noStrike">
                        <a:effectLst/>
                        <a:latin typeface="+mn-lt"/>
                      </a:endParaRPr>
                    </a:p>
                  </a:txBody>
                  <a:tcPr marL="3976" marR="3976" marT="3976" marB="0"/>
                </a:tc>
                <a:tc>
                  <a:txBody>
                    <a:bodyPr/>
                    <a:lstStyle/>
                    <a:p>
                      <a:pPr algn="r" fontAlgn="t"/>
                      <a:endParaRPr lang="en-US" sz="1200" b="0" i="0" u="none" strike="noStrike" dirty="0">
                        <a:effectLst/>
                        <a:latin typeface="+mn-lt"/>
                      </a:endParaRPr>
                    </a:p>
                  </a:txBody>
                  <a:tcPr marL="3976" marR="3976" marT="3976" marB="0"/>
                </a:tc>
                <a:extLst>
                  <a:ext uri="{0D108BD9-81ED-4DB2-BD59-A6C34878D82A}">
                    <a16:rowId xmlns:a16="http://schemas.microsoft.com/office/drawing/2014/main" val="1433613231"/>
                  </a:ext>
                </a:extLst>
              </a:tr>
              <a:tr h="183348">
                <a:tc>
                  <a:txBody>
                    <a:bodyPr/>
                    <a:lstStyle/>
                    <a:p>
                      <a:pPr algn="l" fontAlgn="t"/>
                      <a:r>
                        <a:rPr lang="en-US" sz="1200" dirty="0"/>
                        <a:t>Governance Development &amp; Support</a:t>
                      </a:r>
                      <a:endParaRPr lang="en-US" sz="1200" b="0" i="0" u="none" strike="noStrike" dirty="0">
                        <a:effectLst/>
                        <a:latin typeface="+mn-lt"/>
                      </a:endParaRPr>
                    </a:p>
                  </a:txBody>
                  <a:tcPr marL="95424" marR="3976" marT="3976" marB="0"/>
                </a:tc>
                <a:tc>
                  <a:txBody>
                    <a:bodyPr/>
                    <a:lstStyle/>
                    <a:p>
                      <a:pPr algn="r" fontAlgn="t"/>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xxx,xxx</a:t>
                      </a:r>
                      <a:endParaRPr lang="en-US" sz="1200" b="0" i="0" u="none" strike="noStrike" dirty="0">
                        <a:effectLst/>
                        <a:latin typeface="+mn-lt"/>
                      </a:endParaRPr>
                    </a:p>
                  </a:txBody>
                  <a:tcPr marL="3976" marR="3976" marT="3976" marB="0"/>
                </a:tc>
                <a:tc>
                  <a:txBody>
                    <a:bodyPr/>
                    <a:lstStyle/>
                    <a:p>
                      <a:pPr algn="r" fontAlgn="t"/>
                      <a:endParaRPr lang="en-US" sz="1200" b="0" i="0" u="none" strike="noStrike">
                        <a:effectLst/>
                        <a:latin typeface="+mn-lt"/>
                      </a:endParaRPr>
                    </a:p>
                  </a:txBody>
                  <a:tcPr marL="3976" marR="3976" marT="3976" marB="0"/>
                </a:tc>
                <a:extLst>
                  <a:ext uri="{0D108BD9-81ED-4DB2-BD59-A6C34878D82A}">
                    <a16:rowId xmlns:a16="http://schemas.microsoft.com/office/drawing/2014/main" val="907045440"/>
                  </a:ext>
                </a:extLst>
              </a:tr>
              <a:tr h="183348">
                <a:tc>
                  <a:txBody>
                    <a:bodyPr/>
                    <a:lstStyle/>
                    <a:p>
                      <a:pPr algn="l" fontAlgn="t"/>
                      <a:r>
                        <a:rPr lang="en-US" sz="1200" dirty="0"/>
                        <a:t>Reporting &amp; Insights</a:t>
                      </a:r>
                      <a:endParaRPr lang="en-US" sz="1200" b="0" i="0" u="none" strike="noStrike" dirty="0">
                        <a:effectLst/>
                        <a:latin typeface="+mn-lt"/>
                      </a:endParaRPr>
                    </a:p>
                  </a:txBody>
                  <a:tcPr marL="95424" marR="3976" marT="3976" marB="0"/>
                </a:tc>
                <a:tc>
                  <a:txBody>
                    <a:bodyPr/>
                    <a:lstStyle/>
                    <a:p>
                      <a:pPr algn="r" fontAlgn="t"/>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xxx,xxx</a:t>
                      </a:r>
                      <a:endParaRPr lang="en-US" sz="1200" b="0" i="0" u="none" strike="noStrike">
                        <a:effectLst/>
                        <a:latin typeface="+mn-lt"/>
                      </a:endParaRPr>
                    </a:p>
                  </a:txBody>
                  <a:tcPr marL="3976" marR="3976" marT="3976" marB="0"/>
                </a:tc>
                <a:tc>
                  <a:txBody>
                    <a:bodyPr/>
                    <a:lstStyle/>
                    <a:p>
                      <a:pPr algn="r" fontAlgn="t"/>
                      <a:endParaRPr lang="en-US" sz="1200" b="0" i="0" u="none" strike="noStrike" dirty="0">
                        <a:effectLst/>
                        <a:latin typeface="+mn-lt"/>
                      </a:endParaRPr>
                    </a:p>
                  </a:txBody>
                  <a:tcPr marL="3976" marR="3976" marT="3976" marB="0"/>
                </a:tc>
                <a:extLst>
                  <a:ext uri="{0D108BD9-81ED-4DB2-BD59-A6C34878D82A}">
                    <a16:rowId xmlns:a16="http://schemas.microsoft.com/office/drawing/2014/main" val="3195453207"/>
                  </a:ext>
                </a:extLst>
              </a:tr>
              <a:tr h="183348">
                <a:tc>
                  <a:txBody>
                    <a:bodyPr/>
                    <a:lstStyle/>
                    <a:p>
                      <a:pPr algn="l" fontAlgn="t"/>
                      <a:r>
                        <a:rPr lang="en-US" sz="1200" u="none" strike="noStrike" dirty="0">
                          <a:effectLst/>
                          <a:latin typeface="+mn-lt"/>
                        </a:rPr>
                        <a:t>Research and product development</a:t>
                      </a:r>
                      <a:endParaRPr lang="en-US" sz="1200" b="0" i="0" u="none" strike="noStrike" dirty="0">
                        <a:effectLst/>
                        <a:latin typeface="+mn-lt"/>
                      </a:endParaRPr>
                    </a:p>
                  </a:txBody>
                  <a:tcPr marL="95424" marR="3976" marT="3976" marB="0"/>
                </a:tc>
                <a:tc>
                  <a:txBody>
                    <a:bodyPr/>
                    <a:lstStyle/>
                    <a:p>
                      <a:pPr algn="r" fontAlgn="t"/>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xxx,xxx</a:t>
                      </a:r>
                      <a:endParaRPr lang="en-US" sz="1200" b="0" i="0" u="none" strike="noStrike" dirty="0">
                        <a:effectLst/>
                        <a:latin typeface="+mn-lt"/>
                      </a:endParaRPr>
                    </a:p>
                  </a:txBody>
                  <a:tcPr marL="3976" marR="3976" marT="3976" marB="0"/>
                </a:tc>
                <a:tc>
                  <a:txBody>
                    <a:bodyPr/>
                    <a:lstStyle/>
                    <a:p>
                      <a:pPr algn="r" fontAlgn="t"/>
                      <a:r>
                        <a:rPr lang="en-US" sz="1200" u="none" strike="noStrike">
                          <a:effectLst/>
                          <a:latin typeface="+mn-lt"/>
                        </a:rPr>
                        <a:t>24.3%</a:t>
                      </a:r>
                      <a:endParaRPr lang="en-US" sz="1200" b="0" i="0" u="none" strike="noStrike">
                        <a:effectLst/>
                        <a:latin typeface="+mn-lt"/>
                      </a:endParaRPr>
                    </a:p>
                  </a:txBody>
                  <a:tcPr marL="3976" marR="3976" marT="3976" marB="0"/>
                </a:tc>
                <a:extLst>
                  <a:ext uri="{0D108BD9-81ED-4DB2-BD59-A6C34878D82A}">
                    <a16:rowId xmlns:a16="http://schemas.microsoft.com/office/drawing/2014/main" val="3520253116"/>
                  </a:ext>
                </a:extLst>
              </a:tr>
              <a:tr h="183348">
                <a:tc>
                  <a:txBody>
                    <a:bodyPr/>
                    <a:lstStyle/>
                    <a:p>
                      <a:pPr algn="l" fontAlgn="t"/>
                      <a:r>
                        <a:rPr lang="en-US" sz="1200" dirty="0"/>
                        <a:t>Salaries and other compensation</a:t>
                      </a:r>
                      <a:endParaRPr lang="en-US" sz="1200" b="0" i="0" u="none" strike="noStrike" dirty="0">
                        <a:effectLst/>
                        <a:latin typeface="+mn-lt"/>
                      </a:endParaRPr>
                    </a:p>
                  </a:txBody>
                  <a:tcPr marL="95424" marR="3976" marT="3976" marB="0"/>
                </a:tc>
                <a:tc>
                  <a:txBody>
                    <a:bodyPr/>
                    <a:lstStyle/>
                    <a:p>
                      <a:pPr algn="r" fontAlgn="t"/>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xxx,xxx</a:t>
                      </a:r>
                      <a:endParaRPr lang="en-US" sz="1200" b="0" i="0" u="none" strike="noStrike" dirty="0">
                        <a:effectLst/>
                        <a:latin typeface="+mn-lt"/>
                      </a:endParaRPr>
                    </a:p>
                  </a:txBody>
                  <a:tcPr marL="3976" marR="3976" marT="3976" marB="0"/>
                </a:tc>
                <a:tc>
                  <a:txBody>
                    <a:bodyPr/>
                    <a:lstStyle/>
                    <a:p>
                      <a:pPr algn="r" fontAlgn="t"/>
                      <a:endParaRPr lang="en-US" sz="1200" b="0" i="0" u="none" strike="noStrike" dirty="0">
                        <a:effectLst/>
                        <a:latin typeface="+mn-lt"/>
                      </a:endParaRPr>
                    </a:p>
                  </a:txBody>
                  <a:tcPr marL="3976" marR="3976" marT="3976" marB="0"/>
                </a:tc>
                <a:extLst>
                  <a:ext uri="{0D108BD9-81ED-4DB2-BD59-A6C34878D82A}">
                    <a16:rowId xmlns:a16="http://schemas.microsoft.com/office/drawing/2014/main" val="2548338374"/>
                  </a:ext>
                </a:extLst>
              </a:tr>
              <a:tr h="183348">
                <a:tc>
                  <a:txBody>
                    <a:bodyPr/>
                    <a:lstStyle/>
                    <a:p>
                      <a:pPr algn="l" fontAlgn="t"/>
                      <a:r>
                        <a:rPr lang="en-US" sz="1200" dirty="0"/>
                        <a:t>Tech Support</a:t>
                      </a:r>
                      <a:endParaRPr lang="en-US" sz="1200" b="0" i="0" u="none" strike="noStrike" dirty="0">
                        <a:effectLst/>
                        <a:latin typeface="+mn-lt"/>
                      </a:endParaRPr>
                    </a:p>
                  </a:txBody>
                  <a:tcPr marL="95424" marR="3976" marT="3976" marB="0"/>
                </a:tc>
                <a:tc>
                  <a:txBody>
                    <a:bodyPr/>
                    <a:lstStyle/>
                    <a:p>
                      <a:pPr algn="r" fontAlgn="t"/>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xxx,xxx</a:t>
                      </a:r>
                      <a:endParaRPr lang="en-US" sz="1200" b="0" i="0" u="none" strike="noStrike" dirty="0">
                        <a:effectLst/>
                        <a:latin typeface="+mn-lt"/>
                      </a:endParaRPr>
                    </a:p>
                  </a:txBody>
                  <a:tcPr marL="3976" marR="3976" marT="3976" marB="0"/>
                </a:tc>
                <a:tc>
                  <a:txBody>
                    <a:bodyPr/>
                    <a:lstStyle/>
                    <a:p>
                      <a:pPr algn="r" fontAlgn="t"/>
                      <a:endParaRPr lang="en-US" sz="1200" b="0" i="0" u="none" strike="noStrike" dirty="0">
                        <a:effectLst/>
                        <a:latin typeface="+mn-lt"/>
                      </a:endParaRPr>
                    </a:p>
                  </a:txBody>
                  <a:tcPr marL="3976" marR="3976" marT="3976" marB="0"/>
                </a:tc>
                <a:extLst>
                  <a:ext uri="{0D108BD9-81ED-4DB2-BD59-A6C34878D82A}">
                    <a16:rowId xmlns:a16="http://schemas.microsoft.com/office/drawing/2014/main" val="1106678459"/>
                  </a:ext>
                </a:extLst>
              </a:tr>
              <a:tr h="183348">
                <a:tc>
                  <a:txBody>
                    <a:bodyPr/>
                    <a:lstStyle/>
                    <a:p>
                      <a:pPr algn="l" fontAlgn="t"/>
                      <a:r>
                        <a:rPr lang="en-US" sz="1200" dirty="0"/>
                        <a:t>Treasury &amp; Finance Management </a:t>
                      </a:r>
                      <a:endParaRPr lang="en-US" sz="1200" b="0" i="0" u="none" strike="noStrike" dirty="0">
                        <a:effectLst/>
                        <a:latin typeface="+mn-lt"/>
                      </a:endParaRPr>
                    </a:p>
                  </a:txBody>
                  <a:tcPr marL="95424" marR="3976" marT="3976" marB="0"/>
                </a:tc>
                <a:tc>
                  <a:txBody>
                    <a:bodyPr/>
                    <a:lstStyle/>
                    <a:p>
                      <a:pPr algn="r" fontAlgn="t"/>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xxx,xxx</a:t>
                      </a:r>
                      <a:endParaRPr lang="en-US" sz="1200" b="0" i="0" u="none" strike="noStrike">
                        <a:effectLst/>
                        <a:latin typeface="+mn-lt"/>
                      </a:endParaRPr>
                    </a:p>
                  </a:txBody>
                  <a:tcPr marL="3976" marR="3976" marT="3976" marB="0"/>
                </a:tc>
                <a:tc>
                  <a:txBody>
                    <a:bodyPr/>
                    <a:lstStyle/>
                    <a:p>
                      <a:pPr algn="r" fontAlgn="t"/>
                      <a:endParaRPr lang="en-US" sz="1200" b="0" i="0" u="none" strike="noStrike" dirty="0">
                        <a:effectLst/>
                        <a:latin typeface="+mn-lt"/>
                      </a:endParaRPr>
                    </a:p>
                  </a:txBody>
                  <a:tcPr marL="3976" marR="3976" marT="3976" marB="0"/>
                </a:tc>
                <a:extLst>
                  <a:ext uri="{0D108BD9-81ED-4DB2-BD59-A6C34878D82A}">
                    <a16:rowId xmlns:a16="http://schemas.microsoft.com/office/drawing/2014/main" val="3965452169"/>
                  </a:ext>
                </a:extLst>
              </a:tr>
              <a:tr h="183348">
                <a:tc>
                  <a:txBody>
                    <a:bodyPr/>
                    <a:lstStyle/>
                    <a:p>
                      <a:pPr algn="l" fontAlgn="t"/>
                      <a:r>
                        <a:rPr lang="en-US" sz="1200" u="none" strike="noStrike" dirty="0">
                          <a:effectLst/>
                          <a:latin typeface="+mn-lt"/>
                        </a:rPr>
                        <a:t>Marketing and sales</a:t>
                      </a:r>
                      <a:endParaRPr lang="en-US" sz="1200" b="0" i="0" u="none" strike="noStrike" dirty="0">
                        <a:effectLst/>
                        <a:latin typeface="+mn-lt"/>
                      </a:endParaRPr>
                    </a:p>
                  </a:txBody>
                  <a:tcPr marL="95424" marR="3976" marT="3976" marB="0"/>
                </a:tc>
                <a:tc>
                  <a:txBody>
                    <a:bodyPr/>
                    <a:lstStyle/>
                    <a:p>
                      <a:pPr algn="r" fontAlgn="t"/>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xxx,xxx</a:t>
                      </a:r>
                      <a:endParaRPr lang="en-US" sz="1200" b="0" i="0" u="none" strike="noStrike" dirty="0">
                        <a:effectLst/>
                        <a:latin typeface="+mn-lt"/>
                      </a:endParaRPr>
                    </a:p>
                  </a:txBody>
                  <a:tcPr marL="3976" marR="3976" marT="3976" marB="0"/>
                </a:tc>
                <a:tc>
                  <a:txBody>
                    <a:bodyPr/>
                    <a:lstStyle/>
                    <a:p>
                      <a:pPr algn="r" fontAlgn="t"/>
                      <a:r>
                        <a:rPr lang="en-US" sz="1200" u="none" strike="noStrike">
                          <a:effectLst/>
                          <a:latin typeface="+mn-lt"/>
                        </a:rPr>
                        <a:t>43.4%</a:t>
                      </a:r>
                      <a:endParaRPr lang="en-US" sz="1200" b="0" i="0" u="none" strike="noStrike">
                        <a:effectLst/>
                        <a:latin typeface="+mn-lt"/>
                      </a:endParaRPr>
                    </a:p>
                  </a:txBody>
                  <a:tcPr marL="3976" marR="3976" marT="3976" marB="0"/>
                </a:tc>
                <a:extLst>
                  <a:ext uri="{0D108BD9-81ED-4DB2-BD59-A6C34878D82A}">
                    <a16:rowId xmlns:a16="http://schemas.microsoft.com/office/drawing/2014/main" val="768616011"/>
                  </a:ext>
                </a:extLst>
              </a:tr>
              <a:tr h="183348">
                <a:tc>
                  <a:txBody>
                    <a:bodyPr/>
                    <a:lstStyle/>
                    <a:p>
                      <a:pPr algn="l" fontAlgn="t"/>
                      <a:r>
                        <a:rPr lang="en-US" sz="1200" u="none" strike="noStrike" dirty="0">
                          <a:effectLst/>
                          <a:latin typeface="+mn-lt"/>
                        </a:rPr>
                        <a:t>Miscellaneous</a:t>
                      </a:r>
                      <a:endParaRPr lang="en-US" sz="1200" b="0" i="0" u="none" strike="noStrike" dirty="0">
                        <a:effectLst/>
                        <a:latin typeface="+mn-lt"/>
                      </a:endParaRPr>
                    </a:p>
                  </a:txBody>
                  <a:tcPr marL="95424" marR="3976" marT="3976" marB="0"/>
                </a:tc>
                <a:tc>
                  <a:txBody>
                    <a:bodyPr/>
                    <a:lstStyle/>
                    <a:p>
                      <a:pPr algn="r" fontAlgn="t"/>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xxx,xxx</a:t>
                      </a:r>
                      <a:endParaRPr lang="en-US" sz="1200" b="0" i="0" u="none" strike="noStrike" dirty="0">
                        <a:effectLst/>
                        <a:latin typeface="+mn-lt"/>
                      </a:endParaRPr>
                    </a:p>
                  </a:txBody>
                  <a:tcPr marL="3976" marR="3976" marT="3976" marB="0">
                    <a:lnB w="12700" cap="flat" cmpd="sng" algn="ctr">
                      <a:solidFill>
                        <a:schemeClr val="tx1"/>
                      </a:solidFill>
                      <a:prstDash val="solid"/>
                      <a:round/>
                      <a:headEnd type="none" w="med" len="med"/>
                      <a:tailEnd type="none" w="med" len="med"/>
                    </a:lnB>
                  </a:tcPr>
                </a:tc>
                <a:tc>
                  <a:txBody>
                    <a:bodyPr/>
                    <a:lstStyle/>
                    <a:p>
                      <a:pPr algn="r" fontAlgn="t"/>
                      <a:r>
                        <a:rPr lang="en-US" sz="1200" u="none" strike="noStrike">
                          <a:effectLst/>
                          <a:latin typeface="+mn-lt"/>
                        </a:rPr>
                        <a:t>46.9%</a:t>
                      </a:r>
                      <a:endParaRPr lang="en-US" sz="1200" b="0" i="0" u="none" strike="noStrike">
                        <a:effectLst/>
                        <a:latin typeface="+mn-lt"/>
                      </a:endParaRPr>
                    </a:p>
                  </a:txBody>
                  <a:tcPr marL="3976" marR="3976" marT="3976" marB="0"/>
                </a:tc>
                <a:extLst>
                  <a:ext uri="{0D108BD9-81ED-4DB2-BD59-A6C34878D82A}">
                    <a16:rowId xmlns:a16="http://schemas.microsoft.com/office/drawing/2014/main" val="2274520709"/>
                  </a:ext>
                </a:extLst>
              </a:tr>
              <a:tr h="183348">
                <a:tc>
                  <a:txBody>
                    <a:bodyPr/>
                    <a:lstStyle/>
                    <a:p>
                      <a:pPr algn="l" fontAlgn="t"/>
                      <a:r>
                        <a:rPr lang="en-US" sz="1200" u="none" strike="noStrike">
                          <a:effectLst/>
                          <a:latin typeface="+mn-lt"/>
                        </a:rPr>
                        <a:t>Total operating expenses</a:t>
                      </a:r>
                      <a:endParaRPr lang="en-US" sz="1200" b="0" i="0" u="none" strike="noStrike">
                        <a:effectLst/>
                        <a:latin typeface="+mn-lt"/>
                      </a:endParaRPr>
                    </a:p>
                  </a:txBody>
                  <a:tcPr marL="190848" marR="3976" marT="3976" marB="0"/>
                </a:tc>
                <a:tc>
                  <a:txBody>
                    <a:bodyPr/>
                    <a:lstStyle/>
                    <a:p>
                      <a:pPr algn="r" fontAlgn="t"/>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xxx,xxx</a:t>
                      </a:r>
                      <a:endParaRPr lang="en-US" sz="1200" b="0" i="0" u="none" strike="noStrike" dirty="0">
                        <a:effectLst/>
                        <a:latin typeface="+mn-lt"/>
                      </a:endParaRPr>
                    </a:p>
                  </a:txBody>
                  <a:tcPr marL="3976" marR="3976" marT="3976"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latin typeface="+mn-lt"/>
                        </a:rPr>
                        <a:t> </a:t>
                      </a:r>
                      <a:endParaRPr lang="en-US" sz="1200" b="0" i="0" u="none" strike="noStrike">
                        <a:effectLst/>
                        <a:latin typeface="+mn-lt"/>
                      </a:endParaRPr>
                    </a:p>
                  </a:txBody>
                  <a:tcPr marL="3976" marR="3976" marT="3976" marB="0"/>
                </a:tc>
                <a:extLst>
                  <a:ext uri="{0D108BD9-81ED-4DB2-BD59-A6C34878D82A}">
                    <a16:rowId xmlns:a16="http://schemas.microsoft.com/office/drawing/2014/main" val="4152699382"/>
                  </a:ext>
                </a:extLst>
              </a:tr>
              <a:tr h="183348">
                <a:tc>
                  <a:txBody>
                    <a:bodyPr/>
                    <a:lstStyle/>
                    <a:p>
                      <a:pPr algn="l" fontAlgn="t"/>
                      <a:r>
                        <a:rPr lang="en-US" sz="1200" u="none" strike="noStrike">
                          <a:effectLst/>
                          <a:latin typeface="+mn-lt"/>
                        </a:rPr>
                        <a:t>Operating (loss)/income</a:t>
                      </a:r>
                      <a:endParaRPr lang="en-US" sz="1200" b="0" i="0" u="none" strike="noStrike">
                        <a:effectLst/>
                        <a:latin typeface="+mn-lt"/>
                      </a:endParaRPr>
                    </a:p>
                  </a:txBody>
                  <a:tcPr marL="3976" marR="3976" marT="3976" marB="0"/>
                </a:tc>
                <a:tc>
                  <a:txBody>
                    <a:bodyPr/>
                    <a:lstStyle/>
                    <a:p>
                      <a:pPr algn="r" fontAlgn="t"/>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xxx,xxx</a:t>
                      </a:r>
                      <a:endParaRPr lang="en-US" sz="1200" b="0" i="0" u="none" strike="noStrike" dirty="0">
                        <a:effectLst/>
                        <a:latin typeface="+mn-lt"/>
                      </a:endParaRPr>
                    </a:p>
                  </a:txBody>
                  <a:tcPr marL="3976" marR="3976" marT="3976" marB="0">
                    <a:lnT w="12700" cap="flat" cmpd="sng" algn="ctr">
                      <a:solidFill>
                        <a:schemeClr val="tx1"/>
                      </a:solidFill>
                      <a:prstDash val="solid"/>
                      <a:round/>
                      <a:headEnd type="none" w="med" len="med"/>
                      <a:tailEnd type="none" w="med" len="med"/>
                    </a:lnT>
                  </a:tcPr>
                </a:tc>
                <a:tc>
                  <a:txBody>
                    <a:bodyPr/>
                    <a:lstStyle/>
                    <a:p>
                      <a:pPr algn="l" fontAlgn="t"/>
                      <a:endParaRPr lang="en-US" sz="1200" b="0" i="0" u="none" strike="noStrike" dirty="0">
                        <a:effectLst/>
                        <a:latin typeface="+mn-lt"/>
                      </a:endParaRPr>
                    </a:p>
                  </a:txBody>
                  <a:tcPr marL="3976" marR="3976" marT="3976" marB="0"/>
                </a:tc>
                <a:extLst>
                  <a:ext uri="{0D108BD9-81ED-4DB2-BD59-A6C34878D82A}">
                    <a16:rowId xmlns:a16="http://schemas.microsoft.com/office/drawing/2014/main" val="430590377"/>
                  </a:ext>
                </a:extLst>
              </a:tr>
              <a:tr h="183348">
                <a:tc>
                  <a:txBody>
                    <a:bodyPr/>
                    <a:lstStyle/>
                    <a:p>
                      <a:pPr algn="l" fontAlgn="t"/>
                      <a:r>
                        <a:rPr lang="en-US" sz="1200" u="none" strike="noStrike">
                          <a:effectLst/>
                          <a:latin typeface="+mn-lt"/>
                        </a:rPr>
                        <a:t>Interest expense</a:t>
                      </a:r>
                      <a:endParaRPr lang="en-US" sz="1200" b="0" i="0" u="none" strike="noStrike">
                        <a:effectLst/>
                        <a:latin typeface="+mn-lt"/>
                      </a:endParaRPr>
                    </a:p>
                  </a:txBody>
                  <a:tcPr marL="3976" marR="3976" marT="3976" marB="0"/>
                </a:tc>
                <a:tc>
                  <a:txBody>
                    <a:bodyPr/>
                    <a:lstStyle/>
                    <a:p>
                      <a:pPr algn="r" fontAlgn="t"/>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xxx,xxx</a:t>
                      </a:r>
                      <a:endParaRPr lang="en-US" sz="1200" b="0" i="0" u="none" strike="noStrike" dirty="0">
                        <a:effectLst/>
                        <a:latin typeface="+mn-lt"/>
                      </a:endParaRPr>
                    </a:p>
                  </a:txBody>
                  <a:tcPr marL="3976" marR="3976" marT="3976" marB="0"/>
                </a:tc>
                <a:tc>
                  <a:txBody>
                    <a:bodyPr/>
                    <a:lstStyle/>
                    <a:p>
                      <a:pPr algn="r" fontAlgn="t"/>
                      <a:r>
                        <a:rPr lang="en-US" sz="1200" u="none" strike="noStrike">
                          <a:effectLst/>
                          <a:latin typeface="+mn-lt"/>
                        </a:rPr>
                        <a:t>-1.4%</a:t>
                      </a:r>
                      <a:endParaRPr lang="en-US" sz="1200" b="0" i="0" u="none" strike="noStrike">
                        <a:effectLst/>
                        <a:latin typeface="+mn-lt"/>
                      </a:endParaRPr>
                    </a:p>
                  </a:txBody>
                  <a:tcPr marL="3976" marR="3976" marT="3976" marB="0"/>
                </a:tc>
                <a:extLst>
                  <a:ext uri="{0D108BD9-81ED-4DB2-BD59-A6C34878D82A}">
                    <a16:rowId xmlns:a16="http://schemas.microsoft.com/office/drawing/2014/main" val="4013922430"/>
                  </a:ext>
                </a:extLst>
              </a:tr>
              <a:tr h="183348">
                <a:tc>
                  <a:txBody>
                    <a:bodyPr/>
                    <a:lstStyle/>
                    <a:p>
                      <a:pPr algn="l" fontAlgn="t"/>
                      <a:r>
                        <a:rPr lang="en-US" sz="1200" u="none" strike="noStrike">
                          <a:effectLst/>
                          <a:latin typeface="+mn-lt"/>
                        </a:rPr>
                        <a:t>Other income/(loss), net</a:t>
                      </a:r>
                      <a:endParaRPr lang="en-US" sz="1200" b="0" i="0" u="none" strike="noStrike">
                        <a:effectLst/>
                        <a:latin typeface="+mn-lt"/>
                      </a:endParaRPr>
                    </a:p>
                  </a:txBody>
                  <a:tcPr marL="3976" marR="3976" marT="3976" marB="0"/>
                </a:tc>
                <a:tc>
                  <a:txBody>
                    <a:bodyPr/>
                    <a:lstStyle/>
                    <a:p>
                      <a:pPr algn="r" fontAlgn="t"/>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xxx,xxx</a:t>
                      </a:r>
                      <a:endParaRPr lang="en-US" sz="1200" b="0" i="0" u="none" strike="noStrike" dirty="0">
                        <a:effectLst/>
                        <a:latin typeface="+mn-lt"/>
                      </a:endParaRPr>
                    </a:p>
                  </a:txBody>
                  <a:tcPr marL="3976" marR="3976" marT="3976" marB="0">
                    <a:lnB w="12700" cap="flat" cmpd="sng" algn="ctr">
                      <a:solidFill>
                        <a:schemeClr val="tx1"/>
                      </a:solidFill>
                      <a:prstDash val="solid"/>
                      <a:round/>
                      <a:headEnd type="none" w="med" len="med"/>
                      <a:tailEnd type="none" w="med" len="med"/>
                    </a:lnB>
                  </a:tcPr>
                </a:tc>
                <a:tc>
                  <a:txBody>
                    <a:bodyPr/>
                    <a:lstStyle/>
                    <a:p>
                      <a:pPr algn="r" fontAlgn="t"/>
                      <a:r>
                        <a:rPr lang="en-US" sz="1200" u="none" strike="noStrike">
                          <a:effectLst/>
                          <a:latin typeface="+mn-lt"/>
                        </a:rPr>
                        <a:t>0.8%</a:t>
                      </a:r>
                      <a:endParaRPr lang="en-US" sz="1200" b="0" i="0" u="none" strike="noStrike">
                        <a:effectLst/>
                        <a:latin typeface="+mn-lt"/>
                      </a:endParaRPr>
                    </a:p>
                  </a:txBody>
                  <a:tcPr marL="3976" marR="3976" marT="3976" marB="0"/>
                </a:tc>
                <a:extLst>
                  <a:ext uri="{0D108BD9-81ED-4DB2-BD59-A6C34878D82A}">
                    <a16:rowId xmlns:a16="http://schemas.microsoft.com/office/drawing/2014/main" val="3438922094"/>
                  </a:ext>
                </a:extLst>
              </a:tr>
              <a:tr h="125338">
                <a:tc>
                  <a:txBody>
                    <a:bodyPr/>
                    <a:lstStyle/>
                    <a:p>
                      <a:pPr algn="l" fontAlgn="t"/>
                      <a:r>
                        <a:rPr lang="en-US" sz="1200" u="none" strike="noStrike" dirty="0">
                          <a:effectLst/>
                          <a:latin typeface="+mn-lt"/>
                        </a:rPr>
                        <a:t>(Loss)/income before (provision for)/benefit from income taxes</a:t>
                      </a:r>
                      <a:endParaRPr lang="en-US" sz="1200" b="0" i="0" u="none" strike="noStrike" dirty="0">
                        <a:effectLst/>
                        <a:latin typeface="+mn-lt"/>
                      </a:endParaRPr>
                    </a:p>
                  </a:txBody>
                  <a:tcPr marL="3976" marR="3976" marT="3976" marB="0"/>
                </a:tc>
                <a:tc>
                  <a:txBody>
                    <a:bodyPr/>
                    <a:lstStyle/>
                    <a:p>
                      <a:pPr algn="l" fontAlgn="t"/>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xxx,xxx</a:t>
                      </a:r>
                      <a:endParaRPr lang="en-US" sz="1200" b="0" i="0" u="none" strike="noStrike" dirty="0">
                        <a:effectLst/>
                        <a:latin typeface="+mn-lt"/>
                      </a:endParaRPr>
                    </a:p>
                  </a:txBody>
                  <a:tcPr marL="3976" marR="3976" marT="3976" marB="0">
                    <a:lnT w="12700" cap="flat" cmpd="sng" algn="ctr">
                      <a:solidFill>
                        <a:schemeClr val="tx1"/>
                      </a:solidFill>
                      <a:prstDash val="solid"/>
                      <a:round/>
                      <a:headEnd type="none" w="med" len="med"/>
                      <a:tailEnd type="none" w="med" len="med"/>
                    </a:lnT>
                  </a:tcPr>
                </a:tc>
                <a:tc>
                  <a:txBody>
                    <a:bodyPr/>
                    <a:lstStyle/>
                    <a:p>
                      <a:pPr algn="l" fontAlgn="t"/>
                      <a:endParaRPr lang="en-US" sz="1200" b="0" i="0" u="none" strike="noStrike">
                        <a:effectLst/>
                        <a:latin typeface="+mn-lt"/>
                      </a:endParaRPr>
                    </a:p>
                  </a:txBody>
                  <a:tcPr marL="3976" marR="3976" marT="3976" marB="0"/>
                </a:tc>
                <a:extLst>
                  <a:ext uri="{0D108BD9-81ED-4DB2-BD59-A6C34878D82A}">
                    <a16:rowId xmlns:a16="http://schemas.microsoft.com/office/drawing/2014/main" val="4176931150"/>
                  </a:ext>
                </a:extLst>
              </a:tr>
              <a:tr h="183348">
                <a:tc>
                  <a:txBody>
                    <a:bodyPr/>
                    <a:lstStyle/>
                    <a:p>
                      <a:pPr algn="l" fontAlgn="t"/>
                      <a:r>
                        <a:rPr lang="en-US" sz="1200" u="none" strike="noStrike">
                          <a:effectLst/>
                          <a:latin typeface="+mn-lt"/>
                        </a:rPr>
                        <a:t>(Provision for)/benefit from income taxes</a:t>
                      </a:r>
                      <a:endParaRPr lang="en-US" sz="1200" b="0" i="0" u="none" strike="noStrike">
                        <a:effectLst/>
                        <a:latin typeface="+mn-lt"/>
                      </a:endParaRPr>
                    </a:p>
                  </a:txBody>
                  <a:tcPr marL="3976" marR="3976" marT="3976" marB="0"/>
                </a:tc>
                <a:tc>
                  <a:txBody>
                    <a:bodyPr/>
                    <a:lstStyle/>
                    <a:p>
                      <a:pPr algn="r" fontAlgn="t"/>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xxx,xxx</a:t>
                      </a:r>
                      <a:endParaRPr lang="en-US" sz="1200" b="0" i="0" u="none" strike="noStrike" dirty="0">
                        <a:effectLst/>
                        <a:latin typeface="+mn-lt"/>
                      </a:endParaRPr>
                    </a:p>
                  </a:txBody>
                  <a:tcPr marL="3976" marR="3976" marT="3976" marB="0">
                    <a:lnB w="12700" cap="flat" cmpd="sng" algn="ctr">
                      <a:solidFill>
                        <a:schemeClr val="tx1"/>
                      </a:solidFill>
                      <a:prstDash val="solid"/>
                      <a:round/>
                      <a:headEnd type="none" w="med" len="med"/>
                      <a:tailEnd type="none" w="med" len="med"/>
                    </a:lnB>
                  </a:tcPr>
                </a:tc>
                <a:tc>
                  <a:txBody>
                    <a:bodyPr/>
                    <a:lstStyle/>
                    <a:p>
                      <a:pPr algn="l" fontAlgn="t"/>
                      <a:endParaRPr lang="en-US" sz="1200" b="0" i="0" u="none" strike="noStrike" dirty="0">
                        <a:effectLst/>
                        <a:latin typeface="+mn-lt"/>
                      </a:endParaRPr>
                    </a:p>
                  </a:txBody>
                  <a:tcPr marL="3976" marR="3976" marT="3976" marB="0"/>
                </a:tc>
                <a:extLst>
                  <a:ext uri="{0D108BD9-81ED-4DB2-BD59-A6C34878D82A}">
                    <a16:rowId xmlns:a16="http://schemas.microsoft.com/office/drawing/2014/main" val="1707735524"/>
                  </a:ext>
                </a:extLst>
              </a:tr>
              <a:tr h="362794">
                <a:tc>
                  <a:txBody>
                    <a:bodyPr/>
                    <a:lstStyle/>
                    <a:p>
                      <a:pPr algn="l" fontAlgn="t"/>
                      <a:r>
                        <a:rPr lang="en-US" sz="1200" u="none" strike="noStrike" dirty="0">
                          <a:effectLst/>
                          <a:latin typeface="+mn-lt"/>
                        </a:rPr>
                        <a:t>Net (loss)/income</a:t>
                      </a:r>
                      <a:endParaRPr lang="en-US" sz="1200" b="0" i="0" u="none" strike="noStrike" dirty="0">
                        <a:effectLst/>
                        <a:latin typeface="+mn-lt"/>
                      </a:endParaRPr>
                    </a:p>
                  </a:txBody>
                  <a:tcPr marL="3976" marR="3976" marT="3976"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u="none" strike="noStrike" dirty="0">
                          <a:effectLst/>
                          <a:latin typeface="+mn-lt"/>
                        </a:rPr>
                        <a:t> $                       </a:t>
                      </a:r>
                      <a:r>
                        <a:rPr kumimoji="0" lang="en-US" sz="1200" b="0" i="0" u="none" strike="noStrike" kern="1200" cap="none" spc="0" normalizeH="0" baseline="0" noProof="0" dirty="0" err="1">
                          <a:ln>
                            <a:noFill/>
                          </a:ln>
                          <a:solidFill>
                            <a:prstClr val="black"/>
                          </a:solidFill>
                          <a:effectLst/>
                          <a:uLnTx/>
                          <a:uFillTx/>
                          <a:latin typeface="+mn-lt"/>
                          <a:ea typeface="+mn-ea"/>
                          <a:cs typeface="+mn-cs"/>
                        </a:rPr>
                        <a:t>xxx,xxx</a:t>
                      </a:r>
                      <a:endParaRPr lang="en-US" sz="1200" b="0" i="0" u="none" strike="noStrike" dirty="0">
                        <a:effectLst/>
                        <a:latin typeface="+mn-lt"/>
                      </a:endParaRPr>
                    </a:p>
                    <a:p>
                      <a:pPr algn="l" fontAlgn="t"/>
                      <a:endParaRPr lang="en-US" sz="1200" b="0" i="0" u="none" strike="noStrike" dirty="0">
                        <a:effectLst/>
                        <a:latin typeface="+mn-lt"/>
                      </a:endParaRPr>
                    </a:p>
                  </a:txBody>
                  <a:tcPr marL="3976" marR="3976" marT="3976" marB="0">
                    <a:lnT w="12700" cap="flat" cmpd="sng" algn="ctr">
                      <a:solidFill>
                        <a:schemeClr val="tx1"/>
                      </a:solidFill>
                      <a:prstDash val="solid"/>
                      <a:round/>
                      <a:headEnd type="none" w="med" len="med"/>
                      <a:tailEnd type="none" w="med" len="med"/>
                    </a:lnT>
                  </a:tcPr>
                </a:tc>
                <a:tc>
                  <a:txBody>
                    <a:bodyPr/>
                    <a:lstStyle/>
                    <a:p>
                      <a:pPr algn="l" fontAlgn="t"/>
                      <a:r>
                        <a:rPr lang="en-US" sz="1200" u="none" strike="noStrike" dirty="0">
                          <a:effectLst/>
                          <a:latin typeface="+mn-lt"/>
                        </a:rPr>
                        <a:t> </a:t>
                      </a:r>
                      <a:endParaRPr lang="en-US" sz="1200" b="0" i="0" u="none" strike="noStrike" dirty="0">
                        <a:effectLst/>
                        <a:latin typeface="+mn-lt"/>
                      </a:endParaRPr>
                    </a:p>
                  </a:txBody>
                  <a:tcPr marL="3976" marR="3976" marT="3976" marB="0"/>
                </a:tc>
                <a:extLst>
                  <a:ext uri="{0D108BD9-81ED-4DB2-BD59-A6C34878D82A}">
                    <a16:rowId xmlns:a16="http://schemas.microsoft.com/office/drawing/2014/main" val="2839976414"/>
                  </a:ext>
                </a:extLst>
              </a:tr>
            </a:tbl>
          </a:graphicData>
        </a:graphic>
      </p:graphicFrame>
    </p:spTree>
    <p:extLst>
      <p:ext uri="{BB962C8B-B14F-4D97-AF65-F5344CB8AC3E}">
        <p14:creationId xmlns:p14="http://schemas.microsoft.com/office/powerpoint/2010/main" val="332832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0062-87AE-D62C-0C91-D64133270931}"/>
              </a:ext>
            </a:extLst>
          </p:cNvPr>
          <p:cNvSpPr>
            <a:spLocks noGrp="1"/>
          </p:cNvSpPr>
          <p:nvPr>
            <p:ph type="title"/>
          </p:nvPr>
        </p:nvSpPr>
        <p:spPr/>
        <p:txBody>
          <a:bodyPr/>
          <a:lstStyle/>
          <a:p>
            <a:r>
              <a:rPr lang="en-US" dirty="0"/>
              <a:t>Financial statements </a:t>
            </a:r>
            <a:r>
              <a:rPr lang="en-US" dirty="0" err="1"/>
              <a:t>componets</a:t>
            </a:r>
            <a:endParaRPr lang="en-US" dirty="0"/>
          </a:p>
        </p:txBody>
      </p:sp>
      <p:sp>
        <p:nvSpPr>
          <p:cNvPr id="3" name="Content Placeholder 2">
            <a:extLst>
              <a:ext uri="{FF2B5EF4-FFF2-40B4-BE49-F238E27FC236}">
                <a16:creationId xmlns:a16="http://schemas.microsoft.com/office/drawing/2014/main" id="{3F65FADE-1BB3-DE79-9130-36457A90497B}"/>
              </a:ext>
            </a:extLst>
          </p:cNvPr>
          <p:cNvSpPr>
            <a:spLocks noGrp="1"/>
          </p:cNvSpPr>
          <p:nvPr>
            <p:ph idx="1"/>
          </p:nvPr>
        </p:nvSpPr>
        <p:spPr/>
        <p:txBody>
          <a:bodyPr>
            <a:normAutofit fontScale="92500"/>
          </a:bodyPr>
          <a:lstStyle/>
          <a:p>
            <a:r>
              <a:rPr lang="en-US" dirty="0"/>
              <a:t>Cost of revenue:</a:t>
            </a:r>
          </a:p>
          <a:p>
            <a:pPr lvl="1"/>
            <a:r>
              <a:rPr lang="en-US" b="0" i="0" dirty="0">
                <a:solidFill>
                  <a:srgbClr val="111111"/>
                </a:solidFill>
                <a:effectLst/>
                <a:latin typeface="SourceSansPro"/>
              </a:rPr>
              <a:t>the total cost of manufacturing and delivering a product or service to consumers. It represent the </a:t>
            </a:r>
            <a:r>
              <a:rPr lang="en-US" b="0" i="0" u="sng" dirty="0">
                <a:solidFill>
                  <a:srgbClr val="2C40D0"/>
                </a:solidFill>
                <a:effectLst/>
                <a:latin typeface="SourceSansPro"/>
                <a:hlinkClick r:id="rId2"/>
              </a:rPr>
              <a:t>direct costs</a:t>
            </a:r>
            <a:r>
              <a:rPr lang="en-US" b="0" i="0" dirty="0">
                <a:solidFill>
                  <a:srgbClr val="111111"/>
                </a:solidFill>
                <a:effectLst/>
                <a:latin typeface="SourceSansPro"/>
              </a:rPr>
              <a:t> associated with the goods and services the company provides. </a:t>
            </a:r>
          </a:p>
          <a:p>
            <a:pPr lvl="1"/>
            <a:r>
              <a:rPr lang="en-US" b="0" i="0" dirty="0">
                <a:solidFill>
                  <a:srgbClr val="111111"/>
                </a:solidFill>
                <a:effectLst/>
                <a:latin typeface="SourceSansPro"/>
              </a:rPr>
              <a:t>Cost of revenue is different from cost of goods sold because the former also includes external production, such as distribution and marketing.</a:t>
            </a:r>
          </a:p>
          <a:p>
            <a:pPr lvl="1"/>
            <a:r>
              <a:rPr lang="en-US" b="0" i="0" dirty="0">
                <a:solidFill>
                  <a:srgbClr val="111111"/>
                </a:solidFill>
                <a:effectLst/>
                <a:latin typeface="SourceSansPro"/>
              </a:rPr>
              <a:t>Although the cost of revenue factors in many costs associated with sales, it does not take into account the indirect costs, such as salaries paid to managers. The costs considered part of the cost of revenue include a multitude of items, such as the </a:t>
            </a:r>
            <a:r>
              <a:rPr lang="en-US" b="0" i="0" u="sng" dirty="0">
                <a:solidFill>
                  <a:srgbClr val="2C40D0"/>
                </a:solidFill>
                <a:effectLst/>
                <a:latin typeface="SourceSansPro"/>
                <a:hlinkClick r:id="rId3"/>
              </a:rPr>
              <a:t>cost of labor</a:t>
            </a:r>
            <a:r>
              <a:rPr lang="en-US" b="0" i="0" dirty="0">
                <a:solidFill>
                  <a:srgbClr val="111111"/>
                </a:solidFill>
                <a:effectLst/>
                <a:latin typeface="SourceSansPro"/>
              </a:rPr>
              <a:t>, commission, materials, and sales discounts.</a:t>
            </a:r>
          </a:p>
          <a:p>
            <a:endParaRPr lang="en-US" dirty="0"/>
          </a:p>
        </p:txBody>
      </p:sp>
    </p:spTree>
    <p:extLst>
      <p:ext uri="{BB962C8B-B14F-4D97-AF65-F5344CB8AC3E}">
        <p14:creationId xmlns:p14="http://schemas.microsoft.com/office/powerpoint/2010/main" val="317679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AB6F-9F0B-7E69-1B4D-6DCB980E904F}"/>
              </a:ext>
            </a:extLst>
          </p:cNvPr>
          <p:cNvSpPr>
            <a:spLocks noGrp="1"/>
          </p:cNvSpPr>
          <p:nvPr>
            <p:ph type="title"/>
          </p:nvPr>
        </p:nvSpPr>
        <p:spPr/>
        <p:txBody>
          <a:bodyPr/>
          <a:lstStyle/>
          <a:p>
            <a:r>
              <a:rPr lang="en-US" dirty="0"/>
              <a:t>Example of a monthly summary</a:t>
            </a:r>
          </a:p>
        </p:txBody>
      </p:sp>
      <p:pic>
        <p:nvPicPr>
          <p:cNvPr id="5" name="Content Placeholder 4">
            <a:extLst>
              <a:ext uri="{FF2B5EF4-FFF2-40B4-BE49-F238E27FC236}">
                <a16:creationId xmlns:a16="http://schemas.microsoft.com/office/drawing/2014/main" id="{83AD10CE-164B-2CCB-B5D7-A21B877D54E0}"/>
              </a:ext>
            </a:extLst>
          </p:cNvPr>
          <p:cNvPicPr>
            <a:picLocks noGrp="1" noChangeAspect="1"/>
          </p:cNvPicPr>
          <p:nvPr>
            <p:ph idx="1"/>
          </p:nvPr>
        </p:nvPicPr>
        <p:blipFill>
          <a:blip r:embed="rId2"/>
          <a:stretch>
            <a:fillRect/>
          </a:stretch>
        </p:blipFill>
        <p:spPr>
          <a:xfrm>
            <a:off x="2520426" y="1825625"/>
            <a:ext cx="4103147" cy="4351338"/>
          </a:xfrm>
        </p:spPr>
      </p:pic>
    </p:spTree>
    <p:extLst>
      <p:ext uri="{BB962C8B-B14F-4D97-AF65-F5344CB8AC3E}">
        <p14:creationId xmlns:p14="http://schemas.microsoft.com/office/powerpoint/2010/main" val="381969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E1EC-193E-DE7C-7C95-957BDFDF5F31}"/>
              </a:ext>
            </a:extLst>
          </p:cNvPr>
          <p:cNvSpPr>
            <a:spLocks noGrp="1"/>
          </p:cNvSpPr>
          <p:nvPr>
            <p:ph type="title"/>
          </p:nvPr>
        </p:nvSpPr>
        <p:spPr/>
        <p:txBody>
          <a:bodyPr/>
          <a:lstStyle/>
          <a:p>
            <a:r>
              <a:rPr lang="en-US" dirty="0"/>
              <a:t>Example of categorical trends over time</a:t>
            </a:r>
          </a:p>
        </p:txBody>
      </p:sp>
      <p:pic>
        <p:nvPicPr>
          <p:cNvPr id="7" name="Content Placeholder 6">
            <a:extLst>
              <a:ext uri="{FF2B5EF4-FFF2-40B4-BE49-F238E27FC236}">
                <a16:creationId xmlns:a16="http://schemas.microsoft.com/office/drawing/2014/main" id="{EFD251E6-1249-76BD-4F7F-7219F8D96012}"/>
              </a:ext>
            </a:extLst>
          </p:cNvPr>
          <p:cNvPicPr>
            <a:picLocks noGrp="1" noChangeAspect="1"/>
          </p:cNvPicPr>
          <p:nvPr>
            <p:ph idx="1"/>
          </p:nvPr>
        </p:nvPicPr>
        <p:blipFill>
          <a:blip r:embed="rId2"/>
          <a:stretch>
            <a:fillRect/>
          </a:stretch>
        </p:blipFill>
        <p:spPr>
          <a:xfrm>
            <a:off x="628650" y="2028688"/>
            <a:ext cx="7886700" cy="3945212"/>
          </a:xfrm>
        </p:spPr>
      </p:pic>
    </p:spTree>
    <p:extLst>
      <p:ext uri="{BB962C8B-B14F-4D97-AF65-F5344CB8AC3E}">
        <p14:creationId xmlns:p14="http://schemas.microsoft.com/office/powerpoint/2010/main" val="238183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6FE4-A83C-3BE1-EDEB-DCC042E9B5C1}"/>
              </a:ext>
            </a:extLst>
          </p:cNvPr>
          <p:cNvSpPr>
            <a:spLocks noGrp="1"/>
          </p:cNvSpPr>
          <p:nvPr>
            <p:ph type="title"/>
          </p:nvPr>
        </p:nvSpPr>
        <p:spPr/>
        <p:txBody>
          <a:bodyPr/>
          <a:lstStyle/>
          <a:p>
            <a:r>
              <a:rPr lang="en-US" dirty="0"/>
              <a:t>Examples of stats</a:t>
            </a:r>
          </a:p>
        </p:txBody>
      </p:sp>
      <p:pic>
        <p:nvPicPr>
          <p:cNvPr id="5" name="Picture 4">
            <a:extLst>
              <a:ext uri="{FF2B5EF4-FFF2-40B4-BE49-F238E27FC236}">
                <a16:creationId xmlns:a16="http://schemas.microsoft.com/office/drawing/2014/main" id="{CB961A7E-A269-7D54-6AF3-EECE842BCAE4}"/>
              </a:ext>
            </a:extLst>
          </p:cNvPr>
          <p:cNvPicPr>
            <a:picLocks noChangeAspect="1"/>
          </p:cNvPicPr>
          <p:nvPr/>
        </p:nvPicPr>
        <p:blipFill>
          <a:blip r:embed="rId2"/>
          <a:stretch>
            <a:fillRect/>
          </a:stretch>
        </p:blipFill>
        <p:spPr>
          <a:xfrm>
            <a:off x="0" y="1849946"/>
            <a:ext cx="9144000" cy="3158108"/>
          </a:xfrm>
          <a:prstGeom prst="rect">
            <a:avLst/>
          </a:prstGeom>
        </p:spPr>
      </p:pic>
    </p:spTree>
    <p:extLst>
      <p:ext uri="{BB962C8B-B14F-4D97-AF65-F5344CB8AC3E}">
        <p14:creationId xmlns:p14="http://schemas.microsoft.com/office/powerpoint/2010/main" val="4228870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2A93-8B2D-67BB-7741-378FCB6F4D77}"/>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150C46D9-BC42-EB76-1C39-A098E8A7B2F1}"/>
              </a:ext>
            </a:extLst>
          </p:cNvPr>
          <p:cNvPicPr>
            <a:picLocks noChangeAspect="1"/>
          </p:cNvPicPr>
          <p:nvPr/>
        </p:nvPicPr>
        <p:blipFill>
          <a:blip r:embed="rId2"/>
          <a:stretch>
            <a:fillRect/>
          </a:stretch>
        </p:blipFill>
        <p:spPr>
          <a:xfrm>
            <a:off x="322876" y="127686"/>
            <a:ext cx="4420518" cy="6858000"/>
          </a:xfrm>
          <a:prstGeom prst="rect">
            <a:avLst/>
          </a:prstGeom>
        </p:spPr>
      </p:pic>
      <p:pic>
        <p:nvPicPr>
          <p:cNvPr id="6" name="Picture 5">
            <a:extLst>
              <a:ext uri="{FF2B5EF4-FFF2-40B4-BE49-F238E27FC236}">
                <a16:creationId xmlns:a16="http://schemas.microsoft.com/office/drawing/2014/main" id="{600FC174-C12D-5F64-78A9-0D75B9F0808D}"/>
              </a:ext>
            </a:extLst>
          </p:cNvPr>
          <p:cNvPicPr>
            <a:picLocks noChangeAspect="1"/>
          </p:cNvPicPr>
          <p:nvPr/>
        </p:nvPicPr>
        <p:blipFill>
          <a:blip r:embed="rId3"/>
          <a:stretch>
            <a:fillRect/>
          </a:stretch>
        </p:blipFill>
        <p:spPr>
          <a:xfrm>
            <a:off x="4855375" y="234778"/>
            <a:ext cx="4288625" cy="6858000"/>
          </a:xfrm>
          <a:prstGeom prst="rect">
            <a:avLst/>
          </a:prstGeom>
        </p:spPr>
      </p:pic>
    </p:spTree>
    <p:extLst>
      <p:ext uri="{BB962C8B-B14F-4D97-AF65-F5344CB8AC3E}">
        <p14:creationId xmlns:p14="http://schemas.microsoft.com/office/powerpoint/2010/main" val="33062771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11863</TotalTime>
  <Words>510</Words>
  <Application>Microsoft Office PowerPoint</Application>
  <PresentationFormat>On-screen Show (4:3)</PresentationFormat>
  <Paragraphs>69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Cabin-semi-bold</vt:lpstr>
      <vt:lpstr>Calibri</vt:lpstr>
      <vt:lpstr>Calibri Light</vt:lpstr>
      <vt:lpstr>SourceSansPro</vt:lpstr>
      <vt:lpstr>Office Theme</vt:lpstr>
      <vt:lpstr>PowerPoint Presentation</vt:lpstr>
      <vt:lpstr>The 10-K includes five distinct sections</vt:lpstr>
      <vt:lpstr>SQUARESPACE, INC. Income Statement</vt:lpstr>
      <vt:lpstr>Aragon Income Statement</vt:lpstr>
      <vt:lpstr>Financial statements componets</vt:lpstr>
      <vt:lpstr>Example of a monthly summary</vt:lpstr>
      <vt:lpstr>Example of categorical trends over time</vt:lpstr>
      <vt:lpstr>Examples of stats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Sammie Kim</dc:creator>
  <cp:lastModifiedBy>Sammie Kim</cp:lastModifiedBy>
  <cp:revision>6</cp:revision>
  <dcterms:created xsi:type="dcterms:W3CDTF">2022-09-29T15:07:00Z</dcterms:created>
  <dcterms:modified xsi:type="dcterms:W3CDTF">2022-10-07T20:50:10Z</dcterms:modified>
</cp:coreProperties>
</file>