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10"/>
  </p:notesMasterIdLst>
  <p:sldIdLst>
    <p:sldId id="256" r:id="rId3"/>
    <p:sldId id="294" r:id="rId4"/>
    <p:sldId id="287" r:id="rId5"/>
    <p:sldId id="296" r:id="rId6"/>
    <p:sldId id="298" r:id="rId7"/>
    <p:sldId id="297" r:id="rId8"/>
    <p:sldId id="295" r:id="rId9"/>
  </p:sldIdLst>
  <p:sldSz cx="9144000" cy="6858000" type="screen4x3"/>
  <p:notesSz cx="7102475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36">
          <p15:clr>
            <a:srgbClr val="A4A3A4"/>
          </p15:clr>
        </p15:guide>
        <p15:guide id="3" orient="horz" pos="732">
          <p15:clr>
            <a:srgbClr val="A4A3A4"/>
          </p15:clr>
        </p15:guide>
        <p15:guide id="4" orient="horz" pos="3113">
          <p15:clr>
            <a:srgbClr val="A4A3A4"/>
          </p15:clr>
        </p15:guide>
        <p15:guide id="5" pos="2880">
          <p15:clr>
            <a:srgbClr val="A4A3A4"/>
          </p15:clr>
        </p15:guide>
        <p15:guide id="6" pos="715">
          <p15:clr>
            <a:srgbClr val="A4A3A4"/>
          </p15:clr>
        </p15:guide>
        <p15:guide id="7" pos="306">
          <p15:clr>
            <a:srgbClr val="A4A3A4"/>
          </p15:clr>
        </p15:guide>
        <p15:guide id="8" pos="396">
          <p15:clr>
            <a:srgbClr val="A4A3A4"/>
          </p15:clr>
        </p15:guide>
        <p15:guide id="9" pos="369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818"/>
    <a:srgbClr val="DFBE31"/>
    <a:srgbClr val="CEA392"/>
    <a:srgbClr val="8CD066"/>
    <a:srgbClr val="B47258"/>
    <a:srgbClr val="F0E2DC"/>
    <a:srgbClr val="FFE89F"/>
    <a:srgbClr val="B8E6C7"/>
    <a:srgbClr val="2488A0"/>
    <a:srgbClr val="429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5630" autoAdjust="0"/>
  </p:normalViewPr>
  <p:slideViewPr>
    <p:cSldViewPr>
      <p:cViewPr varScale="1">
        <p:scale>
          <a:sx n="112" d="100"/>
          <a:sy n="112" d="100"/>
        </p:scale>
        <p:origin x="1728" y="78"/>
      </p:cViewPr>
      <p:guideLst>
        <p:guide orient="horz" pos="2160"/>
        <p:guide orient="horz" pos="436"/>
        <p:guide orient="horz" pos="732"/>
        <p:guide orient="horz" pos="3113"/>
        <p:guide pos="2880"/>
        <p:guide pos="715"/>
        <p:guide pos="306"/>
        <p:guide pos="396"/>
        <p:guide pos="369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092" y="0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3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48" y="4861441"/>
            <a:ext cx="5681980" cy="460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93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93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092" y="9721106"/>
            <a:ext cx="3077739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66" tIns="49533" rIns="99066" bIns="49533" numCol="1" anchor="b" anchorCtr="0" compatLnSpc="1">
            <a:prstTxWarp prst="textNoShape">
              <a:avLst/>
            </a:prstTxWarp>
          </a:bodyPr>
          <a:lstStyle>
            <a:lvl1pPr algn="r">
              <a:defRPr sz="1300" b="0" baseline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8E0AA9E7-BA95-495A-B463-993F255FC90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609652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96" name="Picture 80" descr="메인육각형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7" name="Picture 81" descr="메인육각형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8" name="Picture 82" descr="메인육각형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99" name="Picture 83" descr="메인진한원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33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9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9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9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48361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7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185249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3" descr="간지패턴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" y="-2403648"/>
            <a:ext cx="9142413" cy="6856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4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179"/>
          <a:stretch>
            <a:fillRect/>
          </a:stretch>
        </p:blipFill>
        <p:spPr bwMode="auto">
          <a:xfrm>
            <a:off x="1587" y="-25260"/>
            <a:ext cx="9142413" cy="314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2" descr="간지상하단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310"/>
          <a:stretch>
            <a:fillRect/>
          </a:stretch>
        </p:blipFill>
        <p:spPr bwMode="auto">
          <a:xfrm>
            <a:off x="-2" y="3862387"/>
            <a:ext cx="9142413" cy="299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 anchor="t" anchorCtr="0"/>
          <a:lstStyle>
            <a:lvl1pPr algn="ctr">
              <a:defRPr sz="6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17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640873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5.xml"/><Relationship Id="rId7" Type="http://schemas.openxmlformats.org/officeDocument/2006/relationships/theme" Target="../theme/theme2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image" Target="../media/image2.png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41438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849" y="295836"/>
            <a:ext cx="604837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600" b="1">
          <a:solidFill>
            <a:schemeClr val="tx2">
              <a:lumMod val="85000"/>
              <a:lumOff val="15000"/>
            </a:schemeClr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362E2A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292929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292929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362E2A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3" descr="메인진한원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7213" y="1350963"/>
            <a:ext cx="8047037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</a:p>
        </p:txBody>
      </p:sp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26" y="295836"/>
            <a:ext cx="80647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 smtClean="0"/>
              <a:t>마스터 제목 스타일 편집 </a:t>
            </a:r>
            <a:endParaRPr lang="en-US" altLang="ko-KR" dirty="0" smtClean="0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0"/>
            <a:ext cx="2555776" cy="18864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sp>
        <p:nvSpPr>
          <p:cNvPr id="8" name="직사각형 7"/>
          <p:cNvSpPr/>
          <p:nvPr userDrawn="1"/>
        </p:nvSpPr>
        <p:spPr bwMode="auto">
          <a:xfrm>
            <a:off x="2533650" y="0"/>
            <a:ext cx="6610350" cy="18864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1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HY견고딕" pitchFamily="18" charset="-127"/>
            </a:endParaRPr>
          </a:p>
        </p:txBody>
      </p:sp>
      <p:pic>
        <p:nvPicPr>
          <p:cNvPr id="13" name="Picture 80" descr="메인육각형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1" descr="메인육각형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2" descr="메인육각형3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350836">
            <a:off x="3638287" y="2561554"/>
            <a:ext cx="5436411" cy="4077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5" r:id="rId2"/>
    <p:sldLayoutId id="2147483674" r:id="rId3"/>
    <p:sldLayoutId id="2147483673" r:id="rId4"/>
    <p:sldLayoutId id="2147483669" r:id="rId5"/>
    <p:sldLayoutId id="2147483670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 b="1">
          <a:solidFill>
            <a:srgbClr val="002060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맑은 고딕" pitchFamily="50" charset="-127"/>
          <a:ea typeface="맑은 고딕" pitchFamily="50" charset="-127"/>
          <a:cs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FontTx/>
        <a:buBlip>
          <a:blip r:embed="rId12"/>
        </a:buBlip>
        <a:defRPr kumimoji="1" sz="3200">
          <a:solidFill>
            <a:srgbClr val="292929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FontTx/>
        <a:buBlip>
          <a:blip r:embed="rId13"/>
        </a:buBlip>
        <a:defRPr kumimoji="1" sz="2800">
          <a:solidFill>
            <a:srgbClr val="292929"/>
          </a:solidFill>
          <a:latin typeface="+mn-lt"/>
          <a:ea typeface="+mn-ea"/>
          <a:cs typeface="+mn-cs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FontTx/>
        <a:buBlip>
          <a:blip r:embed="rId14"/>
        </a:buBlip>
        <a:defRPr kumimoji="1" sz="2400">
          <a:solidFill>
            <a:srgbClr val="292929"/>
          </a:solidFill>
          <a:latin typeface="+mn-lt"/>
          <a:ea typeface="+mn-ea"/>
          <a:cs typeface="+mn-cs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rgbClr val="292929"/>
          </a:solidFill>
          <a:latin typeface="+mn-lt"/>
          <a:ea typeface="+mn-ea"/>
          <a:cs typeface="+mn-cs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rgbClr val="292929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142204" y="2636912"/>
            <a:ext cx="6858000" cy="1938992"/>
          </a:xfrm>
        </p:spPr>
        <p:txBody>
          <a:bodyPr/>
          <a:lstStyle/>
          <a:p>
            <a:r>
              <a:rPr lang="ko-KR" altLang="en-US" dirty="0" smtClean="0"/>
              <a:t>자바스크립트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Javascript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018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해결문제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19598" y="980728"/>
            <a:ext cx="8072882" cy="4752527"/>
            <a:chOff x="819598" y="980728"/>
            <a:chExt cx="8072882" cy="4752527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5" y="1268760"/>
              <a:ext cx="2664296" cy="2756967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6493" y="1352328"/>
              <a:ext cx="1389075" cy="1437391"/>
            </a:xfrm>
            <a:prstGeom prst="rect">
              <a:avLst/>
            </a:prstGeom>
          </p:spPr>
        </p:pic>
        <p:cxnSp>
          <p:nvCxnSpPr>
            <p:cNvPr id="6" name="직선 화살표 연결선 5"/>
            <p:cNvCxnSpPr>
              <a:endCxn id="21" idx="1"/>
            </p:cNvCxnSpPr>
            <p:nvPr/>
          </p:nvCxnSpPr>
          <p:spPr>
            <a:xfrm flipV="1">
              <a:off x="2567994" y="2060420"/>
              <a:ext cx="1427942" cy="2884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139952" y="2586113"/>
              <a:ext cx="1415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첫번째</a:t>
              </a:r>
              <a:r>
                <a:rPr lang="ko-KR" altLang="en-US" sz="1000" dirty="0" smtClean="0"/>
                <a:t> 숫자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입력 안된 경우</a:t>
              </a:r>
              <a:endParaRPr lang="ko-KR" altLang="en-US" sz="1000" dirty="0"/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38814" y="1352328"/>
              <a:ext cx="1380034" cy="142803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748895" y="2547516"/>
              <a:ext cx="1415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err="1" smtClean="0"/>
                <a:t>두번째</a:t>
              </a:r>
              <a:r>
                <a:rPr lang="ko-KR" altLang="en-US" sz="1000" dirty="0" smtClean="0"/>
                <a:t> 숫자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입력 안된 경우</a:t>
              </a:r>
              <a:endParaRPr lang="ko-KR" altLang="en-US" sz="1000" dirty="0"/>
            </a:p>
          </p:txBody>
        </p:sp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73495" y="1331770"/>
              <a:ext cx="1399902" cy="144859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7290293" y="2547516"/>
              <a:ext cx="14156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dirty="0" smtClean="0"/>
                <a:t>연산자 선택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안된 경우</a:t>
              </a:r>
              <a:endParaRPr lang="ko-KR" altLang="en-US" sz="1000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995936" y="1134617"/>
              <a:ext cx="4896544" cy="1851606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06537" y="980728"/>
              <a:ext cx="1925527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입력자료가 없는 경우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3987949" y="3317634"/>
              <a:ext cx="4896544" cy="2415621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98550" y="3163746"/>
              <a:ext cx="1925527" cy="30777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ko-KR" altLang="en-US" dirty="0" smtClean="0">
                  <a:solidFill>
                    <a:srgbClr val="FF0000"/>
                  </a:solidFill>
                </a:rPr>
                <a:t>입력자료가 있는 경우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직선 화살표 연결선 26"/>
            <p:cNvCxnSpPr>
              <a:endCxn id="24" idx="1"/>
            </p:cNvCxnSpPr>
            <p:nvPr/>
          </p:nvCxnSpPr>
          <p:spPr>
            <a:xfrm>
              <a:off x="2567994" y="2348880"/>
              <a:ext cx="1419955" cy="217656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83488" y="3712300"/>
              <a:ext cx="1571623" cy="1626288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497489" y="5145759"/>
              <a:ext cx="12554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수식포함 체크박스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선택 </a:t>
              </a:r>
              <a:r>
                <a:rPr lang="ko-KR" altLang="en-US" sz="1000" dirty="0" err="1" smtClean="0"/>
                <a:t>안한</a:t>
              </a:r>
              <a:r>
                <a:rPr lang="ko-KR" altLang="en-US" sz="1000" dirty="0" smtClean="0"/>
                <a:t> 경우</a:t>
              </a:r>
              <a:endParaRPr lang="ko-KR" altLang="en-US" sz="1000" dirty="0"/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81375" y="3712301"/>
              <a:ext cx="1571623" cy="1626288"/>
            </a:xfrm>
            <a:prstGeom prst="rect">
              <a:avLst/>
            </a:prstGeom>
          </p:spPr>
        </p:pic>
        <p:sp>
          <p:nvSpPr>
            <p:cNvPr id="32" name="TextBox 31"/>
            <p:cNvSpPr txBox="1"/>
            <p:nvPr/>
          </p:nvSpPr>
          <p:spPr>
            <a:xfrm>
              <a:off x="6211499" y="5145759"/>
              <a:ext cx="12554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 smtClean="0"/>
                <a:t>수식포함 체크박스</a:t>
              </a:r>
              <a:endParaRPr lang="en-US" altLang="ko-KR" sz="1000" dirty="0" smtClean="0"/>
            </a:p>
            <a:p>
              <a:pPr algn="ctr"/>
              <a:r>
                <a:rPr lang="ko-KR" altLang="en-US" sz="1000" dirty="0" smtClean="0"/>
                <a:t>선택한 경우</a:t>
              </a:r>
              <a:endParaRPr lang="ko-KR" altLang="en-US" sz="1000" dirty="0"/>
            </a:p>
          </p:txBody>
        </p:sp>
        <p:cxnSp>
          <p:nvCxnSpPr>
            <p:cNvPr id="34" name="직선 화살표 연결선 33"/>
            <p:cNvCxnSpPr/>
            <p:nvPr/>
          </p:nvCxnSpPr>
          <p:spPr>
            <a:xfrm>
              <a:off x="2843808" y="2348880"/>
              <a:ext cx="54667" cy="2490539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819598" y="4817387"/>
              <a:ext cx="2464136" cy="523220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sysDash"/>
            </a:ln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입력자료를 초기화시키고</a:t>
              </a:r>
              <a:endParaRPr lang="en-US" altLang="ko-KR" dirty="0" smtClean="0"/>
            </a:p>
            <a:p>
              <a:r>
                <a:rPr lang="ko-KR" altLang="en-US" dirty="0" smtClean="0"/>
                <a:t>결과박스의 내용도 </a:t>
              </a:r>
              <a:r>
                <a:rPr lang="ko-KR" altLang="en-US" dirty="0" err="1" smtClean="0"/>
                <a:t>지워야함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853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연산자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산술연산자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+, -, *, /</a:t>
            </a:r>
          </a:p>
          <a:p>
            <a:pPr lvl="1"/>
            <a:r>
              <a:rPr lang="en-US" altLang="ko-KR" dirty="0" smtClean="0"/>
              <a:t>%(</a:t>
            </a:r>
            <a:r>
              <a:rPr lang="ko-KR" altLang="en-US" dirty="0" smtClean="0"/>
              <a:t>나머지연산자</a:t>
            </a:r>
            <a:r>
              <a:rPr lang="en-US" altLang="ko-KR" dirty="0" smtClean="0"/>
              <a:t>) </a:t>
            </a:r>
          </a:p>
          <a:p>
            <a:pPr lvl="1"/>
            <a:r>
              <a:rPr lang="en-US" altLang="ko-KR" dirty="0" smtClean="0"/>
              <a:t>++, --</a:t>
            </a:r>
          </a:p>
          <a:p>
            <a:r>
              <a:rPr lang="ko-KR" altLang="en-US" dirty="0" smtClean="0"/>
              <a:t>비교연산자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&gt;, &lt; , &gt;=, &lt;=, !=</a:t>
            </a:r>
          </a:p>
          <a:p>
            <a:r>
              <a:rPr lang="ko-KR" altLang="en-US" dirty="0" smtClean="0"/>
              <a:t>논리연산자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&amp;&amp;(and), ||(or), !(not)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1417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ln>
            <a:prstDash val="sysDash"/>
          </a:ln>
        </p:spPr>
        <p:txBody>
          <a:bodyPr/>
          <a:lstStyle/>
          <a:p>
            <a:r>
              <a:rPr lang="ko-KR" altLang="en-US" dirty="0" smtClean="0"/>
              <a:t>자바스크립트 </a:t>
            </a:r>
            <a:r>
              <a:rPr lang="ko-KR" altLang="en-US" dirty="0" err="1" smtClean="0"/>
              <a:t>조건문</a:t>
            </a:r>
            <a:r>
              <a:rPr lang="en-US" altLang="ko-KR" dirty="0" smtClean="0"/>
              <a:t>(if)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5" y="1196752"/>
            <a:ext cx="4378060" cy="45365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27585" y="1196752"/>
            <a:ext cx="4378059" cy="864096"/>
          </a:xfrm>
          <a:prstGeom prst="rect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198022" y="1474911"/>
            <a:ext cx="35493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C000"/>
                </a:solidFill>
              </a:rPr>
              <a:t>조건식이 참일 경우 수행할 </a:t>
            </a:r>
            <a:r>
              <a:rPr lang="ko-KR" altLang="en-US" dirty="0" err="1" smtClean="0">
                <a:solidFill>
                  <a:srgbClr val="FFC000"/>
                </a:solidFill>
              </a:rPr>
              <a:t>실행문만</a:t>
            </a:r>
            <a:r>
              <a:rPr lang="ko-KR" altLang="en-US" dirty="0" smtClean="0">
                <a:solidFill>
                  <a:srgbClr val="FFC000"/>
                </a:solidFill>
              </a:rPr>
              <a:t> 작성</a:t>
            </a:r>
            <a:endParaRPr lang="ko-KR" altLang="en-US" dirty="0">
              <a:solidFill>
                <a:srgbClr val="FFC000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21751" y="2161544"/>
            <a:ext cx="4384283" cy="14114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205644" y="2615246"/>
            <a:ext cx="37641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조건식이 참일 경우 수행할 </a:t>
            </a:r>
            <a:r>
              <a:rPr lang="ko-KR" altLang="en-US" dirty="0" err="1" smtClean="0">
                <a:solidFill>
                  <a:srgbClr val="00B050"/>
                </a:solidFill>
              </a:rPr>
              <a:t>실행문은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if </a:t>
            </a:r>
            <a:r>
              <a:rPr lang="ko-KR" altLang="en-US" dirty="0" smtClean="0">
                <a:solidFill>
                  <a:srgbClr val="00B050"/>
                </a:solidFill>
              </a:rPr>
              <a:t>절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r>
              <a:rPr lang="ko-KR" altLang="en-US" dirty="0" smtClean="0">
                <a:solidFill>
                  <a:srgbClr val="00B050"/>
                </a:solidFill>
              </a:rPr>
              <a:t>조건식이 거짓일 경우 수행할 </a:t>
            </a:r>
            <a:r>
              <a:rPr lang="ko-KR" altLang="en-US" dirty="0" err="1" smtClean="0">
                <a:solidFill>
                  <a:srgbClr val="00B050"/>
                </a:solidFill>
              </a:rPr>
              <a:t>실행문는</a:t>
            </a:r>
            <a:r>
              <a:rPr lang="ko-KR" altLang="en-US" dirty="0" smtClean="0">
                <a:solidFill>
                  <a:srgbClr val="00B050"/>
                </a:solidFill>
              </a:rPr>
              <a:t> </a:t>
            </a:r>
            <a:r>
              <a:rPr lang="en-US" altLang="ko-KR" dirty="0" smtClean="0">
                <a:solidFill>
                  <a:srgbClr val="00B050"/>
                </a:solidFill>
              </a:rPr>
              <a:t>else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2115" y="3675392"/>
            <a:ext cx="4384283" cy="2057864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175415" y="4181104"/>
            <a:ext cx="35493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조건식이 참일 경우 수행할 </a:t>
            </a:r>
            <a:r>
              <a:rPr lang="ko-KR" altLang="en-US" dirty="0" err="1" smtClean="0">
                <a:solidFill>
                  <a:srgbClr val="0070C0"/>
                </a:solidFill>
              </a:rPr>
              <a:t>실행문은</a:t>
            </a:r>
            <a:r>
              <a:rPr lang="ko-KR" altLang="en-US" dirty="0" smtClean="0">
                <a:solidFill>
                  <a:srgbClr val="0070C0"/>
                </a:solidFill>
              </a:rPr>
              <a:t> </a:t>
            </a:r>
            <a:r>
              <a:rPr lang="en-US" altLang="ko-KR" dirty="0" smtClean="0">
                <a:solidFill>
                  <a:srgbClr val="0070C0"/>
                </a:solidFill>
              </a:rPr>
              <a:t>if </a:t>
            </a:r>
            <a:r>
              <a:rPr lang="ko-KR" altLang="en-US" dirty="0" smtClean="0">
                <a:solidFill>
                  <a:srgbClr val="0070C0"/>
                </a:solidFill>
              </a:rPr>
              <a:t>절</a:t>
            </a:r>
            <a:endParaRPr lang="en-US" altLang="ko-KR" dirty="0" smtClean="0">
              <a:solidFill>
                <a:srgbClr val="0070C0"/>
              </a:solidFill>
            </a:endParaRPr>
          </a:p>
          <a:p>
            <a:r>
              <a:rPr lang="ko-KR" altLang="en-US" dirty="0" smtClean="0">
                <a:solidFill>
                  <a:srgbClr val="0070C0"/>
                </a:solidFill>
              </a:rPr>
              <a:t>조건식이 거짓일 경우 </a:t>
            </a:r>
            <a:r>
              <a:rPr lang="en-US" altLang="ko-KR" dirty="0" smtClean="0">
                <a:solidFill>
                  <a:srgbClr val="0070C0"/>
                </a:solidFill>
              </a:rPr>
              <a:t/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ko-KR" altLang="en-US" dirty="0" smtClean="0">
                <a:solidFill>
                  <a:srgbClr val="0070C0"/>
                </a:solidFill>
              </a:rPr>
              <a:t>다시 </a:t>
            </a:r>
            <a:r>
              <a:rPr lang="ko-KR" altLang="en-US" dirty="0" err="1" smtClean="0">
                <a:solidFill>
                  <a:srgbClr val="0070C0"/>
                </a:solidFill>
              </a:rPr>
              <a:t>조건식을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ko-KR" altLang="en-US" dirty="0" smtClean="0">
                <a:solidFill>
                  <a:srgbClr val="0070C0"/>
                </a:solidFill>
              </a:rPr>
              <a:t>판단하여 참일 경우와 </a:t>
            </a:r>
            <a:r>
              <a:rPr lang="en-US" altLang="ko-KR" dirty="0" smtClean="0">
                <a:solidFill>
                  <a:srgbClr val="0070C0"/>
                </a:solidFill>
              </a:rPr>
              <a:t/>
            </a:r>
            <a:br>
              <a:rPr lang="en-US" altLang="ko-KR" dirty="0" smtClean="0">
                <a:solidFill>
                  <a:srgbClr val="0070C0"/>
                </a:solidFill>
              </a:rPr>
            </a:br>
            <a:r>
              <a:rPr lang="en-US" altLang="ko-KR" dirty="0" smtClean="0">
                <a:solidFill>
                  <a:srgbClr val="0070C0"/>
                </a:solidFill>
              </a:rPr>
              <a:t>  </a:t>
            </a:r>
            <a:r>
              <a:rPr lang="ko-KR" altLang="en-US" dirty="0" smtClean="0">
                <a:solidFill>
                  <a:srgbClr val="0070C0"/>
                </a:solidFill>
              </a:rPr>
              <a:t>거짓인 경우를 구분하여 실행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71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자바스크립트 </a:t>
            </a:r>
            <a:r>
              <a:rPr lang="ko-KR" altLang="en-US" dirty="0" err="1"/>
              <a:t>조건문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swith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412776"/>
            <a:ext cx="3343275" cy="3905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5976" y="1412776"/>
            <a:ext cx="380104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표현식의</a:t>
            </a:r>
            <a:r>
              <a:rPr lang="ko-KR" altLang="en-US" dirty="0" smtClean="0"/>
              <a:t> 결과 값을 </a:t>
            </a:r>
            <a:r>
              <a:rPr lang="en-US" altLang="ko-KR" dirty="0" smtClean="0"/>
              <a:t>case </a:t>
            </a:r>
            <a:r>
              <a:rPr lang="ko-KR" altLang="en-US" dirty="0" smtClean="0"/>
              <a:t>구문 값에서 찾아서</a:t>
            </a:r>
            <a:endParaRPr lang="en-US" altLang="ko-KR" dirty="0" smtClean="0"/>
          </a:p>
          <a:p>
            <a:r>
              <a:rPr lang="ko-KR" altLang="en-US" dirty="0" smtClean="0"/>
              <a:t>해당하는 </a:t>
            </a:r>
            <a:r>
              <a:rPr lang="ko-KR" altLang="en-US" dirty="0" err="1" smtClean="0"/>
              <a:t>실행문을</a:t>
            </a:r>
            <a:r>
              <a:rPr lang="ko-KR" altLang="en-US" dirty="0" smtClean="0"/>
              <a:t> 수행</a:t>
            </a:r>
            <a:endParaRPr lang="en-US" altLang="ko-KR" dirty="0" smtClean="0"/>
          </a:p>
          <a:p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해당하는 </a:t>
            </a:r>
            <a:r>
              <a:rPr lang="en-US" altLang="ko-KR" dirty="0" smtClean="0"/>
              <a:t>case</a:t>
            </a:r>
            <a:r>
              <a:rPr lang="ko-KR" altLang="en-US" dirty="0" smtClean="0"/>
              <a:t>문이 수행한 경우에는</a:t>
            </a:r>
            <a:endParaRPr lang="en-US" altLang="ko-KR" dirty="0" smtClean="0"/>
          </a:p>
          <a:p>
            <a:r>
              <a:rPr lang="en-US" altLang="ko-KR" dirty="0"/>
              <a:t>b</a:t>
            </a:r>
            <a:r>
              <a:rPr lang="en-US" altLang="ko-KR" dirty="0" smtClean="0"/>
              <a:t>reak</a:t>
            </a:r>
            <a:r>
              <a:rPr lang="ko-KR" altLang="en-US" dirty="0" smtClean="0"/>
              <a:t>문을 사용하여 </a:t>
            </a:r>
            <a:r>
              <a:rPr lang="en-US" altLang="ko-KR" dirty="0" err="1" smtClean="0"/>
              <a:t>swich</a:t>
            </a:r>
            <a:r>
              <a:rPr lang="ko-KR" altLang="en-US" dirty="0" smtClean="0"/>
              <a:t>블록을 </a:t>
            </a:r>
            <a:r>
              <a:rPr lang="ko-KR" altLang="en-US" dirty="0" err="1" smtClean="0"/>
              <a:t>빠져나옴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388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자바스크립트 인수와 매개변수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297" y="1367010"/>
            <a:ext cx="2448272" cy="18138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356992"/>
            <a:ext cx="1360703" cy="1008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193" y="3349231"/>
            <a:ext cx="1360703" cy="1008112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1074305" y="2780928"/>
            <a:ext cx="226639" cy="10801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1735994" y="2773167"/>
            <a:ext cx="771021" cy="13039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9768" y="1370508"/>
            <a:ext cx="4614084" cy="4078214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6516216" y="4725144"/>
            <a:ext cx="1080120" cy="360040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308304" y="4725144"/>
            <a:ext cx="152400" cy="36004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88834" y="4417367"/>
            <a:ext cx="543739" cy="30777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인수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959070" y="1941392"/>
            <a:ext cx="621042" cy="191464"/>
          </a:xfrm>
          <a:prstGeom prst="rect">
            <a:avLst/>
          </a:prstGeom>
          <a:noFill/>
          <a:ln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292080" y="1941392"/>
            <a:ext cx="216024" cy="19146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128222" y="1633615"/>
            <a:ext cx="902811" cy="307777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mtClean="0"/>
              <a:t>매개변수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1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응용문제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547664" y="1556792"/>
            <a:ext cx="7253037" cy="3943493"/>
            <a:chOff x="1547664" y="1556792"/>
            <a:chExt cx="7253037" cy="3943493"/>
          </a:xfrm>
        </p:grpSpPr>
        <p:grpSp>
          <p:nvGrpSpPr>
            <p:cNvPr id="3" name="그룹 2"/>
            <p:cNvGrpSpPr/>
            <p:nvPr/>
          </p:nvGrpSpPr>
          <p:grpSpPr>
            <a:xfrm>
              <a:off x="1547664" y="1556792"/>
              <a:ext cx="5855160" cy="3943493"/>
              <a:chOff x="1547664" y="1556792"/>
              <a:chExt cx="5855160" cy="3943493"/>
            </a:xfrm>
          </p:grpSpPr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47664" y="1556792"/>
                <a:ext cx="3929632" cy="3943493"/>
              </a:xfrm>
              <a:prstGeom prst="rect">
                <a:avLst/>
              </a:prstGeom>
            </p:spPr>
          </p:pic>
          <p:sp>
            <p:nvSpPr>
              <p:cNvPr id="11" name="직사각형 10"/>
              <p:cNvSpPr/>
              <p:nvPr/>
            </p:nvSpPr>
            <p:spPr>
              <a:xfrm>
                <a:off x="2645371" y="2619966"/>
                <a:ext cx="792088" cy="4320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3869507" y="4564182"/>
                <a:ext cx="432048" cy="43204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4" name="꺾인 연결선 13"/>
              <p:cNvCxnSpPr>
                <a:endCxn id="15" idx="1"/>
              </p:cNvCxnSpPr>
              <p:nvPr/>
            </p:nvCxnSpPr>
            <p:spPr>
              <a:xfrm flipV="1">
                <a:off x="4607004" y="2111264"/>
                <a:ext cx="1998807" cy="184666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6605811" y="1926598"/>
                <a:ext cx="7970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&lt;div&gt;</a:t>
                </a:r>
                <a:endParaRPr lang="ko-KR" altLang="en-US" dirty="0"/>
              </a:p>
            </p:txBody>
          </p:sp>
          <p:cxnSp>
            <p:nvCxnSpPr>
              <p:cNvPr id="16" name="꺾인 연결선 15"/>
              <p:cNvCxnSpPr/>
              <p:nvPr/>
            </p:nvCxnSpPr>
            <p:spPr>
              <a:xfrm flipV="1">
                <a:off x="4310261" y="4608523"/>
                <a:ext cx="1998807" cy="184666"/>
              </a:xfrm>
              <a:prstGeom prst="bentConnector3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22137" y="4423857"/>
              <a:ext cx="2478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수식계산 함수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: </a:t>
              </a:r>
              <a:r>
                <a:rPr lang="en-US" altLang="ko-KR" dirty="0" err="1" smtClean="0"/>
                <a:t>eval</a:t>
              </a:r>
              <a:r>
                <a:rPr lang="en-US" altLang="ko-KR" dirty="0" smtClean="0"/>
                <a:t>()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590385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HY견고딕" pitchFamily="18" charset="-127"/>
          </a:defRPr>
        </a:defPPr>
      </a:lstStyle>
    </a:ln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디자인 사용자 지정">
  <a:themeElements>
    <a:clrScheme name="2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디자인 사용자 지정">
      <a:majorFont>
        <a:latin typeface="맑은 고딕"/>
        <a:ea typeface="맑은 고딕"/>
        <a:cs typeface="굴림"/>
      </a:majorFont>
      <a:minorFont>
        <a:latin typeface="맑은 고딕"/>
        <a:ea typeface="맑은 고딕"/>
        <a:cs typeface="굴림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19135</TotalTime>
  <Words>141</Words>
  <Application>Microsoft Office PowerPoint</Application>
  <PresentationFormat>화면 슬라이드 쇼(4:3)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HY견고딕</vt:lpstr>
      <vt:lpstr>굴림</vt:lpstr>
      <vt:lpstr>맑은 고딕</vt:lpstr>
      <vt:lpstr>Arial</vt:lpstr>
      <vt:lpstr>1_디자인 사용자 지정</vt:lpstr>
      <vt:lpstr>2_디자인 사용자 지정</vt:lpstr>
      <vt:lpstr>자바스크립트 (Javascript)</vt:lpstr>
      <vt:lpstr>해결문제</vt:lpstr>
      <vt:lpstr>자바스크립트 연산자</vt:lpstr>
      <vt:lpstr>자바스크립트 조건문(if)</vt:lpstr>
      <vt:lpstr>자바스크립트 조건문(swith)</vt:lpstr>
      <vt:lpstr>자바스크립트 인수와 매개변수</vt:lpstr>
      <vt:lpstr>응용문제</vt:lpstr>
    </vt:vector>
  </TitlesOfParts>
  <Company>(주)지커뮤니케이션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10종 전개형 다이어그램06</dc:title>
  <dc:creator>피피티월드(http://www.pptworld.co.kr)</dc:creator>
  <dc:description>본 저작물의 저작권은 피피티월드에 있습니다.</dc:description>
  <cp:lastModifiedBy>SW융합교육원</cp:lastModifiedBy>
  <cp:revision>1587</cp:revision>
  <cp:lastPrinted>2018-07-01T09:56:15Z</cp:lastPrinted>
  <dcterms:created xsi:type="dcterms:W3CDTF">2010-05-06T06:35:17Z</dcterms:created>
  <dcterms:modified xsi:type="dcterms:W3CDTF">2021-04-26T08:10:10Z</dcterms:modified>
</cp:coreProperties>
</file>