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0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0" autoAdjust="0"/>
    <p:restoredTop sz="94660"/>
  </p:normalViewPr>
  <p:slideViewPr>
    <p:cSldViewPr snapToGrid="0">
      <p:cViewPr>
        <p:scale>
          <a:sx n="100" d="100"/>
          <a:sy n="100" d="100"/>
        </p:scale>
        <p:origin x="-2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361" y="3518920"/>
            <a:ext cx="1779654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2018202030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박지용</a:t>
            </a:r>
            <a:endParaRPr lang="en-US" altLang="ko-KR" sz="1400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2020202064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전혜림</a:t>
            </a:r>
            <a:endParaRPr lang="en-US" altLang="ko-KR" sz="1400" b="1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14AFB1-7D20-45D5-82AE-F8D8812DC127}"/>
              </a:ext>
            </a:extLst>
          </p:cNvPr>
          <p:cNvGrpSpPr/>
          <p:nvPr/>
        </p:nvGrpSpPr>
        <p:grpSpPr>
          <a:xfrm>
            <a:off x="3252284" y="2337012"/>
            <a:ext cx="5687431" cy="1002069"/>
            <a:chOff x="3306260" y="2344380"/>
            <a:chExt cx="5687431" cy="100206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353439" y="2447925"/>
              <a:ext cx="5589450" cy="89852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06260" y="2390775"/>
              <a:ext cx="5579479" cy="8985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+mj-lt"/>
                </a:rPr>
                <a:t>MACD</a:t>
              </a:r>
              <a:r>
                <a:rPr lang="ko-KR" altLang="en-US" sz="2000" b="1" dirty="0">
                  <a:solidFill>
                    <a:prstClr val="white"/>
                  </a:solidFill>
                  <a:latin typeface="+mj-lt"/>
                </a:rPr>
                <a:t>와 거래량을 이용한 매매기법</a:t>
              </a: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496559" y="2344380"/>
              <a:ext cx="497132" cy="521474"/>
            </a:xfrm>
            <a:custGeom>
              <a:avLst/>
              <a:gdLst>
                <a:gd name="connsiteX0" fmla="*/ 112847 w 682479"/>
                <a:gd name="connsiteY0" fmla="*/ 0 h 847385"/>
                <a:gd name="connsiteX1" fmla="*/ 569632 w 682479"/>
                <a:gd name="connsiteY1" fmla="*/ 0 h 847385"/>
                <a:gd name="connsiteX2" fmla="*/ 682479 w 682479"/>
                <a:gd name="connsiteY2" fmla="*/ 112847 h 847385"/>
                <a:gd name="connsiteX3" fmla="*/ 682479 w 682479"/>
                <a:gd name="connsiteY3" fmla="*/ 564222 h 847385"/>
                <a:gd name="connsiteX4" fmla="*/ 569632 w 682479"/>
                <a:gd name="connsiteY4" fmla="*/ 677069 h 847385"/>
                <a:gd name="connsiteX5" fmla="*/ 383870 w 682479"/>
                <a:gd name="connsiteY5" fmla="*/ 677069 h 847385"/>
                <a:gd name="connsiteX6" fmla="*/ 192014 w 682479"/>
                <a:gd name="connsiteY6" fmla="*/ 847385 h 847385"/>
                <a:gd name="connsiteX7" fmla="*/ 226964 w 682479"/>
                <a:gd name="connsiteY7" fmla="*/ 677069 h 847385"/>
                <a:gd name="connsiteX8" fmla="*/ 112847 w 682479"/>
                <a:gd name="connsiteY8" fmla="*/ 677069 h 847385"/>
                <a:gd name="connsiteX9" fmla="*/ 0 w 682479"/>
                <a:gd name="connsiteY9" fmla="*/ 564222 h 847385"/>
                <a:gd name="connsiteX10" fmla="*/ 0 w 682479"/>
                <a:gd name="connsiteY10" fmla="*/ 112847 h 847385"/>
                <a:gd name="connsiteX11" fmla="*/ 112847 w 682479"/>
                <a:gd name="connsiteY11" fmla="*/ 0 h 8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479" h="847385">
                  <a:moveTo>
                    <a:pt x="112847" y="0"/>
                  </a:moveTo>
                  <a:lnTo>
                    <a:pt x="569632" y="0"/>
                  </a:lnTo>
                  <a:cubicBezTo>
                    <a:pt x="631956" y="0"/>
                    <a:pt x="682479" y="50523"/>
                    <a:pt x="682479" y="112847"/>
                  </a:cubicBezTo>
                  <a:lnTo>
                    <a:pt x="682479" y="564222"/>
                  </a:lnTo>
                  <a:cubicBezTo>
                    <a:pt x="682479" y="626546"/>
                    <a:pt x="631956" y="677069"/>
                    <a:pt x="569632" y="677069"/>
                  </a:cubicBezTo>
                  <a:lnTo>
                    <a:pt x="383870" y="677069"/>
                  </a:lnTo>
                  <a:lnTo>
                    <a:pt x="192014" y="847385"/>
                  </a:lnTo>
                  <a:lnTo>
                    <a:pt x="226964" y="677069"/>
                  </a:lnTo>
                  <a:lnTo>
                    <a:pt x="112847" y="677069"/>
                  </a:lnTo>
                  <a:cubicBezTo>
                    <a:pt x="50523" y="677069"/>
                    <a:pt x="0" y="626546"/>
                    <a:pt x="0" y="564222"/>
                  </a:cubicBezTo>
                  <a:lnTo>
                    <a:pt x="0" y="112847"/>
                  </a:lnTo>
                  <a:cubicBezTo>
                    <a:pt x="0" y="50523"/>
                    <a:pt x="50523" y="0"/>
                    <a:pt x="112847" y="0"/>
                  </a:cubicBezTo>
                  <a:close/>
                </a:path>
              </a:pathLst>
            </a:custGeom>
            <a:solidFill>
              <a:srgbClr val="FF66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A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A0A69-D95A-40EB-A126-36828002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40"/>
          <a:stretch/>
        </p:blipFill>
        <p:spPr>
          <a:xfrm>
            <a:off x="1359658" y="2973622"/>
            <a:ext cx="9545256" cy="3433023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5F3F994-D814-41CC-8955-D5B3B5451DE8}"/>
              </a:ext>
            </a:extLst>
          </p:cNvPr>
          <p:cNvSpPr/>
          <p:nvPr/>
        </p:nvSpPr>
        <p:spPr>
          <a:xfrm>
            <a:off x="1356599" y="1002960"/>
            <a:ext cx="10079663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=Moving Average Convergence &amp; Divergence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이동평균선이 수렴하고 확산하는 것을 지표로 나타내는 것으로 두 이동평균선의 차이로 추세 변화를 찾는 지표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지수이동평균선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가격에 더 높은 가중치를 두어 산출된 이동평균선으로 최근 시장 분위기를 잘 반영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단기 변동성 포착에 유리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5F3F994-D814-41CC-8955-D5B3B5451DE8}"/>
              </a:ext>
            </a:extLst>
          </p:cNvPr>
          <p:cNvSpPr/>
          <p:nvPr/>
        </p:nvSpPr>
        <p:spPr>
          <a:xfrm>
            <a:off x="1334256" y="1370596"/>
            <a:ext cx="9596058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곡선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단기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(12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지수이동평균선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장기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(26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지수이동평균선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N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(9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지수이동평균선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 Oscillator = MACD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곡선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Signal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00C30-DBDD-46E5-A917-8CDEC755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6" y="3014843"/>
            <a:ext cx="11434559" cy="28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</a:t>
            </a:r>
            <a:r>
              <a:rPr lang="ko-KR" altLang="en-US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를 활용한 매매기법</a:t>
            </a:r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41271" y="5021175"/>
            <a:ext cx="300990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890737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이등변 삼각형 92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MACD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선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101973" y="5021174"/>
            <a:ext cx="394360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골든크로스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데드크로스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427764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5" name="이등변 삼각형 114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MACD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선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+</a:t>
              </a:r>
            </a:p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Signal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선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8115325" y="5021175"/>
            <a:ext cx="30099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반전을 이용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8964791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7" name="이등변 삼각형 13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Oscillator</a:t>
              </a:r>
            </a:p>
          </p:txBody>
        </p:sp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id="{88A96904-7B0C-45C6-88AB-B112FA19B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4530" b="-914"/>
          <a:stretch/>
        </p:blipFill>
        <p:spPr>
          <a:xfrm>
            <a:off x="7979486" y="1245413"/>
            <a:ext cx="3281576" cy="320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215EB7-3647-4955-A590-C93E2204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17" y="1206674"/>
            <a:ext cx="5230372" cy="31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9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</a:t>
            </a:r>
            <a:r>
              <a:rPr lang="ko-KR" altLang="en-US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와 거래량을 이용한 전략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5F03732-FD4B-49FB-94F1-8CE8CC61254D}"/>
              </a:ext>
            </a:extLst>
          </p:cNvPr>
          <p:cNvSpPr/>
          <p:nvPr/>
        </p:nvSpPr>
        <p:spPr>
          <a:xfrm>
            <a:off x="3436631" y="3438042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500" b="1" dirty="0">
                <a:solidFill>
                  <a:prstClr val="white"/>
                </a:solidFill>
              </a:rPr>
              <a:t>+</a:t>
            </a:r>
            <a:endParaRPr lang="ko-KR" altLang="en-US" sz="1500" b="1" dirty="0">
              <a:solidFill>
                <a:prstClr val="white"/>
              </a:solidFill>
            </a:endParaRPr>
          </a:p>
        </p:txBody>
      </p:sp>
      <p:sp>
        <p:nvSpPr>
          <p:cNvPr id="25" name="타원 14">
            <a:extLst>
              <a:ext uri="{FF2B5EF4-FFF2-40B4-BE49-F238E27FC236}">
                <a16:creationId xmlns:a16="http://schemas.microsoft.com/office/drawing/2014/main" id="{A31FE8D6-1C8A-4403-A8BA-74C40E84AFB8}"/>
              </a:ext>
            </a:extLst>
          </p:cNvPr>
          <p:cNvSpPr/>
          <p:nvPr/>
        </p:nvSpPr>
        <p:spPr>
          <a:xfrm>
            <a:off x="4062439" y="2600383"/>
            <a:ext cx="1878984" cy="18789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MACD+Signal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빠른 매매신호를 가지지만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거짓 신호일 가능성이 높다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E920BE1-7E84-4B64-95B7-86B6AAC5F37D}"/>
              </a:ext>
            </a:extLst>
          </p:cNvPr>
          <p:cNvSpPr/>
          <p:nvPr/>
        </p:nvSpPr>
        <p:spPr>
          <a:xfrm>
            <a:off x="6382770" y="3444113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E77266-DCA1-4D7F-98A9-AAA193444888}"/>
              </a:ext>
            </a:extLst>
          </p:cNvPr>
          <p:cNvSpPr/>
          <p:nvPr/>
        </p:nvSpPr>
        <p:spPr>
          <a:xfrm>
            <a:off x="2867764" y="5055574"/>
            <a:ext cx="164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두 방법을 활용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56126734-390C-437A-B6F5-4F94D2C7D43C}"/>
              </a:ext>
            </a:extLst>
          </p:cNvPr>
          <p:cNvSpPr/>
          <p:nvPr/>
        </p:nvSpPr>
        <p:spPr>
          <a:xfrm rot="5400000">
            <a:off x="3139975" y="3622345"/>
            <a:ext cx="950092" cy="2866458"/>
          </a:xfrm>
          <a:prstGeom prst="rightBracket">
            <a:avLst>
              <a:gd name="adj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203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타원 12">
            <a:extLst>
              <a:ext uri="{FF2B5EF4-FFF2-40B4-BE49-F238E27FC236}">
                <a16:creationId xmlns:a16="http://schemas.microsoft.com/office/drawing/2014/main" id="{69354D63-EE94-458E-8C25-54B44907A6C1}"/>
              </a:ext>
            </a:extLst>
          </p:cNvPr>
          <p:cNvSpPr/>
          <p:nvPr/>
        </p:nvSpPr>
        <p:spPr>
          <a:xfrm>
            <a:off x="1242300" y="2624550"/>
            <a:ext cx="1878984" cy="18789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속임수가 적지만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후행성이 높다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장기적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3C3266-B218-493F-81BF-F77E741F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327" flipH="1">
            <a:off x="11086474" y="1315325"/>
            <a:ext cx="995380" cy="99538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E79761-5D74-40CC-A2A8-720589158A2A}"/>
              </a:ext>
            </a:extLst>
          </p:cNvPr>
          <p:cNvSpPr/>
          <p:nvPr/>
        </p:nvSpPr>
        <p:spPr>
          <a:xfrm>
            <a:off x="6634771" y="1162844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 </a:t>
            </a:r>
            <a:r>
              <a:rPr lang="ko-KR" altLang="en-US" b="1" dirty="0">
                <a:solidFill>
                  <a:srgbClr val="FF0000"/>
                </a:solidFill>
              </a:rPr>
              <a:t>거래량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조건을 추가한다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 거래량을 기준으로 거래량이 너무 적으면 적절한 매매신호가 아니라고 판단하도록 설계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2DE0D6-253E-4FA0-812F-C490CD1F36C9}"/>
              </a:ext>
            </a:extLst>
          </p:cNvPr>
          <p:cNvSpPr/>
          <p:nvPr/>
        </p:nvSpPr>
        <p:spPr>
          <a:xfrm>
            <a:off x="7076117" y="2914780"/>
            <a:ext cx="4272459" cy="158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MACD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&lt; 0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면서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골든크로스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MACD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&gt; 0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면서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데드크로스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추세의 전환점에 진입하기 위한 전략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976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230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Jiyong Park</cp:lastModifiedBy>
  <cp:revision>16</cp:revision>
  <dcterms:created xsi:type="dcterms:W3CDTF">2021-04-06T14:24:00Z</dcterms:created>
  <dcterms:modified xsi:type="dcterms:W3CDTF">2021-07-20T03:54:05Z</dcterms:modified>
</cp:coreProperties>
</file>