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7" r:id="rId3"/>
    <p:sldId id="308" r:id="rId4"/>
    <p:sldId id="309" r:id="rId5"/>
    <p:sldId id="310" r:id="rId6"/>
    <p:sldId id="311" r:id="rId7"/>
    <p:sldId id="315" r:id="rId8"/>
    <p:sldId id="314" r:id="rId9"/>
    <p:sldId id="313" r:id="rId10"/>
    <p:sldId id="312" r:id="rId11"/>
    <p:sldId id="306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57B2E59-DEEC-414E-9C3F-8074630EE976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1BB84-AED1-4997-9F36-76329DF41905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1487608" y="4609152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6A691-B0EA-4BA0-8C1C-49B11C443FF5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AD7D6-B57F-4EBE-A640-6F07E18C32BE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6889" y="1495792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703762" y="1495792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4C196-C5DC-4A00-B342-847E93440E11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00BBB-BC8C-4B0C-8342-E1B97F7392EE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1"/>
          <p:cNvSpPr>
            <a:spLocks noGrp="1"/>
          </p:cNvSpPr>
          <p:nvPr>
            <p:ph type="sldNum" sz="quarter" idx="23"/>
          </p:nvPr>
        </p:nvSpPr>
        <p:spPr>
          <a:xfrm>
            <a:off x="389908" y="6451886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4"/>
          </p:nvPr>
        </p:nvSpPr>
        <p:spPr>
          <a:xfrm>
            <a:off x="810596" y="6451886"/>
            <a:ext cx="1643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00BBB-BC8C-4B0C-8342-E1B97F7392EE}" type="datetime1">
              <a:rPr lang="en-US" smtClean="0"/>
              <a:t>8/24/2015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D6B801-5FE1-437F-BEE5-56F8DA819310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0"/>
          <p:cNvSpPr txBox="1">
            <a:spLocks/>
          </p:cNvSpPr>
          <p:nvPr userDrawn="1"/>
        </p:nvSpPr>
        <p:spPr>
          <a:xfrm>
            <a:off x="5418163" y="6451600"/>
            <a:ext cx="3315778" cy="365125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base" hangingPunct="1">
              <a:spcBef>
                <a:spcPts val="0"/>
              </a:spcBef>
              <a:spcAft>
                <a:spcPct val="0"/>
              </a:spcAft>
              <a:buSzPct val="135000"/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CIG4E3 / Pengolahan Citra Digital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CIG4E3</a:t>
            </a:r>
            <a:r>
              <a:rPr lang="en-US" dirty="0"/>
              <a:t> / </a:t>
            </a:r>
            <a:r>
              <a:rPr lang="en-US" dirty="0" err="1"/>
              <a:t>Pengolahan</a:t>
            </a:r>
            <a:r>
              <a:rPr lang="en-US" dirty="0"/>
              <a:t> Citra </a:t>
            </a:r>
            <a:r>
              <a:rPr lang="en-US" dirty="0" smtClean="0"/>
              <a:t>Digital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Bedy</a:t>
            </a:r>
            <a:r>
              <a:rPr lang="en-US" dirty="0" smtClean="0"/>
              <a:t> </a:t>
            </a:r>
            <a:r>
              <a:rPr lang="en-US" dirty="0" err="1" smtClean="0"/>
              <a:t>Purnama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Intelligent Computing and Multimedia (</a:t>
            </a:r>
            <a:r>
              <a:rPr lang="en-US" dirty="0" err="1" smtClean="0"/>
              <a:t>ICM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67ABA25-6B95-4498-A4E9-F20A4BFCD3CA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per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digital, </a:t>
            </a:r>
            <a:r>
              <a:rPr lang="en-US" dirty="0" err="1" smtClean="0"/>
              <a:t>semacam</a:t>
            </a:r>
            <a:r>
              <a:rPr lang="en-US" dirty="0" smtClean="0"/>
              <a:t> </a:t>
            </a:r>
            <a:r>
              <a:rPr lang="en-US" dirty="0" err="1" smtClean="0"/>
              <a:t>photoshop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smtClean="0"/>
              <a:t>mini</a:t>
            </a:r>
          </a:p>
          <a:p>
            <a:r>
              <a:rPr lang="en-US" dirty="0" err="1" smtClean="0"/>
              <a:t>Disarankan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MATLAB, </a:t>
            </a:r>
            <a:r>
              <a:rPr lang="en-US" dirty="0" err="1" smtClean="0"/>
              <a:t>atau</a:t>
            </a:r>
            <a:r>
              <a:rPr lang="en-US" dirty="0" smtClean="0"/>
              <a:t> OPEN CV – PYTHON,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menutup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Bahasa lain </a:t>
            </a:r>
            <a:r>
              <a:rPr lang="en-US" dirty="0" err="1" smtClean="0"/>
              <a:t>seperti</a:t>
            </a:r>
            <a:r>
              <a:rPr lang="en-US" dirty="0" smtClean="0"/>
              <a:t> Java, C#</a:t>
            </a:r>
          </a:p>
          <a:p>
            <a:r>
              <a:rPr lang="en-US" dirty="0" err="1" smtClean="0"/>
              <a:t>Presentasi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UAS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A21BB84-AED1-4997-9F36-76329DF41905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C2DA4596-0E95-4845-A51E-381771D71C5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defRPr/>
            </a:pPr>
            <a:fld id="{EC300BBB-BC8C-4B0C-8342-E1B97F7392EE}" type="datetime1">
              <a:rPr lang="en-US" smtClean="0"/>
              <a:t>8/24/2015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/>
              <a:t>Mata kuliah </a:t>
            </a:r>
            <a:r>
              <a:rPr lang="en-US" dirty="0" err="1"/>
              <a:t>Pengolahan</a:t>
            </a:r>
            <a:r>
              <a:rPr lang="en-US" dirty="0"/>
              <a:t> Citra Digital</a:t>
            </a:r>
            <a:r>
              <a:rPr lang="id-ID" dirty="0"/>
              <a:t> merupakan </a:t>
            </a:r>
            <a:r>
              <a:rPr lang="en-US" dirty="0" err="1"/>
              <a:t>matakuliah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id-ID" dirty="0"/>
              <a:t>.</a:t>
            </a:r>
            <a:r>
              <a:rPr lang="en-US" dirty="0"/>
              <a:t> </a:t>
            </a:r>
            <a:r>
              <a:rPr lang="en-US" dirty="0" err="1"/>
              <a:t>Matakuliah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bekal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,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, image enhancement, proses </a:t>
            </a:r>
            <a:r>
              <a:rPr lang="en-US" dirty="0" err="1"/>
              <a:t>konvolusi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fourier</a:t>
            </a:r>
            <a:r>
              <a:rPr lang="en-US" dirty="0"/>
              <a:t>,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, proses </a:t>
            </a:r>
            <a:r>
              <a:rPr lang="en-US" dirty="0" err="1"/>
              <a:t>morfologi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, </a:t>
            </a:r>
            <a:r>
              <a:rPr lang="en-US" dirty="0" err="1"/>
              <a:t>kompresi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 Fidelity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A21BB84-AED1-4997-9F36-76329DF41905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6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sz="1800" dirty="0"/>
              <a:t>Setelah mengikuti perkuliahan ini, mahasiswa akan dapat:</a:t>
            </a:r>
            <a:endParaRPr lang="en-US" sz="1800" dirty="0"/>
          </a:p>
          <a:p>
            <a:pPr lvl="0"/>
            <a:r>
              <a:rPr lang="id-ID" sz="1800" dirty="0"/>
              <a:t>Mampu menjelaskan secara umum bagaimana bagaimana citra dapat direpresentasikan kedalam piksel [pengetahuan]</a:t>
            </a:r>
            <a:endParaRPr lang="en-US" sz="1800" dirty="0"/>
          </a:p>
          <a:p>
            <a:pPr lvl="0"/>
            <a:r>
              <a:rPr lang="id-ID" sz="1800" dirty="0"/>
              <a:t>Mampu membuat program operasi dasar citra [implementasi]</a:t>
            </a:r>
            <a:endParaRPr lang="en-US" sz="1800" dirty="0"/>
          </a:p>
          <a:p>
            <a:pPr lvl="0"/>
            <a:r>
              <a:rPr lang="id-ID" sz="1800" dirty="0"/>
              <a:t>Mampu membuat program untuk image enhancement [implementasi]</a:t>
            </a:r>
            <a:endParaRPr lang="en-US" sz="1800" dirty="0"/>
          </a:p>
          <a:p>
            <a:pPr lvl="0"/>
            <a:r>
              <a:rPr lang="id-ID" sz="1800" dirty="0"/>
              <a:t>Memahami proses konvolusi dan transformasi fourier [pemahaman]</a:t>
            </a:r>
            <a:endParaRPr lang="en-US" sz="1800" dirty="0"/>
          </a:p>
          <a:p>
            <a:pPr lvl="0"/>
            <a:r>
              <a:rPr lang="id-ID" sz="1800" dirty="0"/>
              <a:t>Mampu membuat program untuk segmentasi [implementasi]</a:t>
            </a:r>
            <a:endParaRPr lang="en-US" sz="1800" dirty="0"/>
          </a:p>
          <a:p>
            <a:pPr lvl="0"/>
            <a:r>
              <a:rPr lang="id-ID" sz="1800" dirty="0"/>
              <a:t>Memahami proses morfologi [pemahaman]</a:t>
            </a:r>
            <a:endParaRPr lang="en-US" sz="1800" dirty="0"/>
          </a:p>
          <a:p>
            <a:pPr lvl="0"/>
            <a:r>
              <a:rPr lang="id-ID" sz="1800" dirty="0"/>
              <a:t>Memahami proses kompresi citra [pemahaman]</a:t>
            </a:r>
            <a:endParaRPr lang="en-US" sz="1800" dirty="0"/>
          </a:p>
          <a:p>
            <a:pPr lvl="0"/>
            <a:r>
              <a:rPr lang="id-ID" sz="1800" dirty="0"/>
              <a:t>Mampu menjelaskan Fidelity Kriteria untuk berbagai operasi pada citra [pengetahuan]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A21BB84-AED1-4997-9F36-76329DF41905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TUJUAN</a:t>
            </a:r>
            <a:r>
              <a:rPr lang="id-ID" dirty="0"/>
              <a:t> </a:t>
            </a:r>
            <a:r>
              <a:rPr lang="id-ID" dirty="0" smtClean="0"/>
              <a:t>PEMBELAJARAN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Citra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Citra Digital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Pembentukan Citra Digital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Operasi-operasi Dasar Pengolahan Citra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Image Enhancement - </a:t>
            </a:r>
            <a:r>
              <a:rPr lang="en-US" dirty="0" err="1"/>
              <a:t>Equalisasi</a:t>
            </a:r>
            <a:r>
              <a:rPr lang="en-US" dirty="0"/>
              <a:t> &amp; </a:t>
            </a:r>
            <a:r>
              <a:rPr lang="en-US" dirty="0" err="1"/>
              <a:t>Spesifikasi</a:t>
            </a:r>
            <a:r>
              <a:rPr lang="en-US" dirty="0"/>
              <a:t> Histogram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Konvolusi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Fourier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UTS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A21BB84-AED1-4997-9F36-76329DF41905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Silabus</a:t>
            </a:r>
            <a:r>
              <a:rPr lang="en-US" dirty="0" smtClean="0"/>
              <a:t> (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UTS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en-US" dirty="0"/>
              <a:t>Image Enhancement - Image Smoothing &amp; Sharpening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/>
              <a:t>Image Segmentation - Edge Detection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/>
              <a:t>Image Segmentation (</a:t>
            </a:r>
            <a:r>
              <a:rPr lang="en-US" dirty="0" err="1"/>
              <a:t>Thresholding</a:t>
            </a:r>
            <a:r>
              <a:rPr lang="en-US" dirty="0"/>
              <a:t> - Region Growing - Split &amp; Merge)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/>
              <a:t>Image Morphology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/>
              <a:t>Image Compression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id-ID" dirty="0"/>
              <a:t>Fidelity Kriteria</a:t>
            </a:r>
            <a:endParaRPr lang="en-US" dirty="0"/>
          </a:p>
          <a:p>
            <a:pPr marL="457200" indent="-457200">
              <a:buFont typeface="+mj-lt"/>
              <a:buAutoNum type="arabicPeriod" startAt="8"/>
            </a:pP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 smtClean="0"/>
              <a:t>UAS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A21BB84-AED1-4997-9F36-76329DF41905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Silabus</a:t>
            </a:r>
            <a:r>
              <a:rPr lang="en-US" dirty="0" smtClean="0"/>
              <a:t> (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UAS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UTS</a:t>
            </a:r>
            <a:r>
              <a:rPr lang="en-US" dirty="0" smtClean="0"/>
              <a:t> : 30%</a:t>
            </a:r>
          </a:p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uts</a:t>
            </a:r>
            <a:r>
              <a:rPr lang="en-US" dirty="0" smtClean="0"/>
              <a:t> (progress tubes) : 20 %</a:t>
            </a:r>
          </a:p>
          <a:p>
            <a:r>
              <a:rPr lang="en-US" dirty="0" smtClean="0"/>
              <a:t>UAS (tubes) : </a:t>
            </a:r>
            <a:r>
              <a:rPr lang="en-US" dirty="0"/>
              <a:t>5</a:t>
            </a:r>
            <a:r>
              <a:rPr lang="en-US" dirty="0" smtClean="0"/>
              <a:t>0 </a:t>
            </a:r>
            <a:r>
              <a:rPr lang="en-US" dirty="0" smtClean="0"/>
              <a:t>%</a:t>
            </a:r>
          </a:p>
          <a:p>
            <a:endParaRPr lang="en-US" dirty="0"/>
          </a:p>
          <a:p>
            <a:r>
              <a:rPr lang="en-US" dirty="0"/>
              <a:t>A	:    80 	&lt; NA &lt;= 100</a:t>
            </a:r>
          </a:p>
          <a:p>
            <a:r>
              <a:rPr lang="en-US" dirty="0"/>
              <a:t>AB	:    70 	&lt; NA &lt;= 80</a:t>
            </a:r>
          </a:p>
          <a:p>
            <a:r>
              <a:rPr lang="en-US" dirty="0"/>
              <a:t>B	:    65 	&lt; NA &lt;= 70</a:t>
            </a:r>
          </a:p>
          <a:p>
            <a:r>
              <a:rPr lang="en-US" dirty="0"/>
              <a:t>BC	:    60 	&lt; NA &lt;= 65</a:t>
            </a:r>
          </a:p>
          <a:p>
            <a:r>
              <a:rPr lang="en-US" dirty="0"/>
              <a:t>C	:    50 	&lt; NA &lt;= 60</a:t>
            </a:r>
          </a:p>
          <a:p>
            <a:r>
              <a:rPr lang="en-US" dirty="0"/>
              <a:t>D	:    40 	&lt; NA &lt;= 50</a:t>
            </a:r>
          </a:p>
          <a:p>
            <a:r>
              <a:rPr lang="en-US" dirty="0"/>
              <a:t>E	:     0 	&lt; NA &lt;= 40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A21BB84-AED1-4997-9F36-76329DF41905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Penilaian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82705191"/>
              </p:ext>
            </p:extLst>
          </p:nvPr>
        </p:nvGraphicFramePr>
        <p:xfrm>
          <a:off x="504967" y="1977655"/>
          <a:ext cx="8038532" cy="259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6685"/>
                <a:gridCol w="7481847"/>
              </a:tblGrid>
              <a:tr h="1000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Gonzales, Rafael C., Digital Image Processing, Second Edition, Addison-</a:t>
                      </a:r>
                      <a:r>
                        <a:rPr lang="en-US" sz="1800" dirty="0" err="1">
                          <a:effectLst/>
                        </a:rPr>
                        <a:t>wesley</a:t>
                      </a:r>
                      <a:r>
                        <a:rPr lang="en-US" sz="1800" dirty="0">
                          <a:effectLst/>
                        </a:rPr>
                        <a:t> publishing, </a:t>
                      </a:r>
                      <a:r>
                        <a:rPr lang="en-US" sz="1800" dirty="0" smtClean="0">
                          <a:effectLst/>
                        </a:rPr>
                        <a:t>(</a:t>
                      </a:r>
                      <a:r>
                        <a:rPr lang="en-US" sz="1800" dirty="0" err="1" smtClean="0">
                          <a:effectLst/>
                        </a:rPr>
                        <a:t>edisi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</a:rPr>
                        <a:t>terbaru</a:t>
                      </a:r>
                      <a:r>
                        <a:rPr lang="en-US" sz="1800" baseline="0" dirty="0" smtClean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00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Gonzales, Wood,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</a:rPr>
                        <a:t>Eddins</a:t>
                      </a:r>
                      <a:r>
                        <a:rPr lang="en-US" sz="1800" baseline="0" dirty="0" smtClean="0">
                          <a:effectLst/>
                        </a:rPr>
                        <a:t>,</a:t>
                      </a:r>
                      <a:r>
                        <a:rPr lang="en-US" sz="1800" dirty="0" smtClean="0">
                          <a:effectLst/>
                        </a:rPr>
                        <a:t> Digital Image Processing using </a:t>
                      </a:r>
                      <a:r>
                        <a:rPr lang="en-US" sz="1800" dirty="0" err="1" smtClean="0">
                          <a:effectLst/>
                        </a:rPr>
                        <a:t>MATLAB</a:t>
                      </a:r>
                      <a:r>
                        <a:rPr lang="en-US" sz="1800" dirty="0" smtClean="0">
                          <a:effectLst/>
                        </a:rPr>
                        <a:t>, Second Edition, </a:t>
                      </a:r>
                      <a:r>
                        <a:rPr lang="en-US" sz="1800" dirty="0" err="1" smtClean="0">
                          <a:effectLst/>
                        </a:rPr>
                        <a:t>McGrawHill</a:t>
                      </a:r>
                      <a:r>
                        <a:rPr lang="en-US" sz="1800" dirty="0" smtClean="0">
                          <a:effectLst/>
                        </a:rPr>
                        <a:t>, (</a:t>
                      </a:r>
                      <a:r>
                        <a:rPr lang="en-US" sz="1800" dirty="0" err="1" smtClean="0">
                          <a:effectLst/>
                        </a:rPr>
                        <a:t>edisi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</a:rPr>
                        <a:t>terbaru</a:t>
                      </a:r>
                      <a:r>
                        <a:rPr lang="en-US" sz="1800" baseline="0" dirty="0" smtClean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Mark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S Nixon, Features Extraction and Image Processing. 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A21BB84-AED1-4997-9F36-76329DF41905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Membuka</a:t>
            </a:r>
            <a:r>
              <a:rPr lang="en-US" dirty="0" smtClean="0"/>
              <a:t> file </a:t>
            </a:r>
            <a:r>
              <a:rPr lang="en-US" dirty="0" err="1" smtClean="0"/>
              <a:t>gambar</a:t>
            </a:r>
            <a:r>
              <a:rPr lang="en-US" dirty="0" smtClean="0"/>
              <a:t>, </a:t>
            </a:r>
            <a:r>
              <a:rPr lang="en-US" dirty="0" err="1" smtClean="0"/>
              <a:t>menyimpan</a:t>
            </a:r>
            <a:r>
              <a:rPr lang="en-US" dirty="0" smtClean="0"/>
              <a:t> file </a:t>
            </a:r>
            <a:r>
              <a:rPr lang="en-US" dirty="0" err="1" smtClean="0"/>
              <a:t>gambar</a:t>
            </a:r>
            <a:endParaRPr lang="en-US" dirty="0" smtClean="0"/>
          </a:p>
          <a:p>
            <a:r>
              <a:rPr lang="en-US" dirty="0" err="1" smtClean="0"/>
              <a:t>Melakukan</a:t>
            </a:r>
            <a:r>
              <a:rPr lang="en-US" dirty="0" smtClean="0"/>
              <a:t> sampling, </a:t>
            </a:r>
            <a:r>
              <a:rPr lang="en-US" dirty="0" err="1" smtClean="0"/>
              <a:t>kwantisasi</a:t>
            </a:r>
            <a:r>
              <a:rPr lang="en-US" dirty="0" smtClean="0"/>
              <a:t>, dithering, </a:t>
            </a:r>
            <a:r>
              <a:rPr lang="en-US" dirty="0" err="1" smtClean="0"/>
              <a:t>halftoning</a:t>
            </a:r>
            <a:endParaRPr lang="en-US" dirty="0" smtClean="0"/>
          </a:p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transformasi</a:t>
            </a:r>
            <a:r>
              <a:rPr lang="en-US" dirty="0" smtClean="0"/>
              <a:t> space color, RGB, HSV Grayscale</a:t>
            </a:r>
          </a:p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Zoom in, Zoom out, Flip, cut and paste, wrapping, </a:t>
            </a:r>
            <a:r>
              <a:rPr lang="en-US" dirty="0" err="1" smtClean="0"/>
              <a:t>rotasi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endParaRPr lang="en-US" dirty="0" smtClean="0"/>
          </a:p>
          <a:p>
            <a:r>
              <a:rPr lang="en-US" dirty="0" err="1" smtClean="0"/>
              <a:t>Memunculkan</a:t>
            </a:r>
            <a:r>
              <a:rPr lang="en-US" dirty="0" smtClean="0"/>
              <a:t> histogram gray scale, histogram RBG per plane, histogram </a:t>
            </a:r>
            <a:r>
              <a:rPr lang="en-US" dirty="0" err="1" smtClean="0"/>
              <a:t>equalisasi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A21BB84-AED1-4997-9F36-76329DF41905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Fourier Transform</a:t>
            </a:r>
          </a:p>
          <a:p>
            <a:r>
              <a:rPr lang="en-US" dirty="0" smtClean="0"/>
              <a:t>Low pass filter : mean, median, modus filtering, Gaussian, </a:t>
            </a:r>
            <a:r>
              <a:rPr lang="en-US" dirty="0" err="1" smtClean="0"/>
              <a:t>dll</a:t>
            </a:r>
            <a:endParaRPr lang="en-US" dirty="0" smtClean="0"/>
          </a:p>
          <a:p>
            <a:r>
              <a:rPr lang="en-US" dirty="0" smtClean="0"/>
              <a:t>High pass filter : </a:t>
            </a:r>
            <a:r>
              <a:rPr lang="en-US" dirty="0" err="1" smtClean="0"/>
              <a:t>prewit</a:t>
            </a:r>
            <a:r>
              <a:rPr lang="en-US" dirty="0" smtClean="0"/>
              <a:t>, </a:t>
            </a:r>
            <a:r>
              <a:rPr lang="en-US" dirty="0" err="1" smtClean="0"/>
              <a:t>sobel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 smtClean="0"/>
          </a:p>
          <a:p>
            <a:r>
              <a:rPr lang="en-US" dirty="0" smtClean="0"/>
              <a:t>Edge Detection</a:t>
            </a:r>
          </a:p>
          <a:p>
            <a:r>
              <a:rPr lang="en-US" dirty="0" err="1" smtClean="0"/>
              <a:t>Tresholding</a:t>
            </a:r>
            <a:endParaRPr lang="en-US" dirty="0" smtClean="0"/>
          </a:p>
          <a:p>
            <a:r>
              <a:rPr lang="en-US" dirty="0" smtClean="0"/>
              <a:t>Region Growing</a:t>
            </a:r>
          </a:p>
          <a:p>
            <a:r>
              <a:rPr lang="en-US" dirty="0" smtClean="0"/>
              <a:t>Spli</a:t>
            </a:r>
            <a:r>
              <a:rPr lang="en-US" dirty="0" smtClean="0"/>
              <a:t>t and merge</a:t>
            </a:r>
          </a:p>
          <a:p>
            <a:r>
              <a:rPr lang="en-US" dirty="0" err="1" smtClean="0"/>
              <a:t>Dilasi</a:t>
            </a:r>
            <a:r>
              <a:rPr lang="en-US" dirty="0" smtClean="0"/>
              <a:t>, </a:t>
            </a:r>
            <a:r>
              <a:rPr lang="en-US" dirty="0" err="1" smtClean="0"/>
              <a:t>Erosi</a:t>
            </a:r>
            <a:r>
              <a:rPr lang="en-US" dirty="0" smtClean="0"/>
              <a:t>, </a:t>
            </a:r>
            <a:r>
              <a:rPr lang="en-US" dirty="0" err="1" smtClean="0"/>
              <a:t>Opening,Closing</a:t>
            </a:r>
            <a:endParaRPr lang="en-US" dirty="0" smtClean="0"/>
          </a:p>
          <a:p>
            <a:r>
              <a:rPr lang="en-US" dirty="0" smtClean="0"/>
              <a:t>Image Compression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A21BB84-AED1-4997-9F36-76329DF41905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5918</TotalTime>
  <Words>477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Brush Script Std</vt:lpstr>
      <vt:lpstr>Calibri</vt:lpstr>
      <vt:lpstr>Lucida Grande</vt:lpstr>
      <vt:lpstr>Times New Roman</vt:lpstr>
      <vt:lpstr>Verdana</vt:lpstr>
      <vt:lpstr>Wingdings</vt:lpstr>
      <vt:lpstr>template_informatika_slide</vt:lpstr>
      <vt:lpstr>CIG4E3 / Pengolahan Citra Digital</vt:lpstr>
      <vt:lpstr>DESKRIPSI </vt:lpstr>
      <vt:lpstr>TUJUAN PEMBELAJARAN</vt:lpstr>
      <vt:lpstr>Silabus (bahan sebelum UTS)</vt:lpstr>
      <vt:lpstr>Silabus (bahan sebelum UAS)</vt:lpstr>
      <vt:lpstr>Penilaian</vt:lpstr>
      <vt:lpstr>Referensi</vt:lpstr>
      <vt:lpstr>Tugas tiap Minggu (1)</vt:lpstr>
      <vt:lpstr>Tugas tiap Minggu (2)</vt:lpstr>
      <vt:lpstr>Tugas Besar</vt:lpstr>
      <vt:lpstr>PowerPoint Presentation</vt:lpstr>
    </vt:vector>
  </TitlesOfParts>
  <Company>IEEE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Bedy Purnama</dc:creator>
  <cp:lastModifiedBy>Bedy Purnama</cp:lastModifiedBy>
  <cp:revision>135</cp:revision>
  <dcterms:created xsi:type="dcterms:W3CDTF">2012-11-14T18:53:32Z</dcterms:created>
  <dcterms:modified xsi:type="dcterms:W3CDTF">2015-08-24T15:27:11Z</dcterms:modified>
</cp:coreProperties>
</file>