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5" r:id="rId3"/>
    <p:sldId id="307" r:id="rId4"/>
    <p:sldId id="286" r:id="rId5"/>
    <p:sldId id="290" r:id="rId6"/>
    <p:sldId id="287" r:id="rId7"/>
    <p:sldId id="288" r:id="rId8"/>
    <p:sldId id="291" r:id="rId9"/>
    <p:sldId id="292" r:id="rId10"/>
    <p:sldId id="308" r:id="rId11"/>
    <p:sldId id="293" r:id="rId12"/>
    <p:sldId id="294" r:id="rId13"/>
    <p:sldId id="295" r:id="rId14"/>
    <p:sldId id="298" r:id="rId15"/>
    <p:sldId id="296" r:id="rId16"/>
    <p:sldId id="299" r:id="rId17"/>
    <p:sldId id="300" r:id="rId18"/>
    <p:sldId id="301" r:id="rId19"/>
    <p:sldId id="303" r:id="rId20"/>
    <p:sldId id="302" r:id="rId21"/>
    <p:sldId id="304" r:id="rId22"/>
    <p:sldId id="305" r:id="rId23"/>
    <p:sldId id="306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000" dirty="0" smtClean="0"/>
              <a:t>Data </a:t>
            </a:r>
            <a:r>
              <a:rPr lang="en-US" sz="1000" dirty="0" err="1" smtClean="0"/>
              <a:t>atau</a:t>
            </a:r>
            <a:r>
              <a:rPr lang="en-US" sz="1000" dirty="0" smtClean="0"/>
              <a:t> </a:t>
            </a:r>
            <a:r>
              <a:rPr lang="en-US" sz="1000" dirty="0" err="1" smtClean="0"/>
              <a:t>informasi</a:t>
            </a:r>
            <a:r>
              <a:rPr lang="en-US" sz="1000" dirty="0" smtClean="0"/>
              <a:t> </a:t>
            </a:r>
            <a:r>
              <a:rPr lang="en-US" sz="1000" dirty="0" err="1" smtClean="0"/>
              <a:t>tidak</a:t>
            </a:r>
            <a:r>
              <a:rPr lang="en-US" sz="1000" dirty="0" smtClean="0"/>
              <a:t> </a:t>
            </a:r>
            <a:r>
              <a:rPr lang="en-US" sz="1000" dirty="0" err="1" smtClean="0"/>
              <a:t>hanya</a:t>
            </a:r>
            <a:r>
              <a:rPr lang="en-US" sz="1000" dirty="0" smtClean="0"/>
              <a:t> </a:t>
            </a:r>
            <a:r>
              <a:rPr lang="en-US" sz="1000" dirty="0" err="1" smtClean="0"/>
              <a:t>disajikan</a:t>
            </a:r>
            <a:r>
              <a:rPr lang="en-US" sz="1000" dirty="0" smtClean="0"/>
              <a:t> </a:t>
            </a:r>
            <a:r>
              <a:rPr lang="en-US" sz="1000" dirty="0" err="1" smtClean="0"/>
              <a:t>dalam</a:t>
            </a:r>
            <a:r>
              <a:rPr lang="en-US" sz="1000" dirty="0" smtClean="0"/>
              <a:t> </a:t>
            </a:r>
            <a:r>
              <a:rPr lang="en-US" sz="1000" dirty="0" err="1" smtClean="0"/>
              <a:t>bentuk</a:t>
            </a:r>
            <a:r>
              <a:rPr lang="en-US" sz="1000" dirty="0" smtClean="0"/>
              <a:t> </a:t>
            </a:r>
            <a:r>
              <a:rPr lang="en-US" sz="1000" dirty="0" err="1" smtClean="0"/>
              <a:t>teks</a:t>
            </a:r>
            <a:r>
              <a:rPr lang="en-US" sz="1000" dirty="0" smtClean="0"/>
              <a:t>, </a:t>
            </a:r>
            <a:r>
              <a:rPr lang="en-US" sz="1000" dirty="0" err="1" smtClean="0"/>
              <a:t>tetapi</a:t>
            </a:r>
            <a:r>
              <a:rPr lang="en-US" sz="1000" dirty="0" smtClean="0"/>
              <a:t> </a:t>
            </a:r>
            <a:r>
              <a:rPr lang="en-US" sz="1000" dirty="0" err="1" smtClean="0"/>
              <a:t>juga</a:t>
            </a:r>
            <a:r>
              <a:rPr lang="en-US" sz="1000" dirty="0" smtClean="0"/>
              <a:t> </a:t>
            </a:r>
            <a:r>
              <a:rPr lang="en-US" sz="1000" dirty="0" err="1" smtClean="0"/>
              <a:t>dapat</a:t>
            </a:r>
            <a:r>
              <a:rPr lang="en-US" sz="1000" dirty="0" smtClean="0"/>
              <a:t> </a:t>
            </a:r>
            <a:r>
              <a:rPr lang="en-US" sz="1000" dirty="0" err="1" smtClean="0"/>
              <a:t>berupa</a:t>
            </a:r>
            <a:r>
              <a:rPr lang="en-US" sz="1000" dirty="0" smtClean="0"/>
              <a:t> </a:t>
            </a:r>
            <a:r>
              <a:rPr lang="en-US" sz="1000" dirty="0" err="1" smtClean="0"/>
              <a:t>gambar,audio</a:t>
            </a:r>
            <a:r>
              <a:rPr lang="en-US" sz="1000" dirty="0" smtClean="0"/>
              <a:t> </a:t>
            </a:r>
            <a:r>
              <a:rPr lang="en-US" sz="1000" dirty="0" err="1" smtClean="0"/>
              <a:t>dan</a:t>
            </a:r>
            <a:r>
              <a:rPr lang="en-US" sz="1000" dirty="0" smtClean="0"/>
              <a:t> video. </a:t>
            </a:r>
            <a:r>
              <a:rPr lang="en-US" sz="1000" dirty="0" err="1" smtClean="0"/>
              <a:t>Keempat</a:t>
            </a:r>
            <a:r>
              <a:rPr lang="en-US" sz="1000" dirty="0" smtClean="0"/>
              <a:t> </a:t>
            </a:r>
            <a:r>
              <a:rPr lang="en-US" sz="1000" dirty="0" err="1" smtClean="0"/>
              <a:t>macam</a:t>
            </a:r>
            <a:r>
              <a:rPr lang="en-US" sz="1000" dirty="0" smtClean="0"/>
              <a:t> data </a:t>
            </a:r>
            <a:r>
              <a:rPr lang="en-US" sz="1000" dirty="0" err="1" smtClean="0"/>
              <a:t>atau</a:t>
            </a:r>
            <a:r>
              <a:rPr lang="en-US" sz="1000" dirty="0" smtClean="0"/>
              <a:t> </a:t>
            </a:r>
            <a:r>
              <a:rPr lang="en-US" sz="1000" dirty="0" err="1" smtClean="0"/>
              <a:t>informasi</a:t>
            </a:r>
            <a:r>
              <a:rPr lang="en-US" sz="1000" dirty="0" smtClean="0"/>
              <a:t> </a:t>
            </a:r>
            <a:r>
              <a:rPr lang="en-US" sz="1000" dirty="0" err="1" smtClean="0"/>
              <a:t>ini</a:t>
            </a:r>
            <a:r>
              <a:rPr lang="en-US" sz="1000" dirty="0" smtClean="0"/>
              <a:t> </a:t>
            </a:r>
            <a:r>
              <a:rPr lang="en-US" sz="1000" dirty="0" err="1" smtClean="0"/>
              <a:t>sering</a:t>
            </a:r>
            <a:r>
              <a:rPr lang="en-US" sz="1000" dirty="0" smtClean="0"/>
              <a:t> </a:t>
            </a:r>
            <a:r>
              <a:rPr lang="en-US" sz="1000" dirty="0" err="1" smtClean="0"/>
              <a:t>disebut</a:t>
            </a:r>
            <a:r>
              <a:rPr lang="en-US" sz="1000" dirty="0" smtClean="0"/>
              <a:t> Multimedia.</a:t>
            </a:r>
          </a:p>
          <a:p>
            <a:pPr eaLnBrk="1" hangingPunct="1"/>
            <a:r>
              <a:rPr lang="en-US" sz="1000" dirty="0" smtClean="0"/>
              <a:t>Citra – </a:t>
            </a:r>
            <a:r>
              <a:rPr lang="en-US" sz="1000" dirty="0" err="1" smtClean="0"/>
              <a:t>sebagai</a:t>
            </a:r>
            <a:r>
              <a:rPr lang="en-US" sz="1000" dirty="0" smtClean="0"/>
              <a:t> </a:t>
            </a:r>
            <a:r>
              <a:rPr lang="en-US" sz="1000" dirty="0" err="1" smtClean="0"/>
              <a:t>salah</a:t>
            </a:r>
            <a:r>
              <a:rPr lang="en-US" sz="1000" dirty="0" smtClean="0"/>
              <a:t> </a:t>
            </a:r>
            <a:r>
              <a:rPr lang="en-US" sz="1000" dirty="0" err="1" smtClean="0"/>
              <a:t>satu</a:t>
            </a:r>
            <a:r>
              <a:rPr lang="en-US" sz="1000" dirty="0" smtClean="0"/>
              <a:t> </a:t>
            </a:r>
            <a:r>
              <a:rPr lang="en-US" sz="1000" dirty="0" err="1" smtClean="0"/>
              <a:t>komponen</a:t>
            </a:r>
            <a:r>
              <a:rPr lang="en-US" sz="1000" dirty="0" smtClean="0"/>
              <a:t> multimedia yang </a:t>
            </a:r>
            <a:r>
              <a:rPr lang="en-US" sz="1000" dirty="0" err="1" smtClean="0"/>
              <a:t>memegang</a:t>
            </a:r>
            <a:r>
              <a:rPr lang="en-US" sz="1000" dirty="0" smtClean="0"/>
              <a:t> </a:t>
            </a:r>
            <a:r>
              <a:rPr lang="en-US" sz="1000" dirty="0" err="1" smtClean="0"/>
              <a:t>peranan</a:t>
            </a:r>
            <a:r>
              <a:rPr lang="en-US" sz="1000" dirty="0" smtClean="0"/>
              <a:t> </a:t>
            </a:r>
            <a:r>
              <a:rPr lang="en-US" sz="1000" dirty="0" err="1" smtClean="0"/>
              <a:t>penting</a:t>
            </a:r>
            <a:r>
              <a:rPr lang="en-US" sz="1000" dirty="0" smtClean="0"/>
              <a:t> </a:t>
            </a:r>
            <a:r>
              <a:rPr lang="en-US" sz="1000" dirty="0" err="1" smtClean="0"/>
              <a:t>sebagi</a:t>
            </a:r>
            <a:r>
              <a:rPr lang="en-US" sz="1000" dirty="0" smtClean="0"/>
              <a:t> </a:t>
            </a:r>
            <a:r>
              <a:rPr lang="en-US" sz="1000" dirty="0" err="1" smtClean="0"/>
              <a:t>bentuk</a:t>
            </a:r>
            <a:r>
              <a:rPr lang="en-US" sz="1000" dirty="0" smtClean="0"/>
              <a:t> </a:t>
            </a:r>
            <a:r>
              <a:rPr lang="en-US" sz="1000" dirty="0" err="1" smtClean="0"/>
              <a:t>informasi</a:t>
            </a:r>
            <a:r>
              <a:rPr lang="en-US" sz="1000" dirty="0" smtClean="0"/>
              <a:t> visual. Citra </a:t>
            </a:r>
            <a:r>
              <a:rPr lang="en-US" sz="1000" dirty="0" err="1" smtClean="0"/>
              <a:t>mempunyai</a:t>
            </a:r>
            <a:r>
              <a:rPr lang="en-US" sz="1000" dirty="0" smtClean="0"/>
              <a:t> </a:t>
            </a:r>
            <a:r>
              <a:rPr lang="en-US" sz="1000" dirty="0" err="1" smtClean="0"/>
              <a:t>karakteristik</a:t>
            </a:r>
            <a:r>
              <a:rPr lang="en-US" sz="1000" dirty="0" smtClean="0"/>
              <a:t> yang </a:t>
            </a:r>
            <a:r>
              <a:rPr lang="en-US" sz="1000" dirty="0" err="1" smtClean="0"/>
              <a:t>tidak</a:t>
            </a:r>
            <a:r>
              <a:rPr lang="en-US" sz="1000" dirty="0" smtClean="0"/>
              <a:t> </a:t>
            </a:r>
            <a:r>
              <a:rPr lang="en-US" sz="1000" dirty="0" err="1" smtClean="0"/>
              <a:t>dimiliki</a:t>
            </a:r>
            <a:r>
              <a:rPr lang="en-US" sz="1000" dirty="0" smtClean="0"/>
              <a:t> </a:t>
            </a:r>
            <a:r>
              <a:rPr lang="en-US" sz="1000" dirty="0" err="1" smtClean="0"/>
              <a:t>oleh</a:t>
            </a:r>
            <a:r>
              <a:rPr lang="en-US" sz="1000" dirty="0" smtClean="0"/>
              <a:t> data </a:t>
            </a:r>
            <a:r>
              <a:rPr lang="en-US" sz="1000" dirty="0" err="1" smtClean="0"/>
              <a:t>teks</a:t>
            </a:r>
            <a:r>
              <a:rPr lang="en-US" sz="1000" dirty="0" smtClean="0"/>
              <a:t>, </a:t>
            </a:r>
            <a:r>
              <a:rPr lang="en-US" sz="1000" dirty="0" err="1" smtClean="0"/>
              <a:t>yaitu</a:t>
            </a:r>
            <a:r>
              <a:rPr lang="en-US" sz="1000" dirty="0" smtClean="0"/>
              <a:t> </a:t>
            </a:r>
            <a:r>
              <a:rPr lang="en-US" sz="1000" dirty="0" err="1" smtClean="0"/>
              <a:t>citra</a:t>
            </a:r>
            <a:r>
              <a:rPr lang="en-US" sz="1000" dirty="0" smtClean="0"/>
              <a:t> kaya </a:t>
            </a:r>
            <a:r>
              <a:rPr lang="en-US" sz="1000" dirty="0" err="1" smtClean="0"/>
              <a:t>dengan</a:t>
            </a:r>
            <a:r>
              <a:rPr lang="en-US" sz="1000" dirty="0" smtClean="0"/>
              <a:t> </a:t>
            </a:r>
            <a:r>
              <a:rPr lang="en-US" sz="1000" dirty="0" err="1" smtClean="0"/>
              <a:t>informasi</a:t>
            </a:r>
            <a:r>
              <a:rPr lang="en-US" sz="1000" dirty="0" smtClean="0"/>
              <a:t>.</a:t>
            </a:r>
          </a:p>
          <a:p>
            <a:pPr eaLnBrk="1" hangingPunct="1"/>
            <a:endParaRPr lang="en-US" sz="1000" dirty="0" smtClean="0"/>
          </a:p>
          <a:p>
            <a:pPr eaLnBrk="1" hangingPunct="1"/>
            <a:r>
              <a:rPr lang="en-US" sz="1000" dirty="0" smtClean="0"/>
              <a:t>Citra (</a:t>
            </a:r>
            <a:r>
              <a:rPr lang="en-US" sz="1000" i="1" dirty="0" smtClean="0"/>
              <a:t>image</a:t>
            </a:r>
            <a:r>
              <a:rPr lang="en-US" sz="1000" dirty="0" smtClean="0"/>
              <a:t>) </a:t>
            </a:r>
            <a:r>
              <a:rPr lang="en-US" sz="1000" dirty="0" err="1" smtClean="0"/>
              <a:t>adalah</a:t>
            </a:r>
            <a:r>
              <a:rPr lang="en-US" sz="1000" dirty="0" smtClean="0"/>
              <a:t> </a:t>
            </a:r>
            <a:r>
              <a:rPr lang="en-US" sz="1000" dirty="0" err="1" smtClean="0"/>
              <a:t>gambar</a:t>
            </a:r>
            <a:r>
              <a:rPr lang="en-US" sz="1000" dirty="0" smtClean="0"/>
              <a:t> </a:t>
            </a:r>
            <a:r>
              <a:rPr lang="en-US" sz="1000" dirty="0" err="1" smtClean="0"/>
              <a:t>pada</a:t>
            </a:r>
            <a:r>
              <a:rPr lang="en-US" sz="1000" dirty="0" smtClean="0"/>
              <a:t> </a:t>
            </a:r>
            <a:r>
              <a:rPr lang="en-US" sz="1000" dirty="0" err="1" smtClean="0"/>
              <a:t>bidang</a:t>
            </a:r>
            <a:r>
              <a:rPr lang="en-US" sz="1000" dirty="0" smtClean="0"/>
              <a:t> 2 </a:t>
            </a:r>
            <a:r>
              <a:rPr lang="en-US" sz="1000" dirty="0" err="1" smtClean="0"/>
              <a:t>dimensi</a:t>
            </a:r>
            <a:r>
              <a:rPr lang="en-US" sz="1000" dirty="0" smtClean="0"/>
              <a:t>. </a:t>
            </a:r>
            <a:r>
              <a:rPr lang="en-US" sz="1000" dirty="0" err="1" smtClean="0"/>
              <a:t>Ditinjau</a:t>
            </a:r>
            <a:r>
              <a:rPr lang="en-US" sz="1000" dirty="0" smtClean="0"/>
              <a:t> </a:t>
            </a:r>
            <a:r>
              <a:rPr lang="en-US" sz="1000" dirty="0" err="1" smtClean="0"/>
              <a:t>dari</a:t>
            </a:r>
            <a:r>
              <a:rPr lang="en-US" sz="1000" dirty="0" smtClean="0"/>
              <a:t> </a:t>
            </a:r>
            <a:r>
              <a:rPr lang="en-US" sz="1000" dirty="0" err="1" smtClean="0"/>
              <a:t>sudut</a:t>
            </a:r>
            <a:r>
              <a:rPr lang="en-US" sz="1000" dirty="0" smtClean="0"/>
              <a:t> </a:t>
            </a:r>
            <a:r>
              <a:rPr lang="en-US" sz="1000" dirty="0" err="1" smtClean="0"/>
              <a:t>pandang</a:t>
            </a:r>
            <a:r>
              <a:rPr lang="en-US" sz="1000" dirty="0" smtClean="0"/>
              <a:t> </a:t>
            </a:r>
            <a:r>
              <a:rPr lang="en-US" sz="1000" dirty="0" err="1" smtClean="0"/>
              <a:t>matematis</a:t>
            </a:r>
            <a:r>
              <a:rPr lang="en-US" sz="1000" dirty="0" smtClean="0"/>
              <a:t>, </a:t>
            </a:r>
            <a:r>
              <a:rPr lang="en-US" sz="1000" dirty="0" err="1" smtClean="0"/>
              <a:t>citra</a:t>
            </a:r>
            <a:r>
              <a:rPr lang="en-US" sz="1000" dirty="0" smtClean="0"/>
              <a:t> </a:t>
            </a:r>
            <a:r>
              <a:rPr lang="en-US" sz="1000" dirty="0" err="1" smtClean="0"/>
              <a:t>merupakan</a:t>
            </a:r>
            <a:r>
              <a:rPr lang="en-US" sz="1000" dirty="0" smtClean="0"/>
              <a:t> </a:t>
            </a:r>
            <a:r>
              <a:rPr lang="en-US" sz="1000" dirty="0" err="1" smtClean="0"/>
              <a:t>fungsi</a:t>
            </a:r>
            <a:r>
              <a:rPr lang="en-US" sz="1000" dirty="0" smtClean="0"/>
              <a:t> yang </a:t>
            </a:r>
            <a:r>
              <a:rPr lang="en-US" sz="1000" dirty="0" err="1" smtClean="0"/>
              <a:t>kontinu</a:t>
            </a:r>
            <a:r>
              <a:rPr lang="en-US" sz="1000" dirty="0" smtClean="0"/>
              <a:t> </a:t>
            </a:r>
            <a:r>
              <a:rPr lang="en-US" sz="1000" dirty="0" err="1" smtClean="0"/>
              <a:t>dari</a:t>
            </a:r>
            <a:r>
              <a:rPr lang="en-US" sz="1000" dirty="0" smtClean="0"/>
              <a:t> </a:t>
            </a:r>
            <a:r>
              <a:rPr lang="en-US" sz="1000" dirty="0" err="1" smtClean="0"/>
              <a:t>intensitas</a:t>
            </a:r>
            <a:r>
              <a:rPr lang="en-US" sz="1000" dirty="0" smtClean="0"/>
              <a:t> </a:t>
            </a:r>
            <a:r>
              <a:rPr lang="en-US" sz="1000" dirty="0" err="1" smtClean="0"/>
              <a:t>cahaya</a:t>
            </a:r>
            <a:r>
              <a:rPr lang="en-US" sz="1000" dirty="0" smtClean="0"/>
              <a:t> </a:t>
            </a:r>
            <a:r>
              <a:rPr lang="en-US" sz="1000" dirty="0" err="1" smtClean="0"/>
              <a:t>pada</a:t>
            </a:r>
            <a:r>
              <a:rPr lang="en-US" sz="1000" dirty="0" smtClean="0"/>
              <a:t> </a:t>
            </a:r>
            <a:r>
              <a:rPr lang="en-US" sz="1000" dirty="0" err="1" smtClean="0"/>
              <a:t>bidang</a:t>
            </a:r>
            <a:r>
              <a:rPr lang="en-US" sz="1000" dirty="0" smtClean="0"/>
              <a:t> 2 </a:t>
            </a:r>
            <a:r>
              <a:rPr lang="en-US" sz="1000" dirty="0" err="1" smtClean="0"/>
              <a:t>dimensi</a:t>
            </a:r>
            <a:r>
              <a:rPr lang="en-US" sz="1000" dirty="0" smtClean="0"/>
              <a:t>. </a:t>
            </a:r>
            <a:r>
              <a:rPr lang="en-US" sz="1000" dirty="0" err="1" smtClean="0"/>
              <a:t>Sumber</a:t>
            </a:r>
            <a:r>
              <a:rPr lang="en-US" sz="1000" dirty="0" smtClean="0"/>
              <a:t> </a:t>
            </a:r>
            <a:r>
              <a:rPr lang="en-US" sz="1000" dirty="0" err="1" smtClean="0"/>
              <a:t>cahaya</a:t>
            </a:r>
            <a:r>
              <a:rPr lang="en-US" sz="1000" dirty="0" smtClean="0"/>
              <a:t> </a:t>
            </a:r>
            <a:r>
              <a:rPr lang="en-US" sz="1000" dirty="0" err="1" smtClean="0"/>
              <a:t>menerangi</a:t>
            </a:r>
            <a:r>
              <a:rPr lang="en-US" sz="1000" dirty="0" smtClean="0"/>
              <a:t> </a:t>
            </a:r>
            <a:r>
              <a:rPr lang="en-US" sz="1000" dirty="0" err="1" smtClean="0"/>
              <a:t>objek</a:t>
            </a:r>
            <a:r>
              <a:rPr lang="en-US" sz="1000" dirty="0" smtClean="0"/>
              <a:t>, </a:t>
            </a:r>
            <a:r>
              <a:rPr lang="en-US" sz="1000" dirty="0" err="1" smtClean="0"/>
              <a:t>objek</a:t>
            </a:r>
            <a:r>
              <a:rPr lang="en-US" sz="1000" dirty="0" smtClean="0"/>
              <a:t> </a:t>
            </a:r>
            <a:r>
              <a:rPr lang="en-US" sz="1000" dirty="0" err="1" smtClean="0"/>
              <a:t>memantulkan</a:t>
            </a:r>
            <a:r>
              <a:rPr lang="en-US" sz="1000" dirty="0" smtClean="0"/>
              <a:t> </a:t>
            </a:r>
            <a:r>
              <a:rPr lang="en-US" sz="1000" dirty="0" err="1" smtClean="0"/>
              <a:t>kembali</a:t>
            </a:r>
            <a:r>
              <a:rPr lang="en-US" sz="1000" dirty="0" smtClean="0"/>
              <a:t> </a:t>
            </a:r>
            <a:r>
              <a:rPr lang="en-US" sz="1000" dirty="0" err="1" smtClean="0"/>
              <a:t>sebagian</a:t>
            </a:r>
            <a:r>
              <a:rPr lang="en-US" sz="1000" dirty="0" smtClean="0"/>
              <a:t> </a:t>
            </a:r>
            <a:r>
              <a:rPr lang="en-US" sz="1000" dirty="0" err="1" smtClean="0"/>
              <a:t>dari</a:t>
            </a:r>
            <a:r>
              <a:rPr lang="en-US" sz="1000" dirty="0" smtClean="0"/>
              <a:t> </a:t>
            </a:r>
            <a:r>
              <a:rPr lang="en-US" sz="1000" dirty="0" err="1" smtClean="0"/>
              <a:t>berkas</a:t>
            </a:r>
            <a:r>
              <a:rPr lang="en-US" sz="1000" dirty="0" smtClean="0"/>
              <a:t> </a:t>
            </a:r>
            <a:r>
              <a:rPr lang="en-US" sz="1000" dirty="0" err="1" smtClean="0"/>
              <a:t>cahaya</a:t>
            </a:r>
            <a:r>
              <a:rPr lang="en-US" sz="1000" dirty="0" smtClean="0"/>
              <a:t> </a:t>
            </a:r>
            <a:r>
              <a:rPr lang="en-US" sz="1000" dirty="0" err="1" smtClean="0"/>
              <a:t>tersebut</a:t>
            </a:r>
            <a:r>
              <a:rPr lang="en-US" sz="1000" dirty="0" smtClean="0"/>
              <a:t>. </a:t>
            </a:r>
            <a:r>
              <a:rPr lang="en-US" sz="1000" dirty="0" err="1" smtClean="0"/>
              <a:t>Pantulan</a:t>
            </a:r>
            <a:r>
              <a:rPr lang="en-US" sz="1000" dirty="0" smtClean="0"/>
              <a:t> </a:t>
            </a:r>
            <a:r>
              <a:rPr lang="en-US" sz="1000" dirty="0" err="1" smtClean="0"/>
              <a:t>cahaya</a:t>
            </a:r>
            <a:r>
              <a:rPr lang="en-US" sz="1000" dirty="0" smtClean="0"/>
              <a:t> </a:t>
            </a:r>
            <a:r>
              <a:rPr lang="en-US" sz="1000" dirty="0" err="1" smtClean="0"/>
              <a:t>ini</a:t>
            </a:r>
            <a:r>
              <a:rPr lang="en-US" sz="1000" dirty="0" smtClean="0"/>
              <a:t> </a:t>
            </a:r>
            <a:r>
              <a:rPr lang="en-US" sz="1000" dirty="0" err="1" smtClean="0"/>
              <a:t>ditangkap</a:t>
            </a:r>
            <a:r>
              <a:rPr lang="en-US" sz="1000" dirty="0" smtClean="0"/>
              <a:t> </a:t>
            </a:r>
            <a:r>
              <a:rPr lang="en-US" sz="1000" dirty="0" err="1" smtClean="0"/>
              <a:t>oleh</a:t>
            </a:r>
            <a:r>
              <a:rPr lang="en-US" sz="1000" dirty="0" smtClean="0"/>
              <a:t> </a:t>
            </a:r>
            <a:r>
              <a:rPr lang="en-US" sz="1000" dirty="0" err="1" smtClean="0"/>
              <a:t>alat-alat</a:t>
            </a:r>
            <a:r>
              <a:rPr lang="en-US" sz="1000" dirty="0" smtClean="0"/>
              <a:t> </a:t>
            </a:r>
            <a:r>
              <a:rPr lang="en-US" sz="1000" dirty="0" err="1" smtClean="0"/>
              <a:t>optik</a:t>
            </a:r>
            <a:r>
              <a:rPr lang="en-US" sz="1000" dirty="0" smtClean="0"/>
              <a:t>, </a:t>
            </a:r>
            <a:r>
              <a:rPr lang="en-US" sz="1000" dirty="0" err="1" smtClean="0"/>
              <a:t>misalnya</a:t>
            </a:r>
            <a:r>
              <a:rPr lang="en-US" sz="1000" dirty="0" smtClean="0"/>
              <a:t> </a:t>
            </a:r>
            <a:r>
              <a:rPr lang="en-US" sz="1000" dirty="0" err="1" smtClean="0"/>
              <a:t>mata</a:t>
            </a:r>
            <a:r>
              <a:rPr lang="en-US" sz="1000" dirty="0" smtClean="0"/>
              <a:t> </a:t>
            </a:r>
            <a:r>
              <a:rPr lang="en-US" sz="1000" dirty="0" err="1" smtClean="0"/>
              <a:t>pada</a:t>
            </a:r>
            <a:r>
              <a:rPr lang="en-US" sz="1000" dirty="0" smtClean="0"/>
              <a:t> </a:t>
            </a:r>
            <a:r>
              <a:rPr lang="en-US" sz="1000" dirty="0" err="1" smtClean="0"/>
              <a:t>manusia</a:t>
            </a:r>
            <a:r>
              <a:rPr lang="en-US" sz="1000" dirty="0" smtClean="0"/>
              <a:t>, </a:t>
            </a:r>
            <a:r>
              <a:rPr lang="en-US" sz="1000" dirty="0" err="1" smtClean="0"/>
              <a:t>kamera</a:t>
            </a:r>
            <a:r>
              <a:rPr lang="en-US" sz="1000" dirty="0" smtClean="0"/>
              <a:t>, scanner, </a:t>
            </a:r>
            <a:r>
              <a:rPr lang="en-US" sz="1000" dirty="0" err="1" smtClean="0"/>
              <a:t>dsb</a:t>
            </a:r>
            <a:r>
              <a:rPr lang="en-US" sz="1000" dirty="0" smtClean="0"/>
              <a:t>, </a:t>
            </a:r>
            <a:r>
              <a:rPr lang="en-US" sz="1000" dirty="0" err="1" smtClean="0"/>
              <a:t>sehingga</a:t>
            </a:r>
            <a:r>
              <a:rPr lang="en-US" sz="1000" dirty="0" smtClean="0"/>
              <a:t> </a:t>
            </a:r>
            <a:r>
              <a:rPr lang="en-US" sz="1000" dirty="0" err="1" smtClean="0"/>
              <a:t>bayangan</a:t>
            </a:r>
            <a:r>
              <a:rPr lang="en-US" sz="1000" dirty="0" smtClean="0"/>
              <a:t> </a:t>
            </a:r>
            <a:r>
              <a:rPr lang="en-US" sz="1000" dirty="0" err="1" smtClean="0"/>
              <a:t>objek</a:t>
            </a:r>
            <a:r>
              <a:rPr lang="en-US" sz="1000" dirty="0" smtClean="0"/>
              <a:t> yang </a:t>
            </a:r>
            <a:r>
              <a:rPr lang="en-US" sz="1000" dirty="0" err="1" smtClean="0"/>
              <a:t>disebut</a:t>
            </a:r>
            <a:r>
              <a:rPr lang="en-US" sz="1000" dirty="0" smtClean="0"/>
              <a:t> </a:t>
            </a:r>
            <a:r>
              <a:rPr lang="en-US" sz="1000" dirty="0" err="1" smtClean="0"/>
              <a:t>citra</a:t>
            </a:r>
            <a:r>
              <a:rPr lang="en-US" sz="1000" dirty="0" smtClean="0"/>
              <a:t> </a:t>
            </a:r>
            <a:r>
              <a:rPr lang="en-US" sz="1000" dirty="0" err="1" smtClean="0"/>
              <a:t>tersebut</a:t>
            </a:r>
            <a:r>
              <a:rPr lang="en-US" sz="1000" dirty="0" smtClean="0"/>
              <a:t> </a:t>
            </a:r>
            <a:r>
              <a:rPr lang="en-US" sz="1000" dirty="0" err="1" smtClean="0"/>
              <a:t>terekam</a:t>
            </a:r>
            <a:r>
              <a:rPr lang="en-US" sz="1000" dirty="0" smtClean="0"/>
              <a:t>.</a:t>
            </a:r>
          </a:p>
          <a:p>
            <a:pPr eaLnBrk="1" hangingPunct="1"/>
            <a:endParaRPr lang="en-US" sz="1000" dirty="0" smtClean="0"/>
          </a:p>
          <a:p>
            <a:pPr eaLnBrk="1" hangingPunct="1"/>
            <a:r>
              <a:rPr lang="en-US" sz="1000" dirty="0" smtClean="0"/>
              <a:t>Citra </a:t>
            </a:r>
            <a:r>
              <a:rPr lang="en-US" sz="1000" dirty="0" err="1" smtClean="0"/>
              <a:t>sebagai</a:t>
            </a:r>
            <a:r>
              <a:rPr lang="en-US" sz="1000" dirty="0" smtClean="0"/>
              <a:t> output </a:t>
            </a:r>
            <a:r>
              <a:rPr lang="en-US" sz="1000" dirty="0" err="1" smtClean="0"/>
              <a:t>dari</a:t>
            </a:r>
            <a:r>
              <a:rPr lang="en-US" sz="1000" dirty="0" smtClean="0"/>
              <a:t> </a:t>
            </a:r>
            <a:r>
              <a:rPr lang="en-US" sz="1000" dirty="0" err="1" smtClean="0"/>
              <a:t>suatu</a:t>
            </a:r>
            <a:r>
              <a:rPr lang="en-US" sz="1000" dirty="0" smtClean="0"/>
              <a:t> </a:t>
            </a:r>
            <a:r>
              <a:rPr lang="en-US" sz="1000" dirty="0" err="1" smtClean="0"/>
              <a:t>sistem</a:t>
            </a:r>
            <a:r>
              <a:rPr lang="en-US" sz="1000" dirty="0" smtClean="0"/>
              <a:t> </a:t>
            </a:r>
            <a:r>
              <a:rPr lang="en-US" sz="1000" dirty="0" err="1" smtClean="0"/>
              <a:t>perekaman</a:t>
            </a:r>
            <a:r>
              <a:rPr lang="en-US" sz="1000" dirty="0" smtClean="0"/>
              <a:t> data </a:t>
            </a:r>
            <a:r>
              <a:rPr lang="en-US" sz="1000" dirty="0" err="1" smtClean="0"/>
              <a:t>dapat</a:t>
            </a:r>
            <a:r>
              <a:rPr lang="en-US" sz="1000" dirty="0" smtClean="0"/>
              <a:t> </a:t>
            </a:r>
            <a:r>
              <a:rPr lang="en-US" sz="1000" dirty="0" err="1" smtClean="0"/>
              <a:t>berupa</a:t>
            </a:r>
            <a:r>
              <a:rPr lang="en-US" sz="1000" dirty="0" smtClean="0"/>
              <a:t> :</a:t>
            </a:r>
          </a:p>
          <a:p>
            <a:pPr eaLnBrk="1" hangingPunct="1"/>
            <a:r>
              <a:rPr lang="en-US" sz="1000" b="1" dirty="0" smtClean="0"/>
              <a:t>1. </a:t>
            </a:r>
            <a:r>
              <a:rPr lang="en-US" sz="1000" b="1" i="1" dirty="0" smtClean="0"/>
              <a:t>Still Image</a:t>
            </a:r>
          </a:p>
          <a:p>
            <a:pPr lvl="1" eaLnBrk="1" hangingPunct="1"/>
            <a:r>
              <a:rPr lang="en-US" sz="1000" dirty="0" smtClean="0"/>
              <a:t>Citra </a:t>
            </a:r>
            <a:r>
              <a:rPr lang="en-US" sz="1000" dirty="0" err="1" smtClean="0"/>
              <a:t>diam</a:t>
            </a:r>
            <a:r>
              <a:rPr lang="en-US" sz="1000" dirty="0" smtClean="0"/>
              <a:t> (</a:t>
            </a:r>
            <a:r>
              <a:rPr lang="en-US" sz="1000" i="1" dirty="0" smtClean="0"/>
              <a:t>still </a:t>
            </a:r>
            <a:r>
              <a:rPr lang="en-US" sz="1000" dirty="0" smtClean="0"/>
              <a:t>image) </a:t>
            </a:r>
            <a:r>
              <a:rPr lang="en-US" sz="1000" dirty="0" err="1" smtClean="0"/>
              <a:t>adalah</a:t>
            </a:r>
            <a:r>
              <a:rPr lang="en-US" sz="1000" dirty="0" smtClean="0"/>
              <a:t> </a:t>
            </a:r>
            <a:r>
              <a:rPr lang="en-US" sz="1000" dirty="0" err="1" smtClean="0"/>
              <a:t>citra</a:t>
            </a:r>
            <a:r>
              <a:rPr lang="en-US" sz="1000" dirty="0" smtClean="0"/>
              <a:t> </a:t>
            </a:r>
            <a:r>
              <a:rPr lang="en-US" sz="1000" dirty="0" err="1" smtClean="0"/>
              <a:t>tunggal</a:t>
            </a:r>
            <a:r>
              <a:rPr lang="en-US" sz="1000" dirty="0" smtClean="0"/>
              <a:t> yang </a:t>
            </a:r>
            <a:r>
              <a:rPr lang="en-US" sz="1000" dirty="0" err="1" smtClean="0"/>
              <a:t>tidak</a:t>
            </a:r>
            <a:r>
              <a:rPr lang="en-US" sz="1000" dirty="0" smtClean="0"/>
              <a:t> </a:t>
            </a:r>
            <a:r>
              <a:rPr lang="en-US" sz="1000" dirty="0" err="1" smtClean="0"/>
              <a:t>bergerak</a:t>
            </a:r>
            <a:r>
              <a:rPr lang="en-US" sz="1000" dirty="0" smtClean="0"/>
              <a:t>. </a:t>
            </a:r>
          </a:p>
          <a:p>
            <a:pPr eaLnBrk="1" hangingPunct="1"/>
            <a:r>
              <a:rPr lang="en-US" sz="1000" b="1" dirty="0" smtClean="0"/>
              <a:t>2. </a:t>
            </a:r>
            <a:r>
              <a:rPr lang="en-US" sz="1000" b="1" i="1" dirty="0" smtClean="0"/>
              <a:t>Moving Image</a:t>
            </a:r>
          </a:p>
          <a:p>
            <a:pPr lvl="1" eaLnBrk="1" hangingPunct="1"/>
            <a:r>
              <a:rPr lang="en-US" sz="1000" dirty="0" smtClean="0"/>
              <a:t>Citra </a:t>
            </a:r>
            <a:r>
              <a:rPr lang="en-US" sz="1000" dirty="0" err="1" smtClean="0"/>
              <a:t>bergerak</a:t>
            </a:r>
            <a:r>
              <a:rPr lang="en-US" sz="1000" dirty="0" smtClean="0"/>
              <a:t> (</a:t>
            </a:r>
            <a:r>
              <a:rPr lang="en-US" sz="1000" i="1" dirty="0" smtClean="0"/>
              <a:t>moving image</a:t>
            </a:r>
            <a:r>
              <a:rPr lang="en-US" sz="1000" dirty="0" smtClean="0"/>
              <a:t>) </a:t>
            </a:r>
            <a:r>
              <a:rPr lang="en-US" sz="1000" dirty="0" err="1" smtClean="0"/>
              <a:t>adalah</a:t>
            </a:r>
            <a:r>
              <a:rPr lang="en-US" sz="1000" dirty="0" smtClean="0"/>
              <a:t> </a:t>
            </a:r>
            <a:r>
              <a:rPr lang="en-US" sz="1000" dirty="0" err="1" smtClean="0"/>
              <a:t>rangkaian</a:t>
            </a:r>
            <a:r>
              <a:rPr lang="en-US" sz="1000" dirty="0" smtClean="0"/>
              <a:t> </a:t>
            </a:r>
            <a:r>
              <a:rPr lang="en-US" sz="1000" dirty="0" err="1" smtClean="0"/>
              <a:t>citra</a:t>
            </a:r>
            <a:r>
              <a:rPr lang="en-US" sz="1000" dirty="0" smtClean="0"/>
              <a:t> </a:t>
            </a:r>
            <a:r>
              <a:rPr lang="en-US" sz="1000" dirty="0" err="1" smtClean="0"/>
              <a:t>diam</a:t>
            </a:r>
            <a:r>
              <a:rPr lang="en-US" sz="1000" dirty="0" smtClean="0"/>
              <a:t> yang </a:t>
            </a:r>
            <a:r>
              <a:rPr lang="en-US" sz="1000" dirty="0" err="1" smtClean="0"/>
              <a:t>ditampilkan</a:t>
            </a:r>
            <a:r>
              <a:rPr lang="en-US" sz="1000" dirty="0" smtClean="0"/>
              <a:t> </a:t>
            </a:r>
            <a:r>
              <a:rPr lang="en-US" sz="1000" dirty="0" err="1" smtClean="0"/>
              <a:t>secara</a:t>
            </a:r>
            <a:r>
              <a:rPr lang="en-US" sz="1000" dirty="0" smtClean="0"/>
              <a:t> </a:t>
            </a:r>
            <a:r>
              <a:rPr lang="en-US" sz="1000" dirty="0" err="1" smtClean="0"/>
              <a:t>sekuensial</a:t>
            </a:r>
            <a:r>
              <a:rPr lang="en-US" sz="1000" dirty="0" smtClean="0"/>
              <a:t> </a:t>
            </a:r>
            <a:r>
              <a:rPr lang="en-US" sz="1000" dirty="0" err="1" smtClean="0"/>
              <a:t>sehingga</a:t>
            </a:r>
            <a:r>
              <a:rPr lang="en-US" sz="1000" dirty="0" smtClean="0"/>
              <a:t> </a:t>
            </a:r>
            <a:r>
              <a:rPr lang="en-US" sz="1000" dirty="0" err="1" smtClean="0"/>
              <a:t>memberi</a:t>
            </a:r>
            <a:r>
              <a:rPr lang="en-US" sz="1000" dirty="0" smtClean="0"/>
              <a:t> </a:t>
            </a:r>
            <a:r>
              <a:rPr lang="en-US" sz="1000" dirty="0" err="1" smtClean="0"/>
              <a:t>kesan</a:t>
            </a:r>
            <a:r>
              <a:rPr lang="en-US" sz="1000" dirty="0" smtClean="0"/>
              <a:t> </a:t>
            </a:r>
            <a:r>
              <a:rPr lang="en-US" sz="1000" dirty="0" err="1" smtClean="0"/>
              <a:t>pada</a:t>
            </a:r>
            <a:r>
              <a:rPr lang="en-US" sz="1000" dirty="0" smtClean="0"/>
              <a:t> </a:t>
            </a:r>
            <a:r>
              <a:rPr lang="en-US" sz="1000" dirty="0" err="1" smtClean="0"/>
              <a:t>mata</a:t>
            </a:r>
            <a:r>
              <a:rPr lang="en-US" sz="1000" dirty="0" smtClean="0"/>
              <a:t> </a:t>
            </a:r>
            <a:r>
              <a:rPr lang="en-US" sz="1000" dirty="0" err="1" smtClean="0"/>
              <a:t>kita</a:t>
            </a:r>
            <a:r>
              <a:rPr lang="en-US" sz="1000" dirty="0" smtClean="0"/>
              <a:t> </a:t>
            </a:r>
            <a:r>
              <a:rPr lang="en-US" sz="1000" dirty="0" err="1" smtClean="0"/>
              <a:t>sebagai</a:t>
            </a:r>
            <a:r>
              <a:rPr lang="en-US" sz="1000" dirty="0" smtClean="0"/>
              <a:t> </a:t>
            </a:r>
            <a:r>
              <a:rPr lang="en-US" sz="1000" dirty="0" err="1" smtClean="0"/>
              <a:t>gambar</a:t>
            </a:r>
            <a:r>
              <a:rPr lang="en-US" sz="1000" dirty="0" smtClean="0"/>
              <a:t> </a:t>
            </a:r>
            <a:r>
              <a:rPr lang="en-US" sz="1000" dirty="0" err="1" smtClean="0"/>
              <a:t>bergerak</a:t>
            </a:r>
            <a:r>
              <a:rPr lang="en-US" sz="1000" dirty="0" smtClean="0"/>
              <a:t>. </a:t>
            </a:r>
            <a:r>
              <a:rPr lang="en-US" sz="1000" dirty="0" err="1" smtClean="0"/>
              <a:t>Setiap</a:t>
            </a:r>
            <a:r>
              <a:rPr lang="en-US" sz="1000" dirty="0" smtClean="0"/>
              <a:t> </a:t>
            </a:r>
            <a:r>
              <a:rPr lang="en-US" sz="1000" dirty="0" err="1" smtClean="0"/>
              <a:t>citra</a:t>
            </a:r>
            <a:r>
              <a:rPr lang="en-US" sz="1000" dirty="0" smtClean="0"/>
              <a:t> di </a:t>
            </a:r>
            <a:r>
              <a:rPr lang="en-US" sz="1000" dirty="0" err="1" smtClean="0"/>
              <a:t>dalam</a:t>
            </a:r>
            <a:r>
              <a:rPr lang="en-US" sz="1000" dirty="0" smtClean="0"/>
              <a:t> </a:t>
            </a:r>
            <a:r>
              <a:rPr lang="en-US" sz="1000" dirty="0" err="1" smtClean="0"/>
              <a:t>rangkaian</a:t>
            </a:r>
            <a:r>
              <a:rPr lang="en-US" sz="1000" dirty="0" smtClean="0"/>
              <a:t> </a:t>
            </a:r>
            <a:r>
              <a:rPr lang="en-US" sz="1000" dirty="0" err="1" smtClean="0"/>
              <a:t>itu</a:t>
            </a:r>
            <a:r>
              <a:rPr lang="en-US" sz="1000" dirty="0" smtClean="0"/>
              <a:t> </a:t>
            </a:r>
            <a:r>
              <a:rPr lang="en-US" sz="1000" dirty="0" err="1" smtClean="0"/>
              <a:t>disebut</a:t>
            </a:r>
            <a:r>
              <a:rPr lang="en-US" sz="1000" dirty="0" smtClean="0"/>
              <a:t> </a:t>
            </a:r>
            <a:r>
              <a:rPr lang="en-US" sz="1000" i="1" dirty="0" smtClean="0"/>
              <a:t>frame</a:t>
            </a:r>
            <a:r>
              <a:rPr lang="en-US" sz="1000" dirty="0" smtClean="0"/>
              <a:t>. </a:t>
            </a:r>
            <a:r>
              <a:rPr lang="en-US" sz="1000" dirty="0" err="1" smtClean="0"/>
              <a:t>Gambar-gambar</a:t>
            </a:r>
            <a:r>
              <a:rPr lang="en-US" sz="1000" dirty="0" smtClean="0"/>
              <a:t> yang </a:t>
            </a:r>
            <a:r>
              <a:rPr lang="en-US" sz="1000" dirty="0" err="1" smtClean="0"/>
              <a:t>tampak</a:t>
            </a:r>
            <a:r>
              <a:rPr lang="en-US" sz="1000" dirty="0" smtClean="0"/>
              <a:t> </a:t>
            </a:r>
            <a:r>
              <a:rPr lang="en-US" sz="1000" dirty="0" err="1" smtClean="0"/>
              <a:t>pada</a:t>
            </a:r>
            <a:r>
              <a:rPr lang="en-US" sz="1000" dirty="0" smtClean="0"/>
              <a:t> film </a:t>
            </a:r>
            <a:r>
              <a:rPr lang="en-US" sz="1000" dirty="0" err="1" smtClean="0"/>
              <a:t>layar</a:t>
            </a:r>
            <a:r>
              <a:rPr lang="en-US" sz="1000" dirty="0" smtClean="0"/>
              <a:t> </a:t>
            </a:r>
            <a:r>
              <a:rPr lang="en-US" sz="1000" dirty="0" err="1" smtClean="0"/>
              <a:t>lebar</a:t>
            </a:r>
            <a:r>
              <a:rPr lang="en-US" sz="1000" dirty="0" smtClean="0"/>
              <a:t> </a:t>
            </a:r>
            <a:r>
              <a:rPr lang="en-US" sz="1000" dirty="0" err="1" smtClean="0"/>
              <a:t>atau</a:t>
            </a:r>
            <a:r>
              <a:rPr lang="en-US" sz="1000" dirty="0" smtClean="0"/>
              <a:t> </a:t>
            </a:r>
            <a:r>
              <a:rPr lang="en-US" sz="1000" dirty="0" err="1" smtClean="0"/>
              <a:t>televisi</a:t>
            </a:r>
            <a:r>
              <a:rPr lang="en-US" sz="1000" dirty="0" smtClean="0"/>
              <a:t> </a:t>
            </a:r>
            <a:r>
              <a:rPr lang="en-US" sz="1000" dirty="0" err="1" smtClean="0"/>
              <a:t>pada</a:t>
            </a:r>
            <a:r>
              <a:rPr lang="en-US" sz="1000" dirty="0" smtClean="0"/>
              <a:t> </a:t>
            </a:r>
            <a:r>
              <a:rPr lang="en-US" sz="1000" dirty="0" err="1" smtClean="0"/>
              <a:t>hakikatnya</a:t>
            </a:r>
            <a:r>
              <a:rPr lang="en-US" sz="1000" dirty="0" smtClean="0"/>
              <a:t> </a:t>
            </a:r>
            <a:r>
              <a:rPr lang="en-US" sz="1000" dirty="0" err="1" smtClean="0"/>
              <a:t>terdiri</a:t>
            </a:r>
            <a:r>
              <a:rPr lang="en-US" sz="1000" dirty="0" smtClean="0"/>
              <a:t> </a:t>
            </a:r>
            <a:r>
              <a:rPr lang="en-US" sz="1000" dirty="0" err="1" smtClean="0"/>
              <a:t>dari</a:t>
            </a:r>
            <a:r>
              <a:rPr lang="en-US" sz="1000" dirty="0" smtClean="0"/>
              <a:t> </a:t>
            </a:r>
            <a:r>
              <a:rPr lang="en-US" sz="1000" dirty="0" err="1" smtClean="0"/>
              <a:t>ratusan</a:t>
            </a:r>
            <a:r>
              <a:rPr lang="en-US" sz="1000" dirty="0" smtClean="0"/>
              <a:t> </a:t>
            </a:r>
            <a:r>
              <a:rPr lang="en-US" sz="1000" dirty="0" err="1" smtClean="0"/>
              <a:t>sampai</a:t>
            </a:r>
            <a:r>
              <a:rPr lang="en-US" sz="1000" dirty="0" smtClean="0"/>
              <a:t> </a:t>
            </a:r>
            <a:r>
              <a:rPr lang="en-US" sz="1000" dirty="0" err="1" smtClean="0"/>
              <a:t>ribuan</a:t>
            </a:r>
            <a:r>
              <a:rPr lang="en-US" sz="1000" dirty="0" smtClean="0"/>
              <a:t> frame.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35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325" indent="-224325"/>
            <a:r>
              <a:rPr lang="en-US" sz="2000" i="1" dirty="0" smtClean="0"/>
              <a:t>5. Image Analysis</a:t>
            </a:r>
          </a:p>
          <a:p>
            <a:pPr marL="224325" indent="-224325"/>
            <a:r>
              <a:rPr lang="en-US" sz="1200" dirty="0" err="1" smtClean="0"/>
              <a:t>Jenis</a:t>
            </a:r>
            <a:r>
              <a:rPr lang="en-US" sz="1200" dirty="0" smtClean="0"/>
              <a:t> </a:t>
            </a:r>
            <a:r>
              <a:rPr lang="en-US" sz="1200" dirty="0" err="1" smtClean="0"/>
              <a:t>operasi</a:t>
            </a:r>
            <a:r>
              <a:rPr lang="en-US" sz="1200" dirty="0" smtClean="0"/>
              <a:t> </a:t>
            </a:r>
            <a:r>
              <a:rPr lang="en-US" sz="1200" dirty="0" err="1" smtClean="0"/>
              <a:t>ini</a:t>
            </a:r>
            <a:r>
              <a:rPr lang="en-US" sz="1200" dirty="0" smtClean="0"/>
              <a:t> </a:t>
            </a:r>
            <a:r>
              <a:rPr lang="en-US" sz="1200" dirty="0" err="1" smtClean="0"/>
              <a:t>bertujuan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menghitung</a:t>
            </a:r>
            <a:r>
              <a:rPr lang="en-US" sz="1200" dirty="0" smtClean="0"/>
              <a:t> </a:t>
            </a:r>
            <a:r>
              <a:rPr lang="en-US" sz="1200" dirty="0" err="1" smtClean="0"/>
              <a:t>besaran</a:t>
            </a:r>
            <a:r>
              <a:rPr lang="en-US" sz="1200" dirty="0" smtClean="0"/>
              <a:t> </a:t>
            </a:r>
            <a:r>
              <a:rPr lang="en-US" sz="1200" dirty="0" err="1" smtClean="0"/>
              <a:t>kuantitatif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citra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menghasilkan</a:t>
            </a:r>
            <a:r>
              <a:rPr lang="en-US" sz="1200" dirty="0" smtClean="0"/>
              <a:t> </a:t>
            </a:r>
            <a:r>
              <a:rPr lang="en-US" sz="1200" dirty="0" err="1" smtClean="0"/>
              <a:t>deskripsinya</a:t>
            </a:r>
            <a:r>
              <a:rPr lang="en-US" sz="1200" i="1" dirty="0" err="1" smtClean="0"/>
              <a:t>.</a:t>
            </a:r>
            <a:r>
              <a:rPr lang="en-US" dirty="0" err="1" smtClean="0"/>
              <a:t>Teknik</a:t>
            </a:r>
            <a:r>
              <a:rPr lang="en-US" dirty="0" smtClean="0"/>
              <a:t> image analysis </a:t>
            </a:r>
            <a:r>
              <a:rPr lang="en-US" dirty="0" err="1" smtClean="0"/>
              <a:t>mengekstraksi</a:t>
            </a:r>
            <a:r>
              <a:rPr lang="en-US" dirty="0" smtClean="0"/>
              <a:t> </a:t>
            </a:r>
            <a:r>
              <a:rPr lang="en-US" dirty="0" err="1" smtClean="0"/>
              <a:t>ciri-ciri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yang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. Proses </a:t>
            </a:r>
            <a:r>
              <a:rPr lang="en-US" dirty="0" err="1" smtClean="0"/>
              <a:t>segmentasi</a:t>
            </a:r>
            <a:r>
              <a:rPr lang="en-US" dirty="0" smtClean="0"/>
              <a:t> </a:t>
            </a:r>
            <a:r>
              <a:rPr lang="en-US" dirty="0" err="1" smtClean="0"/>
              <a:t>kadang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melokalisasi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sekelilingnya</a:t>
            </a:r>
            <a:r>
              <a:rPr lang="en-US" dirty="0" smtClean="0"/>
              <a:t>.</a:t>
            </a:r>
          </a:p>
          <a:p>
            <a:pPr marL="224325" indent="-224325"/>
            <a:r>
              <a:rPr lang="en-US" dirty="0" err="1" smtClean="0"/>
              <a:t>Contoh-contoh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image analysis :</a:t>
            </a:r>
          </a:p>
          <a:p>
            <a:pPr marL="224325" indent="-224325">
              <a:buFontTx/>
              <a:buChar char="-"/>
            </a:pPr>
            <a:r>
              <a:rPr lang="en-US" dirty="0" smtClean="0"/>
              <a:t>Edge Detection</a:t>
            </a:r>
          </a:p>
          <a:p>
            <a:pPr marL="224325" indent="-224325">
              <a:buFontTx/>
              <a:buChar char="-"/>
            </a:pPr>
            <a:r>
              <a:rPr lang="en-US" dirty="0" smtClean="0"/>
              <a:t>Boundary Extraction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91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325" indent="-224325"/>
            <a:r>
              <a:rPr lang="en-US" sz="1200" i="1" dirty="0" smtClean="0"/>
              <a:t>6. Image Reconstruction</a:t>
            </a:r>
          </a:p>
          <a:p>
            <a:pPr marL="224325" indent="-224325"/>
            <a:r>
              <a:rPr lang="en-US" sz="1200" dirty="0" err="1" smtClean="0"/>
              <a:t>Jenis</a:t>
            </a:r>
            <a:r>
              <a:rPr lang="en-US" sz="1200" dirty="0" smtClean="0"/>
              <a:t> </a:t>
            </a:r>
            <a:r>
              <a:rPr lang="en-US" sz="1200" dirty="0" err="1" smtClean="0"/>
              <a:t>operasi</a:t>
            </a:r>
            <a:r>
              <a:rPr lang="en-US" sz="1200" dirty="0" smtClean="0"/>
              <a:t> </a:t>
            </a:r>
            <a:r>
              <a:rPr lang="en-US" sz="1200" dirty="0" err="1" smtClean="0"/>
              <a:t>ini</a:t>
            </a:r>
            <a:r>
              <a:rPr lang="en-US" sz="1200" dirty="0" smtClean="0"/>
              <a:t> </a:t>
            </a:r>
            <a:r>
              <a:rPr lang="en-US" sz="1200" dirty="0" err="1" smtClean="0"/>
              <a:t>bertujuan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membentuk</a:t>
            </a:r>
            <a:r>
              <a:rPr lang="en-US" sz="1200" dirty="0" smtClean="0"/>
              <a:t> </a:t>
            </a:r>
            <a:r>
              <a:rPr lang="en-US" sz="1200" dirty="0" err="1" smtClean="0"/>
              <a:t>ulang</a:t>
            </a:r>
            <a:r>
              <a:rPr lang="en-US" sz="1200" dirty="0" smtClean="0"/>
              <a:t> </a:t>
            </a:r>
            <a:r>
              <a:rPr lang="en-US" sz="1200" dirty="0" err="1" smtClean="0"/>
              <a:t>objek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beberapa</a:t>
            </a:r>
            <a:r>
              <a:rPr lang="en-US" sz="1200" dirty="0" smtClean="0"/>
              <a:t> </a:t>
            </a:r>
            <a:r>
              <a:rPr lang="en-US" sz="1200" dirty="0" err="1" smtClean="0"/>
              <a:t>citra</a:t>
            </a:r>
            <a:r>
              <a:rPr lang="en-US" sz="1200" dirty="0" smtClean="0"/>
              <a:t> </a:t>
            </a:r>
            <a:r>
              <a:rPr lang="en-US" sz="1200" dirty="0" err="1" smtClean="0"/>
              <a:t>hasil</a:t>
            </a:r>
            <a:r>
              <a:rPr lang="en-US" sz="1200" dirty="0" smtClean="0"/>
              <a:t> </a:t>
            </a:r>
            <a:r>
              <a:rPr lang="en-US" sz="1200" dirty="0" err="1" smtClean="0"/>
              <a:t>proyeksi</a:t>
            </a:r>
            <a:r>
              <a:rPr lang="en-US" sz="1200" dirty="0" smtClean="0"/>
              <a:t>. </a:t>
            </a:r>
            <a:r>
              <a:rPr lang="en-US" sz="1200" dirty="0" err="1" smtClean="0"/>
              <a:t>Operasi</a:t>
            </a:r>
            <a:r>
              <a:rPr lang="en-US" sz="1200" dirty="0" smtClean="0"/>
              <a:t> </a:t>
            </a:r>
            <a:r>
              <a:rPr lang="en-US" sz="1200" dirty="0" err="1" smtClean="0"/>
              <a:t>rekonstruksi</a:t>
            </a:r>
            <a:r>
              <a:rPr lang="en-US" sz="1200" dirty="0" smtClean="0"/>
              <a:t> </a:t>
            </a:r>
            <a:r>
              <a:rPr lang="en-US" sz="1200" dirty="0" err="1" smtClean="0"/>
              <a:t>citra</a:t>
            </a:r>
            <a:r>
              <a:rPr lang="en-US" sz="1200" dirty="0" smtClean="0"/>
              <a:t> </a:t>
            </a:r>
            <a:r>
              <a:rPr lang="en-US" sz="1200" dirty="0" err="1" smtClean="0"/>
              <a:t>banyak</a:t>
            </a:r>
            <a:r>
              <a:rPr lang="en-US" sz="1200" dirty="0" smtClean="0"/>
              <a:t> </a:t>
            </a:r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dalam</a:t>
            </a:r>
            <a:r>
              <a:rPr lang="en-US" sz="1200" dirty="0" smtClean="0"/>
              <a:t> </a:t>
            </a:r>
            <a:r>
              <a:rPr lang="en-US" sz="1200" dirty="0" err="1" smtClean="0"/>
              <a:t>bidang</a:t>
            </a:r>
            <a:r>
              <a:rPr lang="en-US" sz="1200" dirty="0" smtClean="0"/>
              <a:t> </a:t>
            </a:r>
            <a:r>
              <a:rPr lang="en-US" sz="1200" dirty="0" err="1" smtClean="0"/>
              <a:t>medis</a:t>
            </a:r>
            <a:r>
              <a:rPr lang="en-US" sz="1200" dirty="0" smtClean="0"/>
              <a:t>. </a:t>
            </a:r>
            <a:r>
              <a:rPr lang="en-US" sz="1200" dirty="0" err="1" smtClean="0"/>
              <a:t>Misalnya</a:t>
            </a:r>
            <a:r>
              <a:rPr lang="en-US" sz="1200" dirty="0" smtClean="0"/>
              <a:t> </a:t>
            </a:r>
            <a:r>
              <a:rPr lang="en-US" sz="1200" dirty="0" err="1" smtClean="0"/>
              <a:t>beberapa</a:t>
            </a:r>
            <a:r>
              <a:rPr lang="en-US" sz="1200" dirty="0" smtClean="0"/>
              <a:t> </a:t>
            </a:r>
            <a:r>
              <a:rPr lang="en-US" sz="1200" dirty="0" err="1" smtClean="0"/>
              <a:t>foto</a:t>
            </a:r>
            <a:r>
              <a:rPr lang="en-US" sz="1200" dirty="0" smtClean="0"/>
              <a:t> </a:t>
            </a:r>
            <a:r>
              <a:rPr lang="en-US" sz="1200" dirty="0" err="1" smtClean="0"/>
              <a:t>rontgen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sinar</a:t>
            </a:r>
            <a:r>
              <a:rPr lang="en-US" sz="1200" dirty="0" smtClean="0"/>
              <a:t> X </a:t>
            </a:r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membentuk</a:t>
            </a:r>
            <a:r>
              <a:rPr lang="en-US" sz="1200" dirty="0" smtClean="0"/>
              <a:t> </a:t>
            </a:r>
            <a:r>
              <a:rPr lang="en-US" sz="1200" dirty="0" err="1" smtClean="0"/>
              <a:t>ulang</a:t>
            </a:r>
            <a:r>
              <a:rPr lang="en-US" sz="1200" dirty="0" smtClean="0"/>
              <a:t> </a:t>
            </a:r>
            <a:r>
              <a:rPr lang="en-US" sz="1200" dirty="0" err="1" smtClean="0"/>
              <a:t>gambar</a:t>
            </a:r>
            <a:r>
              <a:rPr lang="en-US" sz="1200" dirty="0" smtClean="0"/>
              <a:t> organ </a:t>
            </a:r>
            <a:r>
              <a:rPr lang="en-US" sz="1200" dirty="0" err="1" smtClean="0"/>
              <a:t>tubuh</a:t>
            </a:r>
            <a:r>
              <a:rPr lang="en-US" sz="1200" dirty="0" smtClean="0"/>
              <a:t>.</a:t>
            </a:r>
          </a:p>
          <a:p>
            <a:pPr marL="224325" indent="-224325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54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kaya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seringkali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miliki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penurunan</a:t>
            </a:r>
            <a:r>
              <a:rPr lang="en-US" dirty="0" smtClean="0"/>
              <a:t> </a:t>
            </a:r>
            <a:r>
              <a:rPr lang="en-US" dirty="0" err="1" smtClean="0"/>
              <a:t>mutu</a:t>
            </a:r>
            <a:r>
              <a:rPr lang="en-US" dirty="0" smtClean="0"/>
              <a:t> (</a:t>
            </a:r>
            <a:r>
              <a:rPr lang="en-US" dirty="0" err="1" smtClean="0"/>
              <a:t>degradasi</a:t>
            </a:r>
            <a:r>
              <a:rPr lang="en-US" dirty="0" smtClean="0"/>
              <a:t>),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noise, </a:t>
            </a:r>
            <a:r>
              <a:rPr lang="en-US" dirty="0" err="1" smtClean="0"/>
              <a:t>warnanya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kontras</a:t>
            </a:r>
            <a:r>
              <a:rPr lang="en-US" dirty="0" smtClean="0"/>
              <a:t>,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tajam</a:t>
            </a:r>
            <a:r>
              <a:rPr lang="en-US" dirty="0" smtClean="0"/>
              <a:t>, </a:t>
            </a:r>
            <a:r>
              <a:rPr lang="en-US" dirty="0" err="1" smtClean="0"/>
              <a:t>kabur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.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semacam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diinterpretasikan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disampaikan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berkurang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Agar </a:t>
            </a:r>
            <a:r>
              <a:rPr lang="en-US" dirty="0" err="1" smtClean="0"/>
              <a:t>citra</a:t>
            </a:r>
            <a:r>
              <a:rPr lang="en-US" dirty="0" smtClean="0"/>
              <a:t> yang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gangguan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diinterpretasi</a:t>
            </a:r>
            <a:r>
              <a:rPr lang="en-US" dirty="0" smtClean="0"/>
              <a:t> (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),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dimanipulkasi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lain yang </a:t>
            </a:r>
            <a:r>
              <a:rPr lang="en-US" dirty="0" err="1" smtClean="0"/>
              <a:t>kualitasnya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.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yang </a:t>
            </a:r>
            <a:r>
              <a:rPr lang="en-US" dirty="0" err="1" smtClean="0"/>
              <a:t>menyangkut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/>
              <a:t>Pengolahan</a:t>
            </a:r>
            <a:r>
              <a:rPr lang="en-US" b="1" dirty="0" smtClean="0"/>
              <a:t> Citra (</a:t>
            </a:r>
            <a:r>
              <a:rPr lang="en-US" b="1" i="1" dirty="0" smtClean="0"/>
              <a:t>Image Processing</a:t>
            </a:r>
            <a:r>
              <a:rPr lang="en-US" b="1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08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325" indent="-224325">
              <a:buFontTx/>
              <a:buAutoNum type="arabicPeriod"/>
            </a:pPr>
            <a:r>
              <a:rPr lang="en-US" dirty="0" err="1" smtClean="0"/>
              <a:t>Grafika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primitif-primitif</a:t>
            </a:r>
            <a:r>
              <a:rPr lang="en-US" dirty="0" smtClean="0"/>
              <a:t> </a:t>
            </a:r>
            <a:r>
              <a:rPr lang="en-US" dirty="0" err="1" smtClean="0"/>
              <a:t>geometri</a:t>
            </a:r>
            <a:r>
              <a:rPr lang="en-US" dirty="0" smtClean="0"/>
              <a:t>.</a:t>
            </a:r>
          </a:p>
          <a:p>
            <a:pPr marL="224325" indent="-224325">
              <a:buFontTx/>
              <a:buAutoNum type="arabicPeriod"/>
            </a:pPr>
            <a:r>
              <a:rPr lang="en-US" dirty="0" err="1" smtClean="0"/>
              <a:t>Pengolahan</a:t>
            </a:r>
            <a:r>
              <a:rPr lang="en-US" dirty="0" smtClean="0"/>
              <a:t> Citra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memperbaiki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agar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diinterpretasikan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(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)</a:t>
            </a:r>
          </a:p>
          <a:p>
            <a:pPr marL="224325" indent="-224325">
              <a:buFontTx/>
              <a:buAutoNum type="arabicPeriod"/>
            </a:pP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mengelompokkan</a:t>
            </a:r>
            <a:r>
              <a:rPr lang="en-US" dirty="0" smtClean="0"/>
              <a:t> data </a:t>
            </a:r>
            <a:r>
              <a:rPr lang="en-US" dirty="0" err="1" smtClean="0"/>
              <a:t>numerik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simbolik</a:t>
            </a:r>
            <a:r>
              <a:rPr lang="en-US" dirty="0" smtClean="0"/>
              <a:t> (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)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/</a:t>
            </a:r>
            <a:r>
              <a:rPr lang="en-US" dirty="0" err="1" smtClean="0"/>
              <a:t>komputer</a:t>
            </a:r>
            <a:r>
              <a:rPr lang="en-US" dirty="0" smtClean="0"/>
              <a:t>.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pengelompokan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mengenali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.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mengenali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dilihatnya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otak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mengklarifikasi</a:t>
            </a:r>
            <a:r>
              <a:rPr lang="en-US" dirty="0" smtClean="0"/>
              <a:t> </a:t>
            </a:r>
            <a:r>
              <a:rPr lang="en-US" dirty="0" err="1" smtClean="0"/>
              <a:t>objek-objek</a:t>
            </a:r>
            <a:r>
              <a:rPr lang="en-US" dirty="0" smtClean="0"/>
              <a:t> di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membedakan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visual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inilah</a:t>
            </a:r>
            <a:r>
              <a:rPr lang="en-US" dirty="0" smtClean="0"/>
              <a:t> yang </a:t>
            </a:r>
            <a:r>
              <a:rPr lang="en-US" dirty="0" err="1" smtClean="0"/>
              <a:t>dicoba</a:t>
            </a:r>
            <a:r>
              <a:rPr lang="en-US" dirty="0" smtClean="0"/>
              <a:t> </a:t>
            </a:r>
            <a:r>
              <a:rPr lang="en-US" dirty="0" err="1" smtClean="0"/>
              <a:t>ditiru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.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diidentifikasi</a:t>
            </a:r>
            <a:r>
              <a:rPr lang="en-US" dirty="0" smtClean="0"/>
              <a:t>, </a:t>
            </a:r>
            <a:r>
              <a:rPr lang="en-US" dirty="0" err="1" smtClean="0"/>
              <a:t>memproses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89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325" indent="-224325"/>
            <a:r>
              <a:rPr lang="en-US" dirty="0" err="1" smtClean="0"/>
              <a:t>Terminologi</a:t>
            </a:r>
            <a:r>
              <a:rPr lang="en-US" dirty="0" smtClean="0"/>
              <a:t> lain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i="1" dirty="0" smtClean="0"/>
              <a:t>computer vision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smtClean="0"/>
              <a:t>machine vision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hakekatnya</a:t>
            </a:r>
            <a:r>
              <a:rPr lang="en-US" dirty="0" smtClean="0"/>
              <a:t>, </a:t>
            </a:r>
            <a:r>
              <a:rPr lang="en-US" i="1" dirty="0" smtClean="0"/>
              <a:t>computer vision</a:t>
            </a:r>
            <a:r>
              <a:rPr lang="en-US" dirty="0" smtClean="0"/>
              <a:t> </a:t>
            </a: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meniru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visual </a:t>
            </a:r>
            <a:r>
              <a:rPr lang="en-US" dirty="0" err="1" smtClean="0"/>
              <a:t>manusia</a:t>
            </a:r>
            <a:r>
              <a:rPr lang="en-US" dirty="0" smtClean="0"/>
              <a:t> (</a:t>
            </a:r>
            <a:r>
              <a:rPr lang="en-US" i="1" dirty="0" smtClean="0"/>
              <a:t>human vision</a:t>
            </a:r>
            <a:r>
              <a:rPr lang="en-US" dirty="0" smtClean="0"/>
              <a:t>). Human vision </a:t>
            </a:r>
            <a:r>
              <a:rPr lang="en-US" dirty="0" err="1" smtClean="0"/>
              <a:t>sesungguhnya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r>
              <a:rPr lang="en-US" dirty="0" smtClean="0"/>
              <a:t>.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indera</a:t>
            </a:r>
            <a:r>
              <a:rPr lang="en-US" dirty="0" smtClean="0"/>
              <a:t> </a:t>
            </a:r>
            <a:r>
              <a:rPr lang="en-US" dirty="0" err="1" smtClean="0"/>
              <a:t>pengelihatan</a:t>
            </a:r>
            <a:r>
              <a:rPr lang="en-US" dirty="0" smtClean="0"/>
              <a:t> (</a:t>
            </a:r>
            <a:r>
              <a:rPr lang="en-US" dirty="0" err="1" smtClean="0"/>
              <a:t>mata</a:t>
            </a:r>
            <a:r>
              <a:rPr lang="en-US" dirty="0" smtClean="0"/>
              <a:t>),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diteruskan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otak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diinterpretasi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mengerti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tampak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matanya</a:t>
            </a:r>
            <a:r>
              <a:rPr lang="en-US" dirty="0" smtClean="0"/>
              <a:t>.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interpretasi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. (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menghindar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</a:t>
            </a:r>
            <a:r>
              <a:rPr lang="en-US" dirty="0" err="1" smtClean="0"/>
              <a:t>melaju</a:t>
            </a:r>
            <a:r>
              <a:rPr lang="en-US" dirty="0" smtClean="0"/>
              <a:t> di </a:t>
            </a:r>
            <a:r>
              <a:rPr lang="en-US" dirty="0" err="1" smtClean="0"/>
              <a:t>depan</a:t>
            </a:r>
            <a:r>
              <a:rPr lang="en-US" dirty="0" smtClean="0"/>
              <a:t>).</a:t>
            </a:r>
          </a:p>
          <a:p>
            <a:pPr marL="224325" indent="-224325"/>
            <a:endParaRPr lang="en-US" dirty="0" smtClean="0"/>
          </a:p>
          <a:p>
            <a:pPr marL="224325" indent="-224325"/>
            <a:r>
              <a:rPr lang="en-US" i="1" dirty="0" smtClean="0"/>
              <a:t>Computer Vision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proses </a:t>
            </a:r>
            <a:r>
              <a:rPr lang="en-US" dirty="0" err="1" smtClean="0"/>
              <a:t>otomatis</a:t>
            </a:r>
            <a:r>
              <a:rPr lang="en-US" dirty="0" smtClean="0"/>
              <a:t> yang </a:t>
            </a:r>
            <a:r>
              <a:rPr lang="en-US" dirty="0" err="1" smtClean="0"/>
              <a:t>mengintegrasikan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proses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persepsi</a:t>
            </a:r>
            <a:r>
              <a:rPr lang="en-US" dirty="0" smtClean="0"/>
              <a:t> visual,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akuisisi</a:t>
            </a:r>
            <a:r>
              <a:rPr lang="en-US" dirty="0" smtClean="0"/>
              <a:t> </a:t>
            </a:r>
            <a:r>
              <a:rPr lang="en-US" dirty="0" err="1" smtClean="0"/>
              <a:t>citra,pengolahan</a:t>
            </a:r>
            <a:r>
              <a:rPr lang="en-US" dirty="0" smtClean="0"/>
              <a:t> </a:t>
            </a:r>
            <a:r>
              <a:rPr lang="en-US" dirty="0" err="1" smtClean="0"/>
              <a:t>citra,klasifikasi,pengenalan</a:t>
            </a:r>
            <a:r>
              <a:rPr lang="en-US" dirty="0" smtClean="0"/>
              <a:t> (</a:t>
            </a:r>
            <a:r>
              <a:rPr lang="en-US" i="1" dirty="0" smtClean="0"/>
              <a:t>Recognition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.</a:t>
            </a:r>
          </a:p>
          <a:p>
            <a:pPr marL="224325" indent="-224325"/>
            <a:endParaRPr lang="en-US" dirty="0" smtClean="0"/>
          </a:p>
          <a:p>
            <a:pPr marL="224325" indent="-224325"/>
            <a:r>
              <a:rPr lang="en-US" i="1" dirty="0" smtClean="0"/>
              <a:t>Computer Vision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teknik-teknik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mengestimasi</a:t>
            </a:r>
            <a:r>
              <a:rPr lang="en-US" dirty="0" smtClean="0"/>
              <a:t> </a:t>
            </a:r>
            <a:r>
              <a:rPr lang="en-US" dirty="0" err="1" smtClean="0"/>
              <a:t>ciri-ciri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, </a:t>
            </a:r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geometri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menginterpretasikan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geometri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mengingat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pPr marL="224325" indent="-224325"/>
            <a:r>
              <a:rPr lang="en-US" dirty="0" smtClean="0"/>
              <a:t>	 </a:t>
            </a:r>
            <a:r>
              <a:rPr lang="en-US" i="1" dirty="0" smtClean="0"/>
              <a:t>Vision = Geometry + Measurement + Interpretation</a:t>
            </a:r>
          </a:p>
          <a:p>
            <a:pPr marL="224325" indent="-224325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83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Dari </a:t>
            </a:r>
            <a:r>
              <a:rPr lang="en-US" dirty="0" err="1" smtClean="0"/>
              <a:t>penjelasan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computer vision</a:t>
            </a:r>
            <a:r>
              <a:rPr lang="en-US" dirty="0" smtClean="0"/>
              <a:t>. </a:t>
            </a:r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i="1" dirty="0" smtClean="0"/>
              <a:t>preprocessing </a:t>
            </a:r>
            <a:r>
              <a:rPr lang="en-US" dirty="0" smtClean="0"/>
              <a:t>(proses </a:t>
            </a:r>
            <a:r>
              <a:rPr lang="en-US" dirty="0" err="1" smtClean="0"/>
              <a:t>awal</a:t>
            </a:r>
            <a:r>
              <a:rPr lang="en-US" dirty="0" smtClean="0"/>
              <a:t>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computer vision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proses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menginterpretasikan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. </a:t>
            </a:r>
            <a:r>
              <a:rPr lang="en-US" dirty="0" err="1" smtClean="0"/>
              <a:t>Teknik-teknik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memainkan</a:t>
            </a:r>
            <a:r>
              <a:rPr lang="en-US" dirty="0" smtClean="0"/>
              <a:t> </a:t>
            </a:r>
            <a:r>
              <a:rPr lang="en-US" dirty="0" err="1" smtClean="0"/>
              <a:t>peranan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computer vision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mengenali</a:t>
            </a:r>
            <a:r>
              <a:rPr lang="en-US" dirty="0" smtClean="0"/>
              <a:t> object.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24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Image Enhancement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memperbaiki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memanipulasi</a:t>
            </a:r>
            <a:r>
              <a:rPr lang="en-US" dirty="0" smtClean="0"/>
              <a:t> parameter-parameter </a:t>
            </a:r>
            <a:r>
              <a:rPr lang="en-US" dirty="0" err="1" smtClean="0"/>
              <a:t>citra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ciri-ciri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ditonjolkan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03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325" indent="-224325"/>
            <a:r>
              <a:rPr lang="en-US" dirty="0" smtClean="0"/>
              <a:t>2. Image Restoration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menghilangkan</a:t>
            </a:r>
            <a:r>
              <a:rPr lang="en-US" dirty="0" smtClean="0"/>
              <a:t>/</a:t>
            </a:r>
            <a:r>
              <a:rPr lang="en-US" dirty="0" err="1" smtClean="0"/>
              <a:t>meminimumkan</a:t>
            </a:r>
            <a:r>
              <a:rPr lang="en-US" dirty="0" smtClean="0"/>
              <a:t> </a:t>
            </a:r>
            <a:r>
              <a:rPr lang="en-US" dirty="0" err="1" smtClean="0"/>
              <a:t>cacat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. </a:t>
            </a:r>
            <a:r>
              <a:rPr lang="en-US" dirty="0" err="1" smtClean="0"/>
              <a:t>Tujuan</a:t>
            </a:r>
            <a:r>
              <a:rPr lang="en-US" dirty="0" smtClean="0"/>
              <a:t> image restoration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image enhancement. </a:t>
            </a:r>
            <a:r>
              <a:rPr lang="en-US" dirty="0" err="1" smtClean="0"/>
              <a:t>Bedanya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image </a:t>
            </a:r>
            <a:r>
              <a:rPr lang="en-US" dirty="0" err="1" smtClean="0"/>
              <a:t>resoration</a:t>
            </a:r>
            <a:r>
              <a:rPr lang="en-US" dirty="0" smtClean="0"/>
              <a:t> </a:t>
            </a:r>
            <a:r>
              <a:rPr lang="en-US" dirty="0" err="1" smtClean="0"/>
              <a:t>penyebab</a:t>
            </a:r>
            <a:r>
              <a:rPr lang="en-US" dirty="0" smtClean="0"/>
              <a:t> </a:t>
            </a:r>
            <a:r>
              <a:rPr lang="en-US" dirty="0" err="1" smtClean="0"/>
              <a:t>degradasi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.</a:t>
            </a:r>
          </a:p>
          <a:p>
            <a:pPr marL="224325" indent="-224325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10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325" indent="-224325"/>
            <a:r>
              <a:rPr lang="en-US" dirty="0" smtClean="0"/>
              <a:t>3. Image Compression</a:t>
            </a:r>
          </a:p>
          <a:p>
            <a:pPr marL="224325" indent="-224325"/>
            <a:r>
              <a:rPr lang="en-US" dirty="0" smtClean="0"/>
              <a:t>	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agar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media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.</a:t>
            </a:r>
          </a:p>
          <a:p>
            <a:pPr marL="224325" indent="-224325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16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325" indent="-224325"/>
            <a:r>
              <a:rPr lang="en-US" sz="2400" i="1" dirty="0" smtClean="0"/>
              <a:t>4. Image Segmentation</a:t>
            </a:r>
          </a:p>
          <a:p>
            <a:pPr marL="224325" indent="-224325"/>
            <a:r>
              <a:rPr lang="en-US" sz="1200" dirty="0" err="1" smtClean="0"/>
              <a:t>Jenis</a:t>
            </a:r>
            <a:r>
              <a:rPr lang="en-US" sz="1200" dirty="0" smtClean="0"/>
              <a:t> </a:t>
            </a:r>
            <a:r>
              <a:rPr lang="en-US" sz="1200" dirty="0" err="1" smtClean="0"/>
              <a:t>operasi</a:t>
            </a:r>
            <a:r>
              <a:rPr lang="en-US" sz="1200" dirty="0" smtClean="0"/>
              <a:t> </a:t>
            </a:r>
            <a:r>
              <a:rPr lang="en-US" sz="1200" dirty="0" err="1" smtClean="0"/>
              <a:t>ini</a:t>
            </a:r>
            <a:r>
              <a:rPr lang="en-US" sz="1200" dirty="0" smtClean="0"/>
              <a:t> </a:t>
            </a:r>
            <a:r>
              <a:rPr lang="en-US" sz="1200" dirty="0" err="1" smtClean="0"/>
              <a:t>bertujuan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memecah</a:t>
            </a:r>
            <a:r>
              <a:rPr lang="en-US" sz="1200" dirty="0" smtClean="0"/>
              <a:t> </a:t>
            </a:r>
            <a:r>
              <a:rPr lang="en-US" sz="1200" dirty="0" err="1" smtClean="0"/>
              <a:t>suatu</a:t>
            </a:r>
            <a:r>
              <a:rPr lang="en-US" sz="1200" dirty="0" smtClean="0"/>
              <a:t> </a:t>
            </a:r>
            <a:r>
              <a:rPr lang="en-US" sz="1200" dirty="0" err="1" smtClean="0"/>
              <a:t>citra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</a:t>
            </a:r>
            <a:r>
              <a:rPr lang="en-US" sz="1200" dirty="0" err="1" smtClean="0"/>
              <a:t>dalam</a:t>
            </a:r>
            <a:r>
              <a:rPr lang="en-US" sz="1200" dirty="0" smtClean="0"/>
              <a:t> </a:t>
            </a:r>
            <a:r>
              <a:rPr lang="en-US" sz="1200" dirty="0" err="1" smtClean="0"/>
              <a:t>beberapa</a:t>
            </a:r>
            <a:r>
              <a:rPr lang="en-US" sz="1200" dirty="0" smtClean="0"/>
              <a:t> </a:t>
            </a:r>
            <a:r>
              <a:rPr lang="en-US" sz="1200" dirty="0" err="1" smtClean="0"/>
              <a:t>segmen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suatu</a:t>
            </a:r>
            <a:r>
              <a:rPr lang="en-US" sz="1200" dirty="0" smtClean="0"/>
              <a:t> </a:t>
            </a:r>
            <a:r>
              <a:rPr lang="en-US" sz="1200" dirty="0" err="1" smtClean="0"/>
              <a:t>kriteria</a:t>
            </a:r>
            <a:r>
              <a:rPr lang="en-US" sz="1200" dirty="0" smtClean="0"/>
              <a:t> </a:t>
            </a:r>
            <a:r>
              <a:rPr lang="en-US" sz="1200" dirty="0" err="1" smtClean="0"/>
              <a:t>tertentu</a:t>
            </a:r>
            <a:r>
              <a:rPr lang="en-US" sz="1200" dirty="0" smtClean="0"/>
              <a:t>. </a:t>
            </a:r>
            <a:r>
              <a:rPr lang="en-US" sz="1200" dirty="0" err="1" smtClean="0"/>
              <a:t>Jenis</a:t>
            </a:r>
            <a:r>
              <a:rPr lang="en-US" sz="1200" dirty="0" smtClean="0"/>
              <a:t> </a:t>
            </a:r>
            <a:r>
              <a:rPr lang="en-US" sz="1200" dirty="0" err="1" smtClean="0"/>
              <a:t>operasi</a:t>
            </a:r>
            <a:r>
              <a:rPr lang="en-US" sz="1200" dirty="0" smtClean="0"/>
              <a:t> </a:t>
            </a:r>
            <a:r>
              <a:rPr lang="en-US" sz="1200" dirty="0" err="1" smtClean="0"/>
              <a:t>ini</a:t>
            </a:r>
            <a:r>
              <a:rPr lang="en-US" sz="1200" dirty="0" smtClean="0"/>
              <a:t> </a:t>
            </a:r>
            <a:r>
              <a:rPr lang="en-US" sz="1200" dirty="0" err="1" smtClean="0"/>
              <a:t>berkaitan</a:t>
            </a:r>
            <a:r>
              <a:rPr lang="en-US" sz="1200" dirty="0" smtClean="0"/>
              <a:t> </a:t>
            </a:r>
            <a:r>
              <a:rPr lang="en-US" sz="1200" dirty="0" err="1" smtClean="0"/>
              <a:t>erat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pengenalan</a:t>
            </a:r>
            <a:r>
              <a:rPr lang="en-US" sz="1200" dirty="0" smtClean="0"/>
              <a:t> </a:t>
            </a:r>
            <a:r>
              <a:rPr lang="en-US" sz="1200" dirty="0" err="1" smtClean="0"/>
              <a:t>pola</a:t>
            </a:r>
            <a:r>
              <a:rPr lang="en-US" sz="120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57B2E59-DEEC-414E-9C3F-8074630EE976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1BB84-AED1-4997-9F36-76329DF41905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1487608" y="4609152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6A691-B0EA-4BA0-8C1C-49B11C443FF5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AD7D6-B57F-4EBE-A640-6F07E18C32BE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6889" y="1495792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703762" y="1495792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285620"/>
            <a:ext cx="4044950" cy="372624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285620"/>
            <a:ext cx="4044950" cy="372624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4C196-C5DC-4A00-B342-847E93440E11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00BBB-BC8C-4B0C-8342-E1B97F7392EE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1"/>
          <p:cNvSpPr>
            <a:spLocks noGrp="1"/>
          </p:cNvSpPr>
          <p:nvPr>
            <p:ph type="sldNum" sz="quarter" idx="23"/>
          </p:nvPr>
        </p:nvSpPr>
        <p:spPr>
          <a:xfrm>
            <a:off x="389908" y="6451886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4"/>
          </p:nvPr>
        </p:nvSpPr>
        <p:spPr>
          <a:xfrm>
            <a:off x="810596" y="6451886"/>
            <a:ext cx="1643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00BBB-BC8C-4B0C-8342-E1B97F7392EE}" type="datetime1">
              <a:rPr lang="en-US" smtClean="0"/>
              <a:t>7/9/2014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D6B801-5FE1-437F-BEE5-56F8DA819310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0"/>
          <p:cNvSpPr txBox="1">
            <a:spLocks/>
          </p:cNvSpPr>
          <p:nvPr userDrawn="1"/>
        </p:nvSpPr>
        <p:spPr>
          <a:xfrm>
            <a:off x="5418163" y="6451600"/>
            <a:ext cx="3315778" cy="365125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base" hangingPunct="1">
              <a:spcBef>
                <a:spcPts val="0"/>
              </a:spcBef>
              <a:spcAft>
                <a:spcPct val="0"/>
              </a:spcAft>
              <a:buSzPct val="135000"/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CIG4E3 / Pengolahan Citra Digital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CIG4E3</a:t>
            </a:r>
            <a:r>
              <a:rPr lang="en-US" dirty="0"/>
              <a:t> / </a:t>
            </a:r>
            <a:r>
              <a:rPr lang="en-US" dirty="0" err="1"/>
              <a:t>Pengolahan</a:t>
            </a:r>
            <a:r>
              <a:rPr lang="en-US" dirty="0"/>
              <a:t> Citra </a:t>
            </a:r>
            <a:r>
              <a:rPr lang="en-US" dirty="0" smtClean="0"/>
              <a:t>Digital</a:t>
            </a:r>
            <a:br>
              <a:rPr lang="en-US" dirty="0" smtClean="0"/>
            </a:br>
            <a:r>
              <a:rPr lang="en-US" sz="2400" dirty="0"/>
              <a:t>BAB 1.</a:t>
            </a:r>
            <a:br>
              <a:rPr lang="en-US" sz="2400" dirty="0"/>
            </a:br>
            <a:r>
              <a:rPr lang="en-US" sz="2400" dirty="0" err="1"/>
              <a:t>Pengantar</a:t>
            </a:r>
            <a:r>
              <a:rPr lang="en-US" sz="2400" dirty="0"/>
              <a:t> </a:t>
            </a:r>
            <a:r>
              <a:rPr lang="en-US" sz="2400" dirty="0" err="1"/>
              <a:t>Pengolahan</a:t>
            </a:r>
            <a:r>
              <a:rPr lang="en-US" sz="2400" dirty="0"/>
              <a:t> Citra</a:t>
            </a:r>
            <a:br>
              <a:rPr lang="en-US" sz="2400" dirty="0"/>
            </a:b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Bedy</a:t>
            </a:r>
            <a:r>
              <a:rPr lang="en-US" dirty="0" smtClean="0"/>
              <a:t> </a:t>
            </a:r>
            <a:r>
              <a:rPr lang="en-US" dirty="0" err="1" smtClean="0"/>
              <a:t>Purnama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Intelligent Computing and Multimedia (</a:t>
            </a:r>
            <a:r>
              <a:rPr lang="en-US" dirty="0" err="1" smtClean="0"/>
              <a:t>ICM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67ABA25-6B95-4498-A4E9-F20A4BFCD3CA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A96A691-B0EA-4BA0-8C1C-49B11C443FF5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dalam</a:t>
            </a:r>
            <a:r>
              <a:rPr lang="en-US" dirty="0"/>
              <a:t> Computer Vision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66211440"/>
              </p:ext>
            </p:extLst>
          </p:nvPr>
        </p:nvGraphicFramePr>
        <p:xfrm>
          <a:off x="1096963" y="1862138"/>
          <a:ext cx="5903912" cy="451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4" imgW="3918509" imgH="2998927" progId="Visio.Drawing.11">
                  <p:embed/>
                </p:oleObj>
              </mc:Choice>
              <mc:Fallback>
                <p:oleObj name="Visio" r:id="rId4" imgW="3918509" imgH="2998927" progId="Visio.Drawing.11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1862138"/>
                        <a:ext cx="5903912" cy="451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6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dirty="0"/>
              <a:t>Level  0:  </a:t>
            </a:r>
            <a:r>
              <a:rPr lang="en-US" dirty="0"/>
              <a:t>Image  representation  (</a:t>
            </a:r>
            <a:r>
              <a:rPr lang="en-US" dirty="0" err="1"/>
              <a:t>akuisisi</a:t>
            </a:r>
            <a:r>
              <a:rPr lang="en-US" dirty="0"/>
              <a:t>,  sampling, </a:t>
            </a:r>
            <a:r>
              <a:rPr lang="en-US" dirty="0" err="1"/>
              <a:t>kuantisasi</a:t>
            </a:r>
            <a:r>
              <a:rPr lang="en-US" dirty="0"/>
              <a:t>, </a:t>
            </a:r>
            <a:r>
              <a:rPr lang="en-US" dirty="0" err="1"/>
              <a:t>kompresi</a:t>
            </a:r>
            <a:r>
              <a:rPr lang="en-US" dirty="0"/>
              <a:t>)</a:t>
            </a:r>
            <a:r>
              <a:rPr lang="en-US" b="1" dirty="0"/>
              <a:t> </a:t>
            </a:r>
            <a:endParaRPr lang="en-US" dirty="0"/>
          </a:p>
          <a:p>
            <a:r>
              <a:rPr lang="en-US" b="1" dirty="0"/>
              <a:t>Level  1:  </a:t>
            </a:r>
            <a:r>
              <a:rPr lang="en-US" dirty="0"/>
              <a:t>Image-to-image  transformations  (enhancement, </a:t>
            </a:r>
            <a:r>
              <a:rPr lang="en-US" dirty="0" err="1"/>
              <a:t>restorasi</a:t>
            </a:r>
            <a:r>
              <a:rPr lang="en-US" dirty="0"/>
              <a:t>, </a:t>
            </a:r>
            <a:r>
              <a:rPr lang="en-US" dirty="0" err="1"/>
              <a:t>segmentasi</a:t>
            </a:r>
            <a:r>
              <a:rPr lang="en-US" dirty="0"/>
              <a:t>) </a:t>
            </a:r>
          </a:p>
          <a:p>
            <a:r>
              <a:rPr lang="en-US" b="1" dirty="0"/>
              <a:t>Level  2:</a:t>
            </a:r>
            <a:r>
              <a:rPr lang="en-US" dirty="0"/>
              <a:t>  Image-to-parameter  transformation  (feature selection) </a:t>
            </a:r>
          </a:p>
          <a:p>
            <a:r>
              <a:rPr lang="en-US" b="1" dirty="0"/>
              <a:t>Level  3:</a:t>
            </a:r>
            <a:r>
              <a:rPr lang="en-US" dirty="0"/>
              <a:t>  Parameter-to-decision  transformation  (</a:t>
            </a:r>
            <a:r>
              <a:rPr lang="en-US" dirty="0" err="1"/>
              <a:t>recognisi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interpretasi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A96A691-B0EA-4BA0-8C1C-49B11C443FF5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Citra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(1)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dirty="0"/>
              <a:t>Image Processing:</a:t>
            </a:r>
            <a:r>
              <a:rPr lang="en-US" dirty="0"/>
              <a:t> 		Levels 0 and 1 </a:t>
            </a:r>
            <a:endParaRPr lang="en-US" b="1" dirty="0"/>
          </a:p>
          <a:p>
            <a:r>
              <a:rPr lang="en-US" b="1" dirty="0"/>
              <a:t>Image Analysis:</a:t>
            </a:r>
            <a:r>
              <a:rPr lang="en-US" dirty="0"/>
              <a:t> 			Levels 1 and 2 </a:t>
            </a:r>
            <a:endParaRPr lang="en-US" b="1" dirty="0"/>
          </a:p>
          <a:p>
            <a:r>
              <a:rPr lang="en-US" b="1" dirty="0"/>
              <a:t>Computer/Robot Vision</a:t>
            </a:r>
            <a:r>
              <a:rPr lang="en-US" dirty="0"/>
              <a:t>:	Levels 2 and 3 </a:t>
            </a:r>
          </a:p>
          <a:p>
            <a:r>
              <a:rPr lang="en-US" b="1" dirty="0"/>
              <a:t>Computer Graphics/Animation ?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“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” </a:t>
            </a:r>
            <a:r>
              <a:rPr lang="en-US" dirty="0" err="1"/>
              <a:t>atau</a:t>
            </a:r>
            <a:r>
              <a:rPr lang="en-US" dirty="0"/>
              <a:t> “visual </a:t>
            </a:r>
            <a:r>
              <a:rPr lang="en-US" dirty="0" err="1"/>
              <a:t>efek</a:t>
            </a:r>
            <a:r>
              <a:rPr lang="en-US" dirty="0"/>
              <a:t>”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deskripsi</a:t>
            </a:r>
            <a:endParaRPr lang="en-US" dirty="0"/>
          </a:p>
          <a:p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“</a:t>
            </a:r>
            <a:r>
              <a:rPr lang="en-US" dirty="0" err="1"/>
              <a:t>interpetasi</a:t>
            </a:r>
            <a:r>
              <a:rPr lang="en-US" dirty="0"/>
              <a:t>” </a:t>
            </a:r>
            <a:r>
              <a:rPr lang="en-US" dirty="0" err="1"/>
              <a:t>citra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(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A21BB84-AED1-4997-9F36-76329DF41905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Citra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(2)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 i="1" dirty="0"/>
              <a:t>Image Enhancement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sz="2600" dirty="0"/>
              <a:t>	</a:t>
            </a:r>
            <a:r>
              <a:rPr lang="en-US" sz="2200" dirty="0"/>
              <a:t>Image Enhancement </a:t>
            </a:r>
            <a:r>
              <a:rPr lang="en-US" sz="2200" dirty="0" err="1"/>
              <a:t>bertujuan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memperbaiki</a:t>
            </a:r>
            <a:r>
              <a:rPr lang="en-US" sz="2200" dirty="0"/>
              <a:t> </a:t>
            </a:r>
            <a:r>
              <a:rPr lang="en-US" sz="2200" dirty="0" err="1"/>
              <a:t>kualitas</a:t>
            </a:r>
            <a:r>
              <a:rPr lang="en-US" sz="2200" dirty="0"/>
              <a:t> </a:t>
            </a:r>
            <a:r>
              <a:rPr lang="en-US" sz="2200" dirty="0" err="1"/>
              <a:t>citra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cara</a:t>
            </a:r>
            <a:r>
              <a:rPr lang="en-US" sz="2200" dirty="0"/>
              <a:t> </a:t>
            </a:r>
            <a:r>
              <a:rPr lang="en-US" sz="2200" dirty="0" err="1"/>
              <a:t>memanipulasi</a:t>
            </a:r>
            <a:r>
              <a:rPr lang="en-US" sz="2200" dirty="0"/>
              <a:t> parameter-parameter </a:t>
            </a:r>
            <a:r>
              <a:rPr lang="en-US" sz="2200" dirty="0" err="1"/>
              <a:t>citra</a:t>
            </a:r>
            <a:r>
              <a:rPr lang="en-US" sz="2200" dirty="0"/>
              <a:t>. 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sz="2200" dirty="0"/>
              <a:t>	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operasi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, </a:t>
            </a:r>
            <a:r>
              <a:rPr lang="en-US" sz="2200" dirty="0" err="1"/>
              <a:t>ciri-ciri</a:t>
            </a:r>
            <a:r>
              <a:rPr lang="en-US" sz="2200" dirty="0"/>
              <a:t> </a:t>
            </a:r>
            <a:r>
              <a:rPr lang="en-US" sz="2200" dirty="0" err="1"/>
              <a:t>khusus</a:t>
            </a:r>
            <a:r>
              <a:rPr lang="en-US" sz="2200" dirty="0"/>
              <a:t> yang </a:t>
            </a:r>
            <a:r>
              <a:rPr lang="en-US" sz="2200" dirty="0" err="1"/>
              <a:t>terdapat</a:t>
            </a:r>
            <a:r>
              <a:rPr lang="en-US" sz="2200" dirty="0"/>
              <a:t> di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citra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ditonjolkan</a:t>
            </a:r>
            <a:r>
              <a:rPr lang="en-US" sz="2200" dirty="0"/>
              <a:t>. 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sz="2200" dirty="0"/>
              <a:t>	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sz="2200" dirty="0"/>
              <a:t>	</a:t>
            </a:r>
            <a:r>
              <a:rPr lang="en-US" sz="2200" dirty="0" err="1"/>
              <a:t>Contoh</a:t>
            </a:r>
            <a:r>
              <a:rPr lang="en-US" sz="2200" dirty="0"/>
              <a:t> :</a:t>
            </a:r>
            <a:endParaRPr lang="en-US" sz="2600" dirty="0"/>
          </a:p>
          <a:p>
            <a:pPr marL="914400" lvl="1" indent="-442913">
              <a:lnSpc>
                <a:spcPct val="80000"/>
              </a:lnSpc>
            </a:pPr>
            <a:r>
              <a:rPr lang="en-US" sz="2200" dirty="0" err="1"/>
              <a:t>Perbaikan</a:t>
            </a:r>
            <a:r>
              <a:rPr lang="en-US" sz="2200" dirty="0"/>
              <a:t> contrast, brightness</a:t>
            </a:r>
          </a:p>
          <a:p>
            <a:pPr marL="914400" lvl="1" indent="-442913">
              <a:lnSpc>
                <a:spcPct val="80000"/>
              </a:lnSpc>
            </a:pPr>
            <a:r>
              <a:rPr lang="en-US" sz="2200" dirty="0" err="1"/>
              <a:t>Penajaman</a:t>
            </a:r>
            <a:r>
              <a:rPr lang="en-US" sz="2200" dirty="0"/>
              <a:t> (</a:t>
            </a:r>
            <a:r>
              <a:rPr lang="en-US" sz="2200" i="1" dirty="0"/>
              <a:t>sharpening</a:t>
            </a:r>
            <a:r>
              <a:rPr lang="en-US" sz="2200" dirty="0"/>
              <a:t>)</a:t>
            </a:r>
          </a:p>
          <a:p>
            <a:pPr marL="914400" lvl="1" indent="-442913">
              <a:lnSpc>
                <a:spcPct val="80000"/>
              </a:lnSpc>
            </a:pPr>
            <a:r>
              <a:rPr lang="en-US" sz="2200" i="1" dirty="0"/>
              <a:t>Noise Filtering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A21BB84-AED1-4997-9F36-76329DF41905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Citra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5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914400" lvl="1" indent="-442913"/>
            <a:r>
              <a:rPr lang="en-US" sz="2200" i="1" dirty="0" smtClean="0"/>
              <a:t>Sharpening</a:t>
            </a:r>
            <a:endParaRPr lang="en-US" sz="2200" i="1" dirty="0"/>
          </a:p>
          <a:p>
            <a:pPr marL="914400" lvl="1" indent="-442913"/>
            <a:endParaRPr lang="en-US" sz="2200" i="1" dirty="0"/>
          </a:p>
          <a:p>
            <a:pPr marL="914400" lvl="1" indent="-442913"/>
            <a:endParaRPr lang="en-US" sz="2200" i="1" dirty="0"/>
          </a:p>
          <a:p>
            <a:pPr marL="914400" lvl="1" indent="-442913"/>
            <a:endParaRPr lang="en-US" sz="2200" dirty="0"/>
          </a:p>
          <a:p>
            <a:pPr marL="914400" lvl="1" indent="-442913"/>
            <a:endParaRPr lang="en-US" sz="2200" dirty="0"/>
          </a:p>
          <a:p>
            <a:pPr marL="914400" lvl="1" indent="-442913"/>
            <a:r>
              <a:rPr lang="en-US" sz="2200" i="1" dirty="0"/>
              <a:t>Noise Filtering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A21BB84-AED1-4997-9F36-76329DF41905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 dirty="0" smtClean="0"/>
              <a:t>Enhancement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3528659" y="2144780"/>
            <a:ext cx="3889375" cy="1722438"/>
            <a:chOff x="1474" y="1507"/>
            <a:chExt cx="2858" cy="1106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1507"/>
              <a:ext cx="999" cy="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" y="1508"/>
              <a:ext cx="996" cy="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2608" y="2115"/>
              <a:ext cx="5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3278188" y="4394358"/>
            <a:ext cx="4533900" cy="1581150"/>
            <a:chOff x="1474" y="2931"/>
            <a:chExt cx="2856" cy="996"/>
          </a:xfrm>
        </p:grpSpPr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2931"/>
              <a:ext cx="996" cy="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2608" y="3339"/>
              <a:ext cx="5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4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2931"/>
              <a:ext cx="996" cy="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50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Image Restoration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/ </a:t>
            </a:r>
            <a:r>
              <a:rPr lang="en-US" dirty="0" err="1"/>
              <a:t>meminimumkan</a:t>
            </a:r>
            <a:r>
              <a:rPr lang="en-US" dirty="0"/>
              <a:t> </a:t>
            </a:r>
            <a:r>
              <a:rPr lang="en-US" dirty="0" err="1"/>
              <a:t>cacat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. </a:t>
            </a:r>
            <a:r>
              <a:rPr lang="en-US" dirty="0" err="1"/>
              <a:t>Tujuan</a:t>
            </a:r>
            <a:r>
              <a:rPr lang="en-US" dirty="0"/>
              <a:t> image restoration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image enhancement. </a:t>
            </a:r>
            <a:r>
              <a:rPr lang="en-US" dirty="0" err="1"/>
              <a:t>Bedanya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image </a:t>
            </a:r>
            <a:r>
              <a:rPr lang="en-US" dirty="0" err="1"/>
              <a:t>resoration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degradasi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.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 err="1"/>
              <a:t>Contoh</a:t>
            </a:r>
            <a:r>
              <a:rPr lang="en-US" sz="2200" dirty="0"/>
              <a:t> :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B8D503-2FB4-46CB-A1E3-74A1B83D14C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i="1" dirty="0"/>
              <a:t>Image </a:t>
            </a:r>
            <a:r>
              <a:rPr lang="en-US" i="1" dirty="0" smtClean="0"/>
              <a:t>Restoration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3132138" y="4076700"/>
            <a:ext cx="4249737" cy="2127250"/>
            <a:chOff x="1655" y="2704"/>
            <a:chExt cx="2404" cy="1166"/>
          </a:xfrm>
        </p:grpSpPr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1655" y="2704"/>
              <a:ext cx="998" cy="1166"/>
              <a:chOff x="1655" y="2704"/>
              <a:chExt cx="998" cy="1166"/>
            </a:xfrm>
          </p:grpSpPr>
          <p:pic>
            <p:nvPicPr>
              <p:cNvPr id="16" name="Picture 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5" y="2704"/>
                <a:ext cx="983" cy="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1655" y="3703"/>
                <a:ext cx="998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400" b="1">
                    <a:latin typeface="Arial" charset="0"/>
                  </a:rPr>
                  <a:t>blur</a:t>
                </a:r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3061" y="2704"/>
              <a:ext cx="998" cy="1164"/>
              <a:chOff x="3696" y="2704"/>
              <a:chExt cx="998" cy="1164"/>
            </a:xfrm>
          </p:grpSpPr>
          <p:pic>
            <p:nvPicPr>
              <p:cNvPr id="14" name="Picture 1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6" y="2704"/>
                <a:ext cx="983" cy="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3696" y="3701"/>
                <a:ext cx="998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400" b="1">
                    <a:latin typeface="Arial" charset="0"/>
                  </a:rPr>
                  <a:t>deblurring</a:t>
                </a:r>
              </a:p>
            </p:txBody>
          </p:sp>
        </p:grpSp>
      </p:grpSp>
      <p:sp>
        <p:nvSpPr>
          <p:cNvPr id="18" name="Date Placeholder 3"/>
          <p:cNvSpPr>
            <a:spLocks noGrp="1"/>
          </p:cNvSpPr>
          <p:nvPr>
            <p:ph type="dt" sz="half" idx="16"/>
          </p:nvPr>
        </p:nvSpPr>
        <p:spPr>
          <a:xfrm>
            <a:off x="810596" y="6451886"/>
            <a:ext cx="1643062" cy="365125"/>
          </a:xfrm>
        </p:spPr>
        <p:txBody>
          <a:bodyPr/>
          <a:lstStyle/>
          <a:p>
            <a:pPr>
              <a:defRPr/>
            </a:pPr>
            <a:fld id="{9A21BB84-AED1-4997-9F36-76329DF41905}" type="datetime1">
              <a:rPr lang="en-US" smtClean="0"/>
              <a:t>7/9/2014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3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agar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media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A21BB84-AED1-4997-9F36-76329DF41905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i="1" dirty="0"/>
              <a:t>Image </a:t>
            </a:r>
            <a:r>
              <a:rPr lang="en-US" i="1" dirty="0" smtClean="0"/>
              <a:t>Compression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395288" y="3644900"/>
            <a:ext cx="7416800" cy="2017713"/>
            <a:chOff x="-222" y="2659"/>
            <a:chExt cx="6560" cy="1344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2659"/>
              <a:ext cx="983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 descr="LENA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7" y="2659"/>
              <a:ext cx="983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 descr="LENA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6" y="2659"/>
              <a:ext cx="983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-222" y="3658"/>
              <a:ext cx="302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Lena.bmp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49" y="3658"/>
              <a:ext cx="3018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Lena.jpg </a:t>
              </a:r>
              <a:br>
                <a:rPr lang="en-US" sz="1400" b="1">
                  <a:latin typeface="Arial" charset="0"/>
                </a:rPr>
              </a:br>
              <a:r>
                <a:rPr lang="en-US" sz="1400" b="1">
                  <a:latin typeface="Arial" charset="0"/>
                </a:rPr>
                <a:t>dengan Quality 80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316" y="3648"/>
              <a:ext cx="302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Lena.jpg </a:t>
              </a:r>
              <a:br>
                <a:rPr lang="en-US" sz="1400" b="1">
                  <a:latin typeface="Arial" charset="0"/>
                </a:rPr>
              </a:br>
              <a:r>
                <a:rPr lang="en-US" sz="1400" b="1">
                  <a:latin typeface="Arial" charset="0"/>
                </a:rPr>
                <a:t>dengan Quality 20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82" y="3158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651" y="3158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89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memecah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segmen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A21BB84-AED1-4997-9F36-76329DF41905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i="1" dirty="0"/>
              <a:t>Image Segmentation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4284663" y="1844675"/>
            <a:ext cx="4130675" cy="4321175"/>
            <a:chOff x="2971" y="1071"/>
            <a:chExt cx="2676" cy="2767"/>
          </a:xfrm>
        </p:grpSpPr>
        <p:pic>
          <p:nvPicPr>
            <p:cNvPr id="8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1071"/>
              <a:ext cx="930" cy="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4649" y="2659"/>
              <a:ext cx="998" cy="1170"/>
              <a:chOff x="3606" y="2795"/>
              <a:chExt cx="998" cy="1170"/>
            </a:xfrm>
          </p:grpSpPr>
          <p:pic>
            <p:nvPicPr>
              <p:cNvPr id="15" name="Picture 1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1" y="2795"/>
                <a:ext cx="930" cy="1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Rectangle 17"/>
              <p:cNvSpPr>
                <a:spLocks noChangeArrowheads="1"/>
              </p:cNvSpPr>
              <p:nvPr/>
            </p:nvSpPr>
            <p:spPr bwMode="auto">
              <a:xfrm>
                <a:off x="3606" y="2795"/>
                <a:ext cx="998" cy="11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2971" y="2659"/>
              <a:ext cx="946" cy="1179"/>
              <a:chOff x="2290" y="2205"/>
              <a:chExt cx="998" cy="1169"/>
            </a:xfrm>
          </p:grpSpPr>
          <p:pic>
            <p:nvPicPr>
              <p:cNvPr id="13" name="Picture 1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2" y="2387"/>
                <a:ext cx="492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2290" y="2205"/>
                <a:ext cx="998" cy="11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H="1">
              <a:off x="3424" y="2251"/>
              <a:ext cx="86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4286" y="2251"/>
              <a:ext cx="90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72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Teknik</a:t>
            </a:r>
            <a:r>
              <a:rPr lang="en-US" dirty="0"/>
              <a:t> image analysis </a:t>
            </a:r>
            <a:r>
              <a:rPr lang="en-US" dirty="0" err="1"/>
              <a:t>mengekstraksi</a:t>
            </a:r>
            <a:r>
              <a:rPr lang="en-US" dirty="0"/>
              <a:t> </a:t>
            </a:r>
            <a:r>
              <a:rPr lang="en-US" dirty="0" err="1"/>
              <a:t>ciri-ciri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A21BB84-AED1-4997-9F36-76329DF41905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i="1" dirty="0"/>
              <a:t>Image 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2051050" y="3644900"/>
            <a:ext cx="5400675" cy="2362200"/>
            <a:chOff x="1111" y="2387"/>
            <a:chExt cx="3311" cy="1394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2387"/>
              <a:ext cx="1207" cy="1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2387"/>
              <a:ext cx="1207" cy="1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111" y="3565"/>
              <a:ext cx="331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Contoh Edge Detection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381" y="2976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716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proyeksi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A21BB84-AED1-4997-9F36-76329DF41905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i="1" dirty="0"/>
              <a:t>Image Reconstruction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Citra (</a:t>
            </a:r>
            <a:r>
              <a:rPr lang="en-US" i="1" dirty="0"/>
              <a:t>image</a:t>
            </a:r>
            <a:r>
              <a:rPr lang="en-US" dirty="0"/>
              <a:t>) =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2 </a:t>
            </a:r>
            <a:r>
              <a:rPr lang="en-US" dirty="0" err="1"/>
              <a:t>dimensi</a:t>
            </a:r>
            <a:r>
              <a:rPr lang="en-US" dirty="0"/>
              <a:t>.</a:t>
            </a:r>
          </a:p>
          <a:p>
            <a:r>
              <a:rPr lang="en-US" dirty="0"/>
              <a:t>Citra (</a:t>
            </a:r>
            <a:r>
              <a:rPr lang="en-US" dirty="0" err="1"/>
              <a:t>ditinjau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pandang</a:t>
            </a:r>
            <a:r>
              <a:rPr lang="en-US" dirty="0"/>
              <a:t> </a:t>
            </a:r>
            <a:r>
              <a:rPr lang="en-US" dirty="0" err="1"/>
              <a:t>matematis</a:t>
            </a:r>
            <a:r>
              <a:rPr lang="en-US" dirty="0"/>
              <a:t>) =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kontinu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2 </a:t>
            </a:r>
            <a:r>
              <a:rPr lang="en-US" dirty="0" err="1"/>
              <a:t>dimensi</a:t>
            </a:r>
            <a:r>
              <a:rPr lang="en-US" dirty="0"/>
              <a:t>.</a:t>
            </a:r>
          </a:p>
          <a:p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 </a:t>
            </a:r>
            <a:r>
              <a:rPr lang="en-US" dirty="0" err="1"/>
              <a:t>menerangi</a:t>
            </a:r>
            <a:r>
              <a:rPr lang="en-US" dirty="0"/>
              <a:t> </a:t>
            </a:r>
            <a:r>
              <a:rPr lang="en-US" dirty="0" err="1"/>
              <a:t>objek,dipantulkan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di </a:t>
            </a:r>
            <a:r>
              <a:rPr lang="en-US" dirty="0" err="1"/>
              <a:t>tangkap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alat-alat</a:t>
            </a:r>
            <a:r>
              <a:rPr lang="en-US" dirty="0"/>
              <a:t> </a:t>
            </a:r>
            <a:r>
              <a:rPr lang="en-US" dirty="0" err="1"/>
              <a:t>optik</a:t>
            </a:r>
            <a:r>
              <a:rPr lang="en-US" dirty="0"/>
              <a:t> = Citra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419F1F25-F344-4F61-B09A-B925D203E332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CITRA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i="1" dirty="0" err="1"/>
              <a:t>Bid.Perdagangan</a:t>
            </a:r>
            <a:endParaRPr lang="en-US" i="1" dirty="0"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i="1" dirty="0" err="1"/>
              <a:t>Bid.Militer</a:t>
            </a:r>
            <a:endParaRPr lang="en-US" i="1" dirty="0"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i="1" dirty="0" err="1"/>
              <a:t>Bid.Kedokteran</a:t>
            </a:r>
            <a:endParaRPr lang="en-US" i="1" dirty="0"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i="1" dirty="0" err="1"/>
              <a:t>Bid.Biologi</a:t>
            </a:r>
            <a:endParaRPr lang="en-US" i="1" dirty="0"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i="1" dirty="0" err="1"/>
              <a:t>Komunikasi</a:t>
            </a:r>
            <a:r>
              <a:rPr lang="en-US" i="1" dirty="0"/>
              <a:t> Data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i="1" dirty="0" err="1"/>
              <a:t>Hiburan</a:t>
            </a:r>
            <a:endParaRPr lang="en-US" i="1" dirty="0"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i="1" dirty="0" err="1"/>
              <a:t>Robotika</a:t>
            </a:r>
            <a:endParaRPr lang="en-US" i="1" dirty="0"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i="1" dirty="0" err="1"/>
              <a:t>Pemetaan</a:t>
            </a:r>
            <a:endParaRPr lang="en-US" i="1" dirty="0"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i="1" dirty="0" err="1"/>
              <a:t>Geologi</a:t>
            </a:r>
            <a:endParaRPr lang="en-US" i="1" dirty="0"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i="1" dirty="0" err="1"/>
              <a:t>Hukum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A21BB84-AED1-4997-9F36-76329DF41905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Citra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2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i="1" dirty="0" err="1"/>
              <a:t>Bid.Perdagangan</a:t>
            </a:r>
            <a:endParaRPr lang="en-US" sz="2000" i="1" dirty="0"/>
          </a:p>
          <a:p>
            <a:pPr marL="1033463" lvl="1" indent="-401638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sz="1800" i="1" dirty="0" err="1"/>
              <a:t>Pembacaan</a:t>
            </a:r>
            <a:r>
              <a:rPr lang="en-US" sz="1800" i="1" dirty="0"/>
              <a:t> barcode</a:t>
            </a:r>
          </a:p>
          <a:p>
            <a:pPr marL="1033463" lvl="1" indent="-401638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sz="1800" i="1" dirty="0" err="1"/>
              <a:t>Pengenalan</a:t>
            </a:r>
            <a:r>
              <a:rPr lang="en-US" sz="1800" i="1" dirty="0"/>
              <a:t> </a:t>
            </a:r>
            <a:r>
              <a:rPr lang="en-US" sz="1800" i="1" dirty="0" err="1"/>
              <a:t>huruf</a:t>
            </a:r>
            <a:r>
              <a:rPr lang="en-US" sz="1800" i="1" dirty="0"/>
              <a:t>/</a:t>
            </a:r>
            <a:r>
              <a:rPr lang="en-US" sz="1800" i="1" dirty="0" err="1"/>
              <a:t>angka</a:t>
            </a:r>
            <a:r>
              <a:rPr lang="en-US" sz="1800" i="1" dirty="0"/>
              <a:t> </a:t>
            </a:r>
            <a:r>
              <a:rPr lang="en-US" sz="1800" i="1" dirty="0" err="1"/>
              <a:t>pada</a:t>
            </a:r>
            <a:r>
              <a:rPr lang="en-US" sz="1800" i="1" dirty="0"/>
              <a:t> </a:t>
            </a:r>
            <a:r>
              <a:rPr lang="en-US" sz="1800" i="1" dirty="0" err="1"/>
              <a:t>suatu</a:t>
            </a:r>
            <a:r>
              <a:rPr lang="en-US" sz="1800" i="1" dirty="0"/>
              <a:t> </a:t>
            </a:r>
            <a:r>
              <a:rPr lang="en-US" sz="1800" i="1" dirty="0" err="1"/>
              <a:t>formulir</a:t>
            </a:r>
            <a:r>
              <a:rPr lang="en-US" sz="1800" i="1" dirty="0"/>
              <a:t> </a:t>
            </a:r>
            <a:r>
              <a:rPr lang="en-US" sz="1800" i="1" dirty="0" err="1"/>
              <a:t>secara</a:t>
            </a:r>
            <a:r>
              <a:rPr lang="en-US" sz="1800" i="1" dirty="0"/>
              <a:t> </a:t>
            </a:r>
            <a:r>
              <a:rPr lang="en-US" sz="1800" i="1" dirty="0" err="1" smtClean="0"/>
              <a:t>otomatis</a:t>
            </a:r>
            <a:endParaRPr lang="en-US" sz="1800" i="1" dirty="0" smtClean="0"/>
          </a:p>
          <a:p>
            <a:pPr marL="1033463" lvl="1" indent="-401638">
              <a:lnSpc>
                <a:spcPct val="80000"/>
              </a:lnSpc>
              <a:buFont typeface="Wingdings" pitchFamily="2" charset="2"/>
              <a:buAutoNum type="alphaLcPeriod"/>
            </a:pPr>
            <a:endParaRPr lang="en-US" sz="1800" i="1" dirty="0"/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i="1" dirty="0" err="1"/>
              <a:t>Bid.Militer</a:t>
            </a:r>
            <a:endParaRPr lang="en-US" sz="2000" i="1" dirty="0"/>
          </a:p>
          <a:p>
            <a:pPr marL="1033463" lvl="1" indent="-401638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sz="1800" i="1" dirty="0" err="1"/>
              <a:t>Mengenali</a:t>
            </a:r>
            <a:r>
              <a:rPr lang="en-US" sz="1800" i="1" dirty="0"/>
              <a:t> </a:t>
            </a:r>
            <a:r>
              <a:rPr lang="en-US" sz="1800" i="1" dirty="0" err="1"/>
              <a:t>sasaran</a:t>
            </a:r>
            <a:r>
              <a:rPr lang="en-US" sz="1800" i="1" dirty="0"/>
              <a:t> </a:t>
            </a:r>
            <a:r>
              <a:rPr lang="en-US" sz="1800" i="1" dirty="0" err="1"/>
              <a:t>peluru</a:t>
            </a:r>
            <a:r>
              <a:rPr lang="en-US" sz="1800" i="1" dirty="0"/>
              <a:t> </a:t>
            </a:r>
            <a:r>
              <a:rPr lang="en-US" sz="1800" i="1" dirty="0" err="1"/>
              <a:t>kendali</a:t>
            </a:r>
            <a:r>
              <a:rPr lang="en-US" sz="1800" i="1" dirty="0"/>
              <a:t> </a:t>
            </a:r>
            <a:r>
              <a:rPr lang="en-US" sz="1800" i="1" dirty="0" err="1"/>
              <a:t>melalui</a:t>
            </a:r>
            <a:r>
              <a:rPr lang="en-US" sz="1800" i="1" dirty="0"/>
              <a:t> sensor visual</a:t>
            </a:r>
          </a:p>
          <a:p>
            <a:pPr marL="1033463" lvl="1" indent="-401638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sz="1800" i="1" dirty="0" err="1"/>
              <a:t>Mengidentifikasi</a:t>
            </a:r>
            <a:r>
              <a:rPr lang="en-US" sz="1800" i="1" dirty="0"/>
              <a:t> </a:t>
            </a:r>
            <a:r>
              <a:rPr lang="en-US" sz="1800" i="1" dirty="0" err="1"/>
              <a:t>jenis</a:t>
            </a:r>
            <a:r>
              <a:rPr lang="en-US" sz="1800" i="1" dirty="0"/>
              <a:t> </a:t>
            </a:r>
            <a:r>
              <a:rPr lang="en-US" sz="1800" i="1" dirty="0" err="1"/>
              <a:t>pesawat</a:t>
            </a:r>
            <a:r>
              <a:rPr lang="en-US" sz="1800" i="1" dirty="0"/>
              <a:t> </a:t>
            </a:r>
            <a:r>
              <a:rPr lang="en-US" sz="1800" i="1" dirty="0" err="1" smtClean="0"/>
              <a:t>musuh</a:t>
            </a:r>
            <a:endParaRPr lang="en-US" sz="1800" i="1" dirty="0" smtClean="0"/>
          </a:p>
          <a:p>
            <a:pPr marL="1033463" lvl="1" indent="-401638">
              <a:lnSpc>
                <a:spcPct val="80000"/>
              </a:lnSpc>
              <a:buFont typeface="Wingdings" pitchFamily="2" charset="2"/>
              <a:buAutoNum type="alphaLcPeriod"/>
            </a:pPr>
            <a:endParaRPr lang="en-US" sz="1800" i="1" dirty="0"/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i="1" dirty="0" err="1"/>
              <a:t>Bid.Kedokteran</a:t>
            </a:r>
            <a:endParaRPr lang="en-US" sz="2000" i="1" dirty="0"/>
          </a:p>
          <a:p>
            <a:pPr marL="1033463" lvl="1" indent="-401638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sz="1800" i="1" dirty="0" err="1"/>
              <a:t>Mammografi</a:t>
            </a:r>
            <a:endParaRPr lang="en-US" sz="1800" i="1" dirty="0"/>
          </a:p>
          <a:p>
            <a:pPr marL="1033463" lvl="1" indent="-401638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sz="1800" i="1" dirty="0" err="1"/>
              <a:t>Rekontruksi</a:t>
            </a:r>
            <a:r>
              <a:rPr lang="en-US" sz="1800" i="1" dirty="0"/>
              <a:t> </a:t>
            </a:r>
            <a:r>
              <a:rPr lang="en-US" sz="1800" i="1" dirty="0" err="1"/>
              <a:t>foto</a:t>
            </a:r>
            <a:r>
              <a:rPr lang="en-US" sz="1800" i="1" dirty="0"/>
              <a:t> </a:t>
            </a:r>
            <a:r>
              <a:rPr lang="en-US" sz="1800" i="1" dirty="0" err="1"/>
              <a:t>janin</a:t>
            </a:r>
            <a:r>
              <a:rPr lang="en-US" sz="1800" i="1" dirty="0"/>
              <a:t> </a:t>
            </a:r>
            <a:r>
              <a:rPr lang="en-US" sz="1800" i="1" dirty="0" err="1"/>
              <a:t>hasil</a:t>
            </a:r>
            <a:r>
              <a:rPr lang="en-US" sz="1800" i="1" dirty="0"/>
              <a:t> </a:t>
            </a:r>
            <a:r>
              <a:rPr lang="en-US" sz="1800" i="1" dirty="0" smtClean="0"/>
              <a:t>USG</a:t>
            </a:r>
          </a:p>
          <a:p>
            <a:pPr marL="1033463" lvl="1" indent="-401638">
              <a:lnSpc>
                <a:spcPct val="80000"/>
              </a:lnSpc>
              <a:buFont typeface="Wingdings" pitchFamily="2" charset="2"/>
              <a:buAutoNum type="alphaLcPeriod"/>
            </a:pPr>
            <a:endParaRPr lang="en-US" sz="1800" i="1" dirty="0"/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i="1" dirty="0" err="1"/>
              <a:t>Bid.Biologi</a:t>
            </a:r>
            <a:endParaRPr lang="en-US" sz="2000" i="1" dirty="0"/>
          </a:p>
          <a:p>
            <a:pPr marL="1033463" lvl="1" indent="-401638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sz="1800" i="1" dirty="0" err="1"/>
              <a:t>Pengenalan</a:t>
            </a:r>
            <a:r>
              <a:rPr lang="en-US" sz="1800" i="1" dirty="0"/>
              <a:t> </a:t>
            </a:r>
            <a:r>
              <a:rPr lang="en-US" sz="1800" i="1" dirty="0" err="1"/>
              <a:t>jenis</a:t>
            </a:r>
            <a:r>
              <a:rPr lang="en-US" sz="1800" i="1" dirty="0"/>
              <a:t> </a:t>
            </a:r>
            <a:r>
              <a:rPr lang="en-US" sz="1800" i="1" dirty="0" err="1"/>
              <a:t>kromosom</a:t>
            </a:r>
            <a:r>
              <a:rPr lang="en-US" sz="1800" i="1" dirty="0"/>
              <a:t> </a:t>
            </a:r>
            <a:r>
              <a:rPr lang="en-US" sz="1800" i="1" dirty="0" err="1"/>
              <a:t>melalui</a:t>
            </a:r>
            <a:r>
              <a:rPr lang="en-US" sz="1800" i="1" dirty="0"/>
              <a:t> </a:t>
            </a:r>
            <a:r>
              <a:rPr lang="en-US" sz="1800" i="1" dirty="0" err="1"/>
              <a:t>citra</a:t>
            </a:r>
            <a:r>
              <a:rPr lang="en-US" sz="1800" i="1" dirty="0"/>
              <a:t> </a:t>
            </a:r>
            <a:r>
              <a:rPr lang="en-US" sz="1800" i="1" dirty="0" err="1" smtClean="0"/>
              <a:t>mikroskopik</a:t>
            </a:r>
            <a:endParaRPr lang="en-US" sz="1800" i="1" dirty="0" smtClean="0"/>
          </a:p>
          <a:p>
            <a:pPr marL="1033463" lvl="1" indent="-401638">
              <a:lnSpc>
                <a:spcPct val="80000"/>
              </a:lnSpc>
              <a:buFont typeface="Wingdings" pitchFamily="2" charset="2"/>
              <a:buAutoNum type="alphaLcPeriod"/>
            </a:pPr>
            <a:endParaRPr lang="en-US" sz="1800" i="1" dirty="0"/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i="1" dirty="0" err="1"/>
              <a:t>Komunikasi</a:t>
            </a:r>
            <a:r>
              <a:rPr lang="en-US" sz="2000" i="1" dirty="0"/>
              <a:t> Data</a:t>
            </a:r>
          </a:p>
          <a:p>
            <a:pPr marL="1033463" lvl="1" indent="-401638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sz="1800" i="1" dirty="0" err="1"/>
              <a:t>Kompresi</a:t>
            </a:r>
            <a:r>
              <a:rPr lang="en-US" sz="1800" i="1" dirty="0"/>
              <a:t> </a:t>
            </a:r>
            <a:r>
              <a:rPr lang="en-US" sz="1800" i="1" dirty="0" err="1"/>
              <a:t>citra</a:t>
            </a:r>
            <a:r>
              <a:rPr lang="en-US" sz="1800" i="1" dirty="0"/>
              <a:t> yang </a:t>
            </a:r>
            <a:r>
              <a:rPr lang="en-US" sz="1800" i="1" dirty="0" err="1"/>
              <a:t>akan</a:t>
            </a:r>
            <a:r>
              <a:rPr lang="en-US" sz="1800" i="1" dirty="0"/>
              <a:t> </a:t>
            </a:r>
            <a:r>
              <a:rPr lang="en-US" sz="1800" i="1" dirty="0" err="1"/>
              <a:t>ditransmisikan</a:t>
            </a:r>
            <a:endParaRPr lang="en-US" sz="1800" i="1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A21BB84-AED1-4997-9F36-76329DF41905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Citra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 typeface="Wingdings" pitchFamily="2" charset="2"/>
              <a:buAutoNum type="arabicPeriod" startAt="6"/>
            </a:pPr>
            <a:r>
              <a:rPr lang="en-US" sz="2100" i="1" dirty="0" err="1"/>
              <a:t>Hiburan</a:t>
            </a:r>
            <a:endParaRPr lang="en-US" sz="2100" i="1" dirty="0"/>
          </a:p>
          <a:p>
            <a:pPr marL="1120775" lvl="1" indent="-381000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i="1" dirty="0"/>
              <a:t>Game</a:t>
            </a:r>
          </a:p>
          <a:p>
            <a:pPr marL="1120775" lvl="1" indent="-381000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i="1" dirty="0" err="1"/>
              <a:t>Kompresi</a:t>
            </a:r>
            <a:r>
              <a:rPr lang="en-US" i="1" dirty="0"/>
              <a:t> </a:t>
            </a:r>
            <a:r>
              <a:rPr lang="en-US" i="1" dirty="0" smtClean="0"/>
              <a:t>Video</a:t>
            </a:r>
          </a:p>
          <a:p>
            <a:pPr marL="1120775" lvl="1" indent="-381000">
              <a:lnSpc>
                <a:spcPct val="80000"/>
              </a:lnSpc>
              <a:buFont typeface="Wingdings" pitchFamily="2" charset="2"/>
              <a:buAutoNum type="alphaLcPeriod"/>
            </a:pPr>
            <a:endParaRPr lang="en-US" i="1" dirty="0"/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 startAt="6"/>
            </a:pPr>
            <a:r>
              <a:rPr lang="en-US" sz="2100" i="1" dirty="0" err="1"/>
              <a:t>Robotika</a:t>
            </a:r>
            <a:endParaRPr lang="en-US" sz="2100" i="1" dirty="0"/>
          </a:p>
          <a:p>
            <a:pPr marL="1120775" lvl="1" indent="-381000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i="1" dirty="0" err="1"/>
              <a:t>Visualy</a:t>
            </a:r>
            <a:r>
              <a:rPr lang="en-US" i="1" dirty="0"/>
              <a:t>-Guided autonomous </a:t>
            </a:r>
            <a:r>
              <a:rPr lang="en-US" i="1" dirty="0" smtClean="0"/>
              <a:t>navigation</a:t>
            </a:r>
          </a:p>
          <a:p>
            <a:pPr marL="1120775" lvl="1" indent="-381000">
              <a:lnSpc>
                <a:spcPct val="80000"/>
              </a:lnSpc>
              <a:buFont typeface="Wingdings" pitchFamily="2" charset="2"/>
              <a:buAutoNum type="alphaLcPeriod"/>
            </a:pPr>
            <a:endParaRPr lang="en-US" i="1" dirty="0"/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 startAt="6"/>
            </a:pPr>
            <a:r>
              <a:rPr lang="en-US" sz="2100" i="1" dirty="0" err="1"/>
              <a:t>Pemetaan</a:t>
            </a:r>
            <a:endParaRPr lang="en-US" sz="2100" i="1" dirty="0"/>
          </a:p>
          <a:p>
            <a:pPr marL="1120775" lvl="1" indent="-381000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i="1" dirty="0" err="1"/>
              <a:t>Klasifikasi</a:t>
            </a:r>
            <a:r>
              <a:rPr lang="en-US" i="1" dirty="0"/>
              <a:t> </a:t>
            </a:r>
            <a:r>
              <a:rPr lang="en-US" i="1" dirty="0" err="1"/>
              <a:t>penggunaan</a:t>
            </a:r>
            <a:r>
              <a:rPr lang="en-US" i="1" dirty="0"/>
              <a:t> </a:t>
            </a:r>
            <a:r>
              <a:rPr lang="en-US" i="1" dirty="0" err="1"/>
              <a:t>tanah</a:t>
            </a:r>
            <a:r>
              <a:rPr lang="en-US" i="1" dirty="0"/>
              <a:t> </a:t>
            </a:r>
            <a:r>
              <a:rPr lang="en-US" i="1" dirty="0" err="1"/>
              <a:t>melalui</a:t>
            </a:r>
            <a:r>
              <a:rPr lang="en-US" i="1" dirty="0"/>
              <a:t> </a:t>
            </a:r>
            <a:r>
              <a:rPr lang="en-US" i="1" dirty="0" err="1"/>
              <a:t>foto</a:t>
            </a:r>
            <a:r>
              <a:rPr lang="en-US" i="1" dirty="0"/>
              <a:t> </a:t>
            </a:r>
            <a:r>
              <a:rPr lang="en-US" i="1" dirty="0" err="1" smtClean="0"/>
              <a:t>udara</a:t>
            </a:r>
            <a:r>
              <a:rPr lang="en-US" i="1" dirty="0" smtClean="0"/>
              <a:t>/LANDSAT</a:t>
            </a:r>
          </a:p>
          <a:p>
            <a:pPr marL="1120775" lvl="1" indent="-381000">
              <a:lnSpc>
                <a:spcPct val="80000"/>
              </a:lnSpc>
              <a:buFont typeface="Wingdings" pitchFamily="2" charset="2"/>
              <a:buAutoNum type="alphaLcPeriod"/>
            </a:pPr>
            <a:endParaRPr lang="en-US" i="1" dirty="0"/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 startAt="6"/>
            </a:pPr>
            <a:r>
              <a:rPr lang="en-US" sz="2100" i="1" dirty="0" err="1"/>
              <a:t>Geologi</a:t>
            </a:r>
            <a:endParaRPr lang="en-US" sz="2100" i="1" dirty="0"/>
          </a:p>
          <a:p>
            <a:pPr marL="1120775" lvl="1" indent="-381000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i="1" dirty="0" err="1"/>
              <a:t>Mengenali</a:t>
            </a:r>
            <a:r>
              <a:rPr lang="en-US" i="1" dirty="0"/>
              <a:t> </a:t>
            </a:r>
            <a:r>
              <a:rPr lang="en-US" i="1" dirty="0" err="1"/>
              <a:t>jenis</a:t>
            </a:r>
            <a:r>
              <a:rPr lang="en-US" i="1" dirty="0"/>
              <a:t> </a:t>
            </a:r>
            <a:r>
              <a:rPr lang="en-US" i="1" dirty="0" err="1"/>
              <a:t>batu-batuan</a:t>
            </a:r>
            <a:r>
              <a:rPr lang="en-US" i="1" dirty="0"/>
              <a:t> </a:t>
            </a:r>
            <a:r>
              <a:rPr lang="en-US" i="1" dirty="0" err="1"/>
              <a:t>melalui</a:t>
            </a:r>
            <a:r>
              <a:rPr lang="en-US" i="1" dirty="0"/>
              <a:t> </a:t>
            </a:r>
            <a:r>
              <a:rPr lang="en-US" i="1" dirty="0" err="1"/>
              <a:t>foto</a:t>
            </a:r>
            <a:r>
              <a:rPr lang="en-US" i="1" dirty="0"/>
              <a:t> </a:t>
            </a:r>
            <a:r>
              <a:rPr lang="en-US" i="1" dirty="0" err="1" smtClean="0"/>
              <a:t>udara</a:t>
            </a:r>
            <a:r>
              <a:rPr lang="en-US" i="1" dirty="0" smtClean="0"/>
              <a:t>/LANDSAT</a:t>
            </a:r>
          </a:p>
          <a:p>
            <a:pPr marL="1120775" lvl="1" indent="-381000">
              <a:lnSpc>
                <a:spcPct val="80000"/>
              </a:lnSpc>
              <a:buFont typeface="Wingdings" pitchFamily="2" charset="2"/>
              <a:buAutoNum type="alphaLcPeriod"/>
            </a:pPr>
            <a:endParaRPr lang="en-US" i="1" dirty="0"/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 startAt="6"/>
            </a:pPr>
            <a:r>
              <a:rPr lang="en-US" sz="2100" i="1" dirty="0" err="1"/>
              <a:t>Hukum</a:t>
            </a:r>
            <a:endParaRPr lang="en-US" sz="2100" i="1" dirty="0"/>
          </a:p>
          <a:p>
            <a:pPr marL="1120775" lvl="1" indent="-381000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i="1" dirty="0" err="1"/>
              <a:t>Pengenalan</a:t>
            </a:r>
            <a:r>
              <a:rPr lang="en-US" i="1" dirty="0"/>
              <a:t> </a:t>
            </a:r>
            <a:r>
              <a:rPr lang="en-US" i="1" dirty="0" err="1"/>
              <a:t>sidik</a:t>
            </a:r>
            <a:r>
              <a:rPr lang="en-US" i="1" dirty="0"/>
              <a:t> </a:t>
            </a:r>
            <a:r>
              <a:rPr lang="en-US" i="1" dirty="0" err="1"/>
              <a:t>jari</a:t>
            </a:r>
            <a:endParaRPr lang="en-US" i="1" dirty="0"/>
          </a:p>
          <a:p>
            <a:pPr marL="1120775" lvl="1" indent="-381000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i="1" dirty="0" err="1"/>
              <a:t>Pengenalan</a:t>
            </a:r>
            <a:r>
              <a:rPr lang="en-US" i="1" dirty="0"/>
              <a:t> </a:t>
            </a:r>
            <a:r>
              <a:rPr lang="en-US" i="1" dirty="0" err="1"/>
              <a:t>foto</a:t>
            </a:r>
            <a:r>
              <a:rPr lang="en-US" i="1" dirty="0"/>
              <a:t> </a:t>
            </a:r>
            <a:r>
              <a:rPr lang="en-US" i="1" dirty="0" err="1"/>
              <a:t>narapidana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A21BB84-AED1-4997-9F36-76329DF41905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Citra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C2DA4596-0E95-4845-A51E-381771D71C5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defRPr/>
            </a:pPr>
            <a:fld id="{EC300BBB-BC8C-4B0C-8342-E1B97F7392EE}" type="datetime1">
              <a:rPr lang="en-US" smtClean="0"/>
              <a:t>7/9/2014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Citra </a:t>
            </a:r>
            <a:r>
              <a:rPr lang="en-US" dirty="0" err="1"/>
              <a:t>bertujuan</a:t>
            </a:r>
            <a:endParaRPr lang="en-US" dirty="0"/>
          </a:p>
          <a:p>
            <a:pPr lvl="1"/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visual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Human Interpretation</a:t>
            </a:r>
          </a:p>
          <a:p>
            <a:pPr lvl="1"/>
            <a:r>
              <a:rPr lang="en-US" dirty="0" err="1"/>
              <a:t>Pemprosesan</a:t>
            </a:r>
            <a:r>
              <a:rPr lang="en-US" dirty="0"/>
              <a:t> data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storage,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otomasi</a:t>
            </a:r>
            <a:r>
              <a:rPr lang="en-US" dirty="0"/>
              <a:t> </a:t>
            </a:r>
            <a:r>
              <a:rPr lang="en-US" i="1" dirty="0"/>
              <a:t>Machine Perception</a:t>
            </a:r>
          </a:p>
          <a:p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Machine Perception</a:t>
            </a:r>
          </a:p>
          <a:p>
            <a:pPr lvl="1"/>
            <a:r>
              <a:rPr lang="en-US" dirty="0" err="1"/>
              <a:t>Menekankan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mengekstrak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 (proses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A21BB84-AED1-4997-9F36-76329DF41905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Citra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Human Interpretation: </a:t>
            </a:r>
          </a:p>
          <a:p>
            <a:pPr lvl="1"/>
            <a:r>
              <a:rPr lang="en-US" b="1" u="sng" dirty="0" err="1"/>
              <a:t>Pengolahan</a:t>
            </a:r>
            <a:r>
              <a:rPr lang="en-US" b="1" u="sng" dirty="0"/>
              <a:t> Citra</a:t>
            </a:r>
            <a:r>
              <a:rPr lang="en-US" dirty="0"/>
              <a:t> =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yang </a:t>
            </a:r>
            <a:r>
              <a:rPr lang="en-US" b="1" dirty="0" err="1">
                <a:solidFill>
                  <a:srgbClr val="FF0000"/>
                </a:solidFill>
              </a:rPr>
              <a:t>sesuai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dengan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keinginan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kita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kualitasnya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B8D503-2FB4-46CB-A1E3-74A1B83D14C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D9F806C-F6D0-4E57-B3C2-324EF30C22D9}" type="datetime1">
              <a:rPr lang="en-US" smtClean="0"/>
              <a:t>7/9/2014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Definisi</a:t>
            </a: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Pengolahan</a:t>
            </a: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Citra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2214563" y="3429000"/>
            <a:ext cx="4967287" cy="2771775"/>
            <a:chOff x="1247" y="2386"/>
            <a:chExt cx="3039" cy="1695"/>
          </a:xfrm>
        </p:grpSpPr>
        <p:pic>
          <p:nvPicPr>
            <p:cNvPr id="12" name="Picture 6" descr="LEN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386"/>
              <a:ext cx="1406" cy="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2881" y="3802"/>
              <a:ext cx="1405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Arial" charset="0"/>
                </a:rPr>
                <a:t>(b) Citra Lena yang diperbaiki</a:t>
              </a: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292" y="3802"/>
              <a:ext cx="140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Arial" charset="0"/>
                </a:rPr>
                <a:t>(a) Citra Lena yang agak kabur</a:t>
              </a:r>
            </a:p>
          </p:txBody>
        </p:sp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2387"/>
              <a:ext cx="1406" cy="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58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33400" indent="-533400"/>
            <a:r>
              <a:rPr lang="en-US" sz="2600" dirty="0" err="1"/>
              <a:t>Umumnya</a:t>
            </a:r>
            <a:r>
              <a:rPr lang="en-US" sz="2600" dirty="0"/>
              <a:t>, </a:t>
            </a:r>
            <a:r>
              <a:rPr lang="en-US" sz="2600" dirty="0" err="1"/>
              <a:t>operasi-operasi</a:t>
            </a:r>
            <a:r>
              <a:rPr lang="en-US" sz="2600" dirty="0"/>
              <a:t> </a:t>
            </a:r>
            <a:r>
              <a:rPr lang="en-US" sz="2600" dirty="0" err="1"/>
              <a:t>pengolahan</a:t>
            </a:r>
            <a:r>
              <a:rPr lang="en-US" sz="2600" dirty="0"/>
              <a:t> </a:t>
            </a:r>
            <a:r>
              <a:rPr lang="en-US" sz="2600" dirty="0" err="1"/>
              <a:t>citra</a:t>
            </a:r>
            <a:r>
              <a:rPr lang="en-US" sz="2600" dirty="0"/>
              <a:t> </a:t>
            </a:r>
            <a:r>
              <a:rPr lang="en-US" sz="2600" dirty="0" err="1"/>
              <a:t>diterapkan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citra</a:t>
            </a:r>
            <a:r>
              <a:rPr lang="en-US" sz="2600" dirty="0"/>
              <a:t> </a:t>
            </a:r>
            <a:r>
              <a:rPr lang="en-US" sz="2600" dirty="0" err="1"/>
              <a:t>bila</a:t>
            </a:r>
            <a:r>
              <a:rPr lang="en-US" sz="2600" dirty="0"/>
              <a:t> :</a:t>
            </a:r>
          </a:p>
          <a:p>
            <a:pPr marL="914400" lvl="1" indent="-442913">
              <a:buFont typeface="Wingdings" pitchFamily="2" charset="2"/>
              <a:buAutoNum type="arabicPeriod"/>
            </a:pPr>
            <a:r>
              <a:rPr lang="en-US" sz="2200" dirty="0" err="1"/>
              <a:t>Perbaikan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modifikai</a:t>
            </a:r>
            <a:r>
              <a:rPr lang="en-US" sz="2200" dirty="0"/>
              <a:t> </a:t>
            </a:r>
            <a:r>
              <a:rPr lang="en-US" sz="2200" dirty="0" err="1"/>
              <a:t>citra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meningkatkan</a:t>
            </a:r>
            <a:r>
              <a:rPr lang="en-US" sz="2200" dirty="0"/>
              <a:t> </a:t>
            </a:r>
            <a:r>
              <a:rPr lang="en-US" sz="2200" dirty="0" err="1"/>
              <a:t>kualitas</a:t>
            </a:r>
            <a:r>
              <a:rPr lang="en-US" sz="2200" dirty="0"/>
              <a:t> visual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menonjolkan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aspek</a:t>
            </a:r>
            <a:r>
              <a:rPr lang="en-US" sz="2200" dirty="0"/>
              <a:t> </a:t>
            </a:r>
            <a:r>
              <a:rPr lang="en-US" sz="2200" dirty="0" err="1"/>
              <a:t>informasi</a:t>
            </a:r>
            <a:r>
              <a:rPr lang="en-US" sz="2200" dirty="0"/>
              <a:t> yang </a:t>
            </a:r>
            <a:r>
              <a:rPr lang="en-US" sz="2200" dirty="0" err="1"/>
              <a:t>terkandung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citra</a:t>
            </a:r>
            <a:r>
              <a:rPr lang="en-US" sz="2200" dirty="0"/>
              <a:t>.</a:t>
            </a:r>
          </a:p>
          <a:p>
            <a:pPr marL="914400" lvl="1" indent="-442913">
              <a:buFont typeface="Wingdings" pitchFamily="2" charset="2"/>
              <a:buAutoNum type="arabicPeriod"/>
            </a:pPr>
            <a:r>
              <a:rPr lang="en-US" sz="2200" dirty="0" err="1"/>
              <a:t>Elemen</a:t>
            </a:r>
            <a:r>
              <a:rPr lang="en-US" sz="2200" dirty="0"/>
              <a:t> di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citra</a:t>
            </a:r>
            <a:r>
              <a:rPr lang="en-US" sz="2200" dirty="0"/>
              <a:t> </a:t>
            </a:r>
            <a:r>
              <a:rPr lang="en-US" sz="2200" dirty="0" err="1"/>
              <a:t>perlu</a:t>
            </a:r>
            <a:r>
              <a:rPr lang="en-US" sz="2200" dirty="0"/>
              <a:t> di </a:t>
            </a:r>
            <a:r>
              <a:rPr lang="en-US" sz="2200" dirty="0" err="1"/>
              <a:t>kelompokkan</a:t>
            </a:r>
            <a:r>
              <a:rPr lang="en-US" sz="2200" dirty="0"/>
              <a:t>, </a:t>
            </a:r>
            <a:r>
              <a:rPr lang="en-US" sz="2200" dirty="0" err="1"/>
              <a:t>dicocokkan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diukur</a:t>
            </a:r>
            <a:r>
              <a:rPr lang="en-US" sz="2200" dirty="0"/>
              <a:t>.</a:t>
            </a:r>
          </a:p>
          <a:p>
            <a:pPr marL="914400" lvl="1" indent="-442913">
              <a:buFont typeface="Wingdings" pitchFamily="2" charset="2"/>
              <a:buAutoNum type="arabicPeriod"/>
            </a:pPr>
            <a:r>
              <a:rPr lang="en-US" sz="2200" dirty="0" err="1"/>
              <a:t>Sebagian</a:t>
            </a:r>
            <a:r>
              <a:rPr lang="en-US" sz="2200" dirty="0"/>
              <a:t> </a:t>
            </a:r>
            <a:r>
              <a:rPr lang="en-US" sz="2200" dirty="0" err="1"/>
              <a:t>citra</a:t>
            </a:r>
            <a:r>
              <a:rPr lang="en-US" sz="2200" dirty="0"/>
              <a:t> </a:t>
            </a:r>
            <a:r>
              <a:rPr lang="en-US" sz="2200" dirty="0" err="1"/>
              <a:t>perlu</a:t>
            </a:r>
            <a:r>
              <a:rPr lang="en-US" sz="2200" dirty="0"/>
              <a:t> di </a:t>
            </a:r>
            <a:r>
              <a:rPr lang="en-US" sz="2200" dirty="0" err="1"/>
              <a:t>gabung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bagian</a:t>
            </a:r>
            <a:r>
              <a:rPr lang="en-US" sz="2200" dirty="0"/>
              <a:t> </a:t>
            </a:r>
            <a:r>
              <a:rPr lang="en-US" sz="2200" dirty="0" err="1"/>
              <a:t>citra</a:t>
            </a:r>
            <a:r>
              <a:rPr lang="en-US" sz="2200" dirty="0"/>
              <a:t> yang lain.</a:t>
            </a:r>
          </a:p>
          <a:p>
            <a:pPr marL="533400" indent="-533400">
              <a:buNone/>
            </a:pPr>
            <a:endParaRPr lang="en-US" sz="26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A21BB84-AED1-4997-9F36-76329DF41905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Citra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200" dirty="0"/>
              <a:t>Di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bidang</a:t>
            </a:r>
            <a:r>
              <a:rPr lang="en-US" sz="2200" dirty="0"/>
              <a:t> </a:t>
            </a:r>
            <a:r>
              <a:rPr lang="en-US" sz="2200" dirty="0" err="1"/>
              <a:t>komputer</a:t>
            </a:r>
            <a:r>
              <a:rPr lang="en-US" sz="2200" dirty="0"/>
              <a:t>, </a:t>
            </a:r>
            <a:r>
              <a:rPr lang="en-US" sz="2200" dirty="0" err="1"/>
              <a:t>ada</a:t>
            </a:r>
            <a:r>
              <a:rPr lang="en-US" sz="2200" dirty="0"/>
              <a:t> 3 </a:t>
            </a:r>
            <a:r>
              <a:rPr lang="en-US" sz="2200" dirty="0" err="1"/>
              <a:t>bidang</a:t>
            </a:r>
            <a:r>
              <a:rPr lang="en-US" sz="2200" dirty="0"/>
              <a:t> </a:t>
            </a:r>
            <a:r>
              <a:rPr lang="en-US" sz="2200" dirty="0" err="1"/>
              <a:t>studi</a:t>
            </a:r>
            <a:r>
              <a:rPr lang="en-US" sz="2200" dirty="0"/>
              <a:t> yang </a:t>
            </a:r>
            <a:r>
              <a:rPr lang="en-US" sz="2200" dirty="0" err="1"/>
              <a:t>berkaitan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citra</a:t>
            </a:r>
            <a:r>
              <a:rPr lang="en-US" sz="2200" dirty="0"/>
              <a:t>, </a:t>
            </a:r>
            <a:r>
              <a:rPr lang="en-US" sz="2200" dirty="0" err="1"/>
              <a:t>namun</a:t>
            </a:r>
            <a:r>
              <a:rPr lang="en-US" sz="2200" dirty="0"/>
              <a:t> </a:t>
            </a:r>
            <a:r>
              <a:rPr lang="en-US" sz="2200" dirty="0" err="1"/>
              <a:t>tujuan</a:t>
            </a:r>
            <a:r>
              <a:rPr lang="en-US" sz="2200" dirty="0"/>
              <a:t> </a:t>
            </a:r>
            <a:r>
              <a:rPr lang="en-US" sz="2200" dirty="0" err="1"/>
              <a:t>ketiganya</a:t>
            </a:r>
            <a:r>
              <a:rPr lang="en-US" sz="2200" dirty="0"/>
              <a:t> </a:t>
            </a:r>
            <a:r>
              <a:rPr lang="en-US" sz="2200" dirty="0" err="1"/>
              <a:t>berbeda</a:t>
            </a:r>
            <a:r>
              <a:rPr lang="en-US" sz="2200" dirty="0"/>
              <a:t>, </a:t>
            </a:r>
            <a:r>
              <a:rPr lang="en-US" sz="2200" dirty="0" err="1"/>
              <a:t>yaitu</a:t>
            </a:r>
            <a:r>
              <a:rPr lang="en-US" sz="2200" dirty="0"/>
              <a:t> :</a:t>
            </a:r>
          </a:p>
          <a:p>
            <a:pPr lvl="1"/>
            <a:r>
              <a:rPr lang="en-US" dirty="0" err="1"/>
              <a:t>Grafika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(</a:t>
            </a:r>
            <a:r>
              <a:rPr lang="en-US" i="1" dirty="0"/>
              <a:t>Computer Graphics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Pengolahan</a:t>
            </a:r>
            <a:r>
              <a:rPr lang="en-US" dirty="0"/>
              <a:t> Citra (</a:t>
            </a:r>
            <a:r>
              <a:rPr lang="en-US" i="1" dirty="0"/>
              <a:t>Image Processing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(</a:t>
            </a:r>
            <a:r>
              <a:rPr lang="en-US" i="1" dirty="0"/>
              <a:t>Pattern Recognition/image interpretation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B8D503-2FB4-46CB-A1E3-74A1B83D14C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04E2E7D8-D807-4461-B465-93FD3F4CFD8F}" type="datetime1">
              <a:rPr lang="en-US" smtClean="0"/>
              <a:t>7/9/2014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Citra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2338388" y="4221163"/>
            <a:ext cx="4610100" cy="2232025"/>
            <a:chOff x="1337" y="2341"/>
            <a:chExt cx="3221" cy="1678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056" y="2677"/>
              <a:ext cx="0" cy="1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628" y="3795"/>
              <a:ext cx="85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400" b="1">
                  <a:latin typeface="Arial" charset="0"/>
                </a:rPr>
                <a:t>Deskripsi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628" y="2453"/>
              <a:ext cx="85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400" b="1">
                  <a:latin typeface="Arial" charset="0"/>
                </a:rPr>
                <a:t>Citra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3765" y="2788"/>
              <a:ext cx="0" cy="10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338" y="3795"/>
              <a:ext cx="85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400" b="1">
                  <a:latin typeface="Arial" charset="0"/>
                </a:rPr>
                <a:t>Deskripsi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338" y="2453"/>
              <a:ext cx="85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400" b="1">
                  <a:latin typeface="Arial" charset="0"/>
                </a:rPr>
                <a:t>Citra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269" y="2565"/>
              <a:ext cx="1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269" y="2341"/>
              <a:ext cx="128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400" b="1">
                  <a:latin typeface="Arial" charset="0"/>
                </a:rPr>
                <a:t>Pengolahan Citra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337" y="3012"/>
              <a:ext cx="863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400" b="1">
                  <a:latin typeface="Arial" charset="0"/>
                </a:rPr>
                <a:t>Grafika Komputer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703" y="3012"/>
              <a:ext cx="855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400" b="1">
                  <a:latin typeface="Arial" charset="0"/>
                </a:rPr>
                <a:t>Pengenalan Pola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02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200" i="1" dirty="0"/>
              <a:t>Computer Vision</a:t>
            </a:r>
            <a:r>
              <a:rPr lang="en-US" sz="2200" dirty="0"/>
              <a:t> </a:t>
            </a:r>
            <a:r>
              <a:rPr lang="en-US" sz="2200" dirty="0" err="1"/>
              <a:t>mencoba</a:t>
            </a:r>
            <a:r>
              <a:rPr lang="en-US" sz="2200" dirty="0"/>
              <a:t> </a:t>
            </a:r>
            <a:r>
              <a:rPr lang="en-US" sz="2200" dirty="0" err="1"/>
              <a:t>meniru</a:t>
            </a:r>
            <a:r>
              <a:rPr lang="en-US" sz="2200" dirty="0"/>
              <a:t> </a:t>
            </a:r>
            <a:r>
              <a:rPr lang="en-US" sz="2200" i="1" dirty="0"/>
              <a:t>Human Vision</a:t>
            </a:r>
            <a:endParaRPr lang="en-US" sz="2200" dirty="0"/>
          </a:p>
          <a:p>
            <a:r>
              <a:rPr lang="en-US" sz="2200" i="1" dirty="0"/>
              <a:t>Computer Vision</a:t>
            </a:r>
            <a:r>
              <a:rPr lang="en-US" sz="2200" dirty="0"/>
              <a:t> = proses </a:t>
            </a:r>
            <a:r>
              <a:rPr lang="en-US" sz="2200" dirty="0" err="1"/>
              <a:t>otomatis</a:t>
            </a:r>
            <a:r>
              <a:rPr lang="en-US" sz="2200" dirty="0"/>
              <a:t> yang </a:t>
            </a:r>
            <a:r>
              <a:rPr lang="en-US" sz="2200" dirty="0" err="1"/>
              <a:t>mengintegrasikan</a:t>
            </a:r>
            <a:r>
              <a:rPr lang="en-US" sz="2200" dirty="0"/>
              <a:t> </a:t>
            </a:r>
            <a:r>
              <a:rPr lang="en-US" sz="2200" dirty="0" err="1"/>
              <a:t>sejumlah</a:t>
            </a:r>
            <a:r>
              <a:rPr lang="en-US" sz="2200" dirty="0"/>
              <a:t> </a:t>
            </a:r>
            <a:r>
              <a:rPr lang="en-US" sz="2200" dirty="0" err="1"/>
              <a:t>besar</a:t>
            </a:r>
            <a:r>
              <a:rPr lang="en-US" sz="2200" dirty="0"/>
              <a:t> proses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persepsi</a:t>
            </a:r>
            <a:r>
              <a:rPr lang="en-US" sz="2200" dirty="0"/>
              <a:t> visual, </a:t>
            </a:r>
            <a:r>
              <a:rPr lang="en-US" sz="2200" dirty="0" err="1"/>
              <a:t>seperti</a:t>
            </a:r>
            <a:r>
              <a:rPr lang="en-US" sz="2200" dirty="0"/>
              <a:t> :</a:t>
            </a:r>
          </a:p>
          <a:p>
            <a:pPr lvl="1"/>
            <a:r>
              <a:rPr lang="en-US" dirty="0" err="1"/>
              <a:t>Akuisisi</a:t>
            </a:r>
            <a:r>
              <a:rPr lang="en-US" dirty="0"/>
              <a:t> </a:t>
            </a:r>
            <a:r>
              <a:rPr lang="en-US" dirty="0" err="1"/>
              <a:t>citra</a:t>
            </a:r>
            <a:endParaRPr lang="en-US" dirty="0"/>
          </a:p>
          <a:p>
            <a:pPr lvl="1"/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endParaRPr lang="en-US" dirty="0"/>
          </a:p>
          <a:p>
            <a:pPr lvl="1"/>
            <a:r>
              <a:rPr lang="en-US" dirty="0" err="1"/>
              <a:t>Klasifikasi</a:t>
            </a:r>
            <a:endParaRPr lang="en-US" dirty="0"/>
          </a:p>
          <a:p>
            <a:pPr lvl="1"/>
            <a:r>
              <a:rPr lang="en-US" dirty="0" err="1"/>
              <a:t>Pengenalan</a:t>
            </a:r>
            <a:r>
              <a:rPr lang="en-US" dirty="0"/>
              <a:t> (</a:t>
            </a:r>
            <a:r>
              <a:rPr lang="en-US" i="1" dirty="0"/>
              <a:t>Recognition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</a:t>
            </a:r>
          </a:p>
          <a:p>
            <a:endParaRPr lang="en-US" sz="2200" i="1" dirty="0"/>
          </a:p>
          <a:p>
            <a:r>
              <a:rPr lang="en-US" sz="2200" i="1" dirty="0"/>
              <a:t>Vision = Geometry + Measurement + Interpretation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F64DC433-88A8-406C-911A-61406B2BE7F5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Vision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33400" indent="-533400"/>
            <a:r>
              <a:rPr lang="en-US" sz="2600" dirty="0"/>
              <a:t>Proses-proses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i="1" dirty="0"/>
              <a:t>computer vision </a:t>
            </a:r>
            <a:r>
              <a:rPr lang="en-US" sz="2600" dirty="0"/>
              <a:t>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dibagi</a:t>
            </a:r>
            <a:r>
              <a:rPr lang="en-US" sz="2600" dirty="0"/>
              <a:t> </a:t>
            </a:r>
            <a:r>
              <a:rPr lang="en-US" sz="2600" dirty="0" err="1"/>
              <a:t>menjadi</a:t>
            </a:r>
            <a:r>
              <a:rPr lang="en-US" sz="2600" dirty="0"/>
              <a:t> 3 </a:t>
            </a:r>
            <a:r>
              <a:rPr lang="en-US" sz="2600" dirty="0" err="1"/>
              <a:t>aktivitas</a:t>
            </a:r>
            <a:r>
              <a:rPr lang="en-US" sz="2600" dirty="0"/>
              <a:t> :</a:t>
            </a:r>
          </a:p>
          <a:p>
            <a:pPr marL="914400" lvl="1" indent="-442913">
              <a:buFont typeface="Wingdings" pitchFamily="2" charset="2"/>
              <a:buAutoNum type="arabicPeriod"/>
            </a:pPr>
            <a:r>
              <a:rPr lang="en-US" sz="2200" dirty="0" err="1"/>
              <a:t>Memperoleh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mengakuisisi</a:t>
            </a:r>
            <a:r>
              <a:rPr lang="en-US" sz="2200" dirty="0"/>
              <a:t> </a:t>
            </a:r>
            <a:r>
              <a:rPr lang="en-US" sz="2200" dirty="0" err="1"/>
              <a:t>citra</a:t>
            </a:r>
            <a:r>
              <a:rPr lang="en-US" sz="2200" dirty="0"/>
              <a:t> digital</a:t>
            </a:r>
          </a:p>
          <a:p>
            <a:pPr marL="914400" lvl="1" indent="-442913">
              <a:buFont typeface="Wingdings" pitchFamily="2" charset="2"/>
              <a:buAutoNum type="arabicPeriod"/>
            </a:pP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teknik</a:t>
            </a:r>
            <a:r>
              <a:rPr lang="en-US" sz="2200" dirty="0"/>
              <a:t> </a:t>
            </a:r>
            <a:r>
              <a:rPr lang="en-US" sz="2200" dirty="0" err="1"/>
              <a:t>komputasi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memproses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memodifikasi</a:t>
            </a:r>
            <a:r>
              <a:rPr lang="en-US" sz="2200" dirty="0"/>
              <a:t> data </a:t>
            </a:r>
            <a:r>
              <a:rPr lang="en-US" sz="2200" dirty="0" err="1"/>
              <a:t>citra</a:t>
            </a:r>
            <a:r>
              <a:rPr lang="en-US" sz="2200" dirty="0"/>
              <a:t> (</a:t>
            </a:r>
            <a:r>
              <a:rPr lang="en-US" sz="2200" dirty="0" err="1"/>
              <a:t>operasi-operasi</a:t>
            </a:r>
            <a:r>
              <a:rPr lang="en-US" sz="2200" dirty="0"/>
              <a:t> </a:t>
            </a:r>
            <a:r>
              <a:rPr lang="en-US" sz="2200" dirty="0" err="1"/>
              <a:t>pengolahan</a:t>
            </a:r>
            <a:r>
              <a:rPr lang="en-US" sz="2200" dirty="0"/>
              <a:t> </a:t>
            </a:r>
            <a:r>
              <a:rPr lang="en-US" sz="2200" dirty="0" err="1"/>
              <a:t>citra</a:t>
            </a:r>
            <a:r>
              <a:rPr lang="en-US" sz="2200" dirty="0"/>
              <a:t>)</a:t>
            </a:r>
          </a:p>
          <a:p>
            <a:pPr marL="914400" lvl="1" indent="-442913">
              <a:buFont typeface="Wingdings" pitchFamily="2" charset="2"/>
              <a:buAutoNum type="arabicPeriod"/>
            </a:pPr>
            <a:r>
              <a:rPr lang="en-US" sz="2200" dirty="0" err="1"/>
              <a:t>Menganalisis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menginterpretasi</a:t>
            </a:r>
            <a:r>
              <a:rPr lang="en-US" sz="2200" dirty="0"/>
              <a:t> </a:t>
            </a:r>
            <a:r>
              <a:rPr lang="en-US" sz="2200" dirty="0" err="1"/>
              <a:t>citra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hasil</a:t>
            </a:r>
            <a:r>
              <a:rPr lang="en-US" sz="2200" dirty="0"/>
              <a:t> </a:t>
            </a:r>
            <a:r>
              <a:rPr lang="en-US" sz="2200" dirty="0" err="1"/>
              <a:t>pemrosesan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tujuan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r>
              <a:rPr lang="en-US" sz="2200" dirty="0"/>
              <a:t>, </a:t>
            </a:r>
            <a:r>
              <a:rPr lang="en-US" sz="2200" dirty="0" err="1"/>
              <a:t>misalnya</a:t>
            </a:r>
            <a:r>
              <a:rPr lang="en-US" sz="2200" dirty="0"/>
              <a:t> </a:t>
            </a:r>
            <a:r>
              <a:rPr lang="en-US" sz="2200" dirty="0" err="1"/>
              <a:t>mengontrol</a:t>
            </a:r>
            <a:r>
              <a:rPr lang="en-US" sz="2200" dirty="0"/>
              <a:t> </a:t>
            </a:r>
            <a:r>
              <a:rPr lang="en-US" sz="2200" dirty="0" err="1"/>
              <a:t>peralatan</a:t>
            </a:r>
            <a:r>
              <a:rPr lang="en-US" sz="2200" dirty="0"/>
              <a:t>, </a:t>
            </a:r>
            <a:r>
              <a:rPr lang="en-US" sz="2200" dirty="0" err="1"/>
              <a:t>memantau</a:t>
            </a:r>
            <a:r>
              <a:rPr lang="en-US" sz="2200" dirty="0"/>
              <a:t> proses </a:t>
            </a:r>
            <a:r>
              <a:rPr lang="en-US" sz="2200" dirty="0" err="1"/>
              <a:t>manufaktur</a:t>
            </a:r>
            <a:r>
              <a:rPr lang="en-US" sz="2200" dirty="0"/>
              <a:t>, </a:t>
            </a:r>
            <a:r>
              <a:rPr lang="en-US" sz="2200" dirty="0" err="1"/>
              <a:t>memandu</a:t>
            </a:r>
            <a:r>
              <a:rPr lang="en-US" sz="2200" dirty="0"/>
              <a:t> robot, </a:t>
            </a:r>
            <a:r>
              <a:rPr lang="en-US" sz="2200" dirty="0" err="1"/>
              <a:t>dll</a:t>
            </a:r>
            <a:r>
              <a:rPr lang="en-US" sz="22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A21BB84-AED1-4997-9F36-76329DF41905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Vision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A21BB84-AED1-4997-9F36-76329DF41905}" type="datetime1">
              <a:rPr lang="en-US" smtClean="0"/>
              <a:t>7/9/2014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Vision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1073150" y="1987550"/>
            <a:ext cx="7315200" cy="3962400"/>
            <a:chOff x="432" y="1200"/>
            <a:chExt cx="3416" cy="1497"/>
          </a:xfrm>
        </p:grpSpPr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3042" y="1662"/>
              <a:ext cx="1" cy="5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" name="Group 9"/>
            <p:cNvGrpSpPr>
              <a:grpSpLocks/>
            </p:cNvGrpSpPr>
            <p:nvPr/>
          </p:nvGrpSpPr>
          <p:grpSpPr bwMode="auto">
            <a:xfrm>
              <a:off x="432" y="1200"/>
              <a:ext cx="3416" cy="1497"/>
              <a:chOff x="2160" y="7384"/>
              <a:chExt cx="8541" cy="3743"/>
            </a:xfrm>
          </p:grpSpPr>
          <p:sp>
            <p:nvSpPr>
              <p:cNvPr id="28" name="Text Box 10"/>
              <p:cNvSpPr txBox="1">
                <a:spLocks noChangeArrowheads="1"/>
              </p:cNvSpPr>
              <p:nvPr/>
            </p:nvSpPr>
            <p:spPr bwMode="auto">
              <a:xfrm>
                <a:off x="2160" y="8017"/>
                <a:ext cx="144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sz="1400" b="1">
                    <a:latin typeface="Arial" charset="0"/>
                  </a:rPr>
                  <a:t>Scene</a:t>
                </a:r>
              </a:p>
            </p:txBody>
          </p:sp>
          <p:sp>
            <p:nvSpPr>
              <p:cNvPr id="29" name="Text Box 11"/>
              <p:cNvSpPr txBox="1">
                <a:spLocks noChangeArrowheads="1"/>
              </p:cNvSpPr>
              <p:nvPr/>
            </p:nvSpPr>
            <p:spPr bwMode="auto">
              <a:xfrm>
                <a:off x="4464" y="7827"/>
                <a:ext cx="2592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sz="1400" b="1">
                    <a:latin typeface="Arial" charset="0"/>
                  </a:rPr>
                  <a:t>Alat Input</a:t>
                </a:r>
              </a:p>
              <a:p>
                <a:pPr algn="ctr"/>
                <a:r>
                  <a:rPr lang="en-US" sz="1400" b="1">
                    <a:latin typeface="Arial" charset="0"/>
                  </a:rPr>
                  <a:t> ex: kamera digital, scanner</a:t>
                </a:r>
              </a:p>
            </p:txBody>
          </p:sp>
          <p:sp>
            <p:nvSpPr>
              <p:cNvPr id="30" name="Text Box 12"/>
              <p:cNvSpPr txBox="1">
                <a:spLocks noChangeArrowheads="1"/>
              </p:cNvSpPr>
              <p:nvPr/>
            </p:nvSpPr>
            <p:spPr bwMode="auto">
              <a:xfrm>
                <a:off x="7776" y="8017"/>
                <a:ext cx="187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sz="1400" b="1">
                    <a:latin typeface="Arial" charset="0"/>
                  </a:rPr>
                  <a:t>Prepocessing</a:t>
                </a:r>
              </a:p>
            </p:txBody>
          </p:sp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7776" y="10067"/>
                <a:ext cx="1872" cy="5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sz="1400" b="1">
                    <a:latin typeface="Arial" charset="0"/>
                  </a:rPr>
                  <a:t>Intermediate Processing</a:t>
                </a:r>
              </a:p>
            </p:txBody>
          </p:sp>
          <p:sp>
            <p:nvSpPr>
              <p:cNvPr id="32" name="Text Box 14"/>
              <p:cNvSpPr txBox="1">
                <a:spLocks noChangeArrowheads="1"/>
              </p:cNvSpPr>
              <p:nvPr/>
            </p:nvSpPr>
            <p:spPr bwMode="auto">
              <a:xfrm>
                <a:off x="2160" y="10067"/>
                <a:ext cx="1440" cy="5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sz="1400" b="1">
                    <a:latin typeface="Arial" charset="0"/>
                  </a:rPr>
                  <a:t>Deskripsi Gambar</a:t>
                </a:r>
              </a:p>
            </p:txBody>
          </p:sp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4464" y="10067"/>
                <a:ext cx="2592" cy="5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sz="1400" b="1">
                    <a:latin typeface="Arial" charset="0"/>
                  </a:rPr>
                  <a:t>Pattern Recognition</a:t>
                </a:r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>
                <a:off x="3609" y="8282"/>
                <a:ext cx="8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7"/>
              <p:cNvSpPr>
                <a:spLocks noChangeShapeType="1"/>
              </p:cNvSpPr>
              <p:nvPr/>
            </p:nvSpPr>
            <p:spPr bwMode="auto">
              <a:xfrm>
                <a:off x="7056" y="8282"/>
                <a:ext cx="7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Oval 18"/>
              <p:cNvSpPr>
                <a:spLocks noChangeArrowheads="1"/>
              </p:cNvSpPr>
              <p:nvPr/>
            </p:nvSpPr>
            <p:spPr bwMode="auto">
              <a:xfrm>
                <a:off x="7344" y="7493"/>
                <a:ext cx="2736" cy="129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 Box 19"/>
              <p:cNvSpPr txBox="1">
                <a:spLocks noChangeArrowheads="1"/>
              </p:cNvSpPr>
              <p:nvPr/>
            </p:nvSpPr>
            <p:spPr bwMode="auto">
              <a:xfrm>
                <a:off x="9261" y="7384"/>
                <a:ext cx="1440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sz="1400" b="1">
                    <a:latin typeface="Arial" charset="0"/>
                  </a:rPr>
                  <a:t>CITRA</a:t>
                </a:r>
              </a:p>
            </p:txBody>
          </p:sp>
          <p:sp>
            <p:nvSpPr>
              <p:cNvPr id="38" name="Line 20"/>
              <p:cNvSpPr>
                <a:spLocks noChangeShapeType="1"/>
              </p:cNvSpPr>
              <p:nvPr/>
            </p:nvSpPr>
            <p:spPr bwMode="auto">
              <a:xfrm flipH="1">
                <a:off x="7056" y="10355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21"/>
              <p:cNvSpPr>
                <a:spLocks noChangeShapeType="1"/>
              </p:cNvSpPr>
              <p:nvPr/>
            </p:nvSpPr>
            <p:spPr bwMode="auto">
              <a:xfrm flipH="1">
                <a:off x="3600" y="10447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Oval 22"/>
              <p:cNvSpPr>
                <a:spLocks noChangeArrowheads="1"/>
              </p:cNvSpPr>
              <p:nvPr/>
            </p:nvSpPr>
            <p:spPr bwMode="auto">
              <a:xfrm>
                <a:off x="3888" y="9399"/>
                <a:ext cx="6192" cy="172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 Box 23"/>
              <p:cNvSpPr txBox="1">
                <a:spLocks noChangeArrowheads="1"/>
              </p:cNvSpPr>
              <p:nvPr/>
            </p:nvSpPr>
            <p:spPr bwMode="auto">
              <a:xfrm>
                <a:off x="9087" y="9529"/>
                <a:ext cx="1440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sz="1400" b="1">
                    <a:latin typeface="Arial" charset="0"/>
                  </a:rPr>
                  <a:t>POLA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614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1061</TotalTime>
  <Words>1519</Words>
  <Application>Microsoft Office PowerPoint</Application>
  <PresentationFormat>On-screen Show (4:3)</PresentationFormat>
  <Paragraphs>244</Paragraphs>
  <Slides>23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template_informatika_slide</vt:lpstr>
      <vt:lpstr>Visio</vt:lpstr>
      <vt:lpstr>CIG4E3 / Pengolahan Citra Digital BAB 1. Pengantar Pengolahan Citra </vt:lpstr>
      <vt:lpstr>CITRA</vt:lpstr>
      <vt:lpstr>Definisi Pengolahan Citra</vt:lpstr>
      <vt:lpstr>Definisi Pengolahan Citra</vt:lpstr>
      <vt:lpstr>Definisi Pengolahan Citra</vt:lpstr>
      <vt:lpstr>Definisi Pengolahan Citra</vt:lpstr>
      <vt:lpstr>Computer Vision</vt:lpstr>
      <vt:lpstr>Computer Vision</vt:lpstr>
      <vt:lpstr>Computer Vision</vt:lpstr>
      <vt:lpstr>Proses dalam Computer Vision</vt:lpstr>
      <vt:lpstr>Pengolahan Citra dan Transformasi Analisis (1)</vt:lpstr>
      <vt:lpstr>Pengolahan Citra dan Transformasi Analisis (2)</vt:lpstr>
      <vt:lpstr>Operasi Pengolahan Citra</vt:lpstr>
      <vt:lpstr>Image Enhancement</vt:lpstr>
      <vt:lpstr>2. Image Restoration</vt:lpstr>
      <vt:lpstr>3. Image Compression</vt:lpstr>
      <vt:lpstr>4. Image Segmentation</vt:lpstr>
      <vt:lpstr>5. Image Analysis</vt:lpstr>
      <vt:lpstr>6. Image Reconstruction</vt:lpstr>
      <vt:lpstr>Aplikasi Pengolahan Citra</vt:lpstr>
      <vt:lpstr>Aplikasi Pengolahan Citra</vt:lpstr>
      <vt:lpstr>Aplikasi Pengolahan Citra</vt:lpstr>
      <vt:lpstr>PowerPoint Presentation</vt:lpstr>
    </vt:vector>
  </TitlesOfParts>
  <Company>IEEE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Bedy Purnama</dc:creator>
  <cp:lastModifiedBy>riset</cp:lastModifiedBy>
  <cp:revision>124</cp:revision>
  <dcterms:created xsi:type="dcterms:W3CDTF">2012-11-14T18:53:32Z</dcterms:created>
  <dcterms:modified xsi:type="dcterms:W3CDTF">2014-07-09T16:20:41Z</dcterms:modified>
</cp:coreProperties>
</file>