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06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67F3D5-69CA-45D8-848E-8E8683A4074D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733457-FA17-41BE-B208-D02D9617456E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0C0ED-042E-482F-B03B-BC1A76058910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C65E9-A510-451F-84FC-30A3665B407A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66C19-E79C-42A4-9827-7A443C35AD68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6889" y="1495792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703762" y="1495792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285620"/>
            <a:ext cx="4044950" cy="372624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3D355-11B9-4014-9309-B829F2CC5155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7B635-C229-47DA-ADB0-0567CF44953F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389908" y="6451886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4"/>
          </p:nvPr>
        </p:nvSpPr>
        <p:spPr>
          <a:xfrm>
            <a:off x="810596" y="6451886"/>
            <a:ext cx="1643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9B02F-445B-4F7A-9C3F-A6A96193E664}" type="datetime1">
              <a:rPr lang="en-US" smtClean="0"/>
              <a:t>7/13/2014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C472-F5B3-4B30-9D19-98DEF34B5B91}" type="datetime1">
              <a:rPr lang="en-US" smtClean="0"/>
              <a:t>7/13/2014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EA961-CA9E-4BEE-A4B3-153141241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9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49808-068F-4BFF-9144-019DC26549C9}" type="datetime1">
              <a:rPr lang="en-US" smtClean="0"/>
              <a:t>7/13/2014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B4992-DA22-4816-ABF8-89836DC47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CIG4E3</a:t>
            </a:r>
            <a:r>
              <a:rPr lang="en-US" dirty="0" smtClean="0"/>
              <a:t> / </a:t>
            </a:r>
            <a:r>
              <a:rPr lang="en-US" dirty="0" err="1" smtClean="0"/>
              <a:t>Pengolahan</a:t>
            </a:r>
            <a:r>
              <a:rPr lang="en-US" dirty="0" smtClean="0"/>
              <a:t> Citra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02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718937-EE2A-4AA3-9B33-206539CB2F71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0"/>
          <p:cNvSpPr txBox="1">
            <a:spLocks/>
          </p:cNvSpPr>
          <p:nvPr userDrawn="1"/>
        </p:nvSpPr>
        <p:spPr>
          <a:xfrm>
            <a:off x="5418163" y="6451600"/>
            <a:ext cx="3315778" cy="365125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base" hangingPunct="1">
              <a:spcBef>
                <a:spcPts val="0"/>
              </a:spcBef>
              <a:spcAft>
                <a:spcPct val="0"/>
              </a:spcAft>
              <a:buSzPct val="135000"/>
              <a:buFontTx/>
              <a:buNone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05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CIG4E3 / Pengolahan Citra Digital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0"/>
        </a:spcBef>
        <a:spcAft>
          <a:spcPct val="0"/>
        </a:spcAft>
        <a:buSzPct val="135000"/>
        <a:buBlip>
          <a:blip r:embed="rId14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CIG4E3</a:t>
            </a:r>
            <a:r>
              <a:rPr lang="en-US" dirty="0"/>
              <a:t> / </a:t>
            </a:r>
            <a:r>
              <a:rPr lang="en-US" dirty="0" err="1"/>
              <a:t>Pengolahan</a:t>
            </a:r>
            <a:r>
              <a:rPr lang="en-US" dirty="0"/>
              <a:t> Citra </a:t>
            </a:r>
            <a:r>
              <a:rPr lang="en-US" dirty="0" smtClean="0"/>
              <a:t>Digital</a:t>
            </a:r>
            <a:br>
              <a:rPr lang="en-US" dirty="0" smtClean="0"/>
            </a:br>
            <a:r>
              <a:rPr lang="en-US" sz="2400" dirty="0"/>
              <a:t>BAB </a:t>
            </a:r>
            <a:r>
              <a:rPr lang="en-US" sz="2400" dirty="0" smtClean="0"/>
              <a:t>2.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Konsep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Citra Digital</a:t>
            </a:r>
            <a:br>
              <a:rPr lang="en-US" sz="2400" dirty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Bedy</a:t>
            </a:r>
            <a:r>
              <a:rPr lang="en-US" dirty="0" smtClean="0"/>
              <a:t> </a:t>
            </a:r>
            <a:r>
              <a:rPr lang="en-US" dirty="0" err="1" smtClean="0"/>
              <a:t>Purnama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Intelligent Computing and Multimedia (</a:t>
            </a:r>
            <a:r>
              <a:rPr lang="en-US" dirty="0" err="1" smtClean="0"/>
              <a:t>ICM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6D67E48-2869-4B89-BAFE-523ADB9239A8}" type="datetime1">
              <a:rPr lang="en-US" smtClean="0"/>
              <a:t>7/13/2014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err="1" smtClean="0"/>
              <a:t>Cahaya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spektrum</a:t>
            </a:r>
            <a:r>
              <a:rPr lang="en-GB" dirty="0" smtClean="0"/>
              <a:t> </a:t>
            </a:r>
            <a:r>
              <a:rPr lang="en-GB" dirty="0" err="1" smtClean="0"/>
              <a:t>elektromagnetik</a:t>
            </a:r>
            <a:endParaRPr lang="en-US" dirty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612862-E323-4F7C-B95D-5B3A9ACF835D}" type="slidenum">
              <a:rPr lang="en-US" smtClean="0">
                <a:latin typeface="Verdana" pitchFamily="34" charset="0"/>
              </a:rPr>
              <a:pPr/>
              <a:t>10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1CCA8F-1232-40BD-B653-C2B7D5238A0E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Spektrum Gelombang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40F149-2337-42E8-BD47-8B75BF744C21}" type="slidenum">
              <a:rPr lang="en-US" smtClean="0">
                <a:latin typeface="Verdana" pitchFamily="34" charset="0"/>
              </a:rPr>
              <a:pPr/>
              <a:t>11</a:t>
            </a:fld>
            <a:endParaRPr lang="en-US" smtClean="0">
              <a:latin typeface="Verdana" pitchFamily="34" charset="0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14563"/>
            <a:ext cx="7856538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FDC76B-58BA-4A29-92F9-361814B23B58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0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F0D7C3E-ACEC-40A1-8269-97B99C4396EC}" type="datetime1">
              <a:rPr lang="en-US" smtClean="0">
                <a:latin typeface="Verdana" pitchFamily="34" charset="0"/>
              </a:rPr>
              <a:t>7/13/2014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08C933-BBB3-402C-810B-B7EAA9AB9EA9}" type="slidenum">
              <a:rPr lang="en-US" smtClean="0">
                <a:latin typeface="Verdana" pitchFamily="34" charset="0"/>
              </a:rPr>
              <a:pPr/>
              <a:t>12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4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Cahaya dan Spektrum EM (1)</a:t>
            </a:r>
          </a:p>
        </p:txBody>
      </p:sp>
      <p:sp>
        <p:nvSpPr>
          <p:cNvPr id="1434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 smtClean="0"/>
              <a:t>Gelombang</a:t>
            </a:r>
            <a:r>
              <a:rPr lang="en-US" sz="2400" dirty="0" smtClean="0"/>
              <a:t> </a:t>
            </a:r>
            <a:r>
              <a:rPr lang="en-US" sz="2400" dirty="0" err="1" smtClean="0"/>
              <a:t>Elektromagnet</a:t>
            </a:r>
            <a:r>
              <a:rPr lang="en-US" sz="2400" dirty="0" smtClean="0"/>
              <a:t> (</a:t>
            </a:r>
            <a:r>
              <a:rPr lang="en-US" sz="2400" dirty="0" err="1" smtClean="0"/>
              <a:t>EM</a:t>
            </a:r>
            <a:r>
              <a:rPr lang="en-US" sz="2400" dirty="0" smtClean="0"/>
              <a:t>)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perambatan</a:t>
            </a:r>
            <a:r>
              <a:rPr lang="en-US" sz="2400" dirty="0" smtClean="0"/>
              <a:t> </a:t>
            </a:r>
            <a:r>
              <a:rPr lang="en-US" sz="2400" dirty="0" err="1" smtClean="0"/>
              <a:t>gelombang</a:t>
            </a:r>
            <a:r>
              <a:rPr lang="en-US" sz="2400" dirty="0" smtClean="0"/>
              <a:t> sinusoidal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gelombang</a:t>
            </a:r>
            <a:r>
              <a:rPr lang="en-US" sz="2400" dirty="0" smtClean="0"/>
              <a:t>  </a:t>
            </a:r>
            <a:r>
              <a:rPr lang="en-US" sz="2400" dirty="0" smtClean="0">
                <a:latin typeface="Symbol" pitchFamily="18" charset="2"/>
              </a:rPr>
              <a:t>l</a:t>
            </a:r>
            <a:r>
              <a:rPr lang="en-US" sz="2400" dirty="0" smtClean="0"/>
              <a:t> 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pitchFamily="18" charset="2"/>
              </a:rPr>
              <a:t>n</a:t>
            </a:r>
            <a:r>
              <a:rPr lang="en-US" sz="2400" dirty="0" smtClean="0"/>
              <a:t> 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dirumuskan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i="1" dirty="0" smtClean="0"/>
              <a:t>c </a:t>
            </a:r>
            <a:r>
              <a:rPr lang="en-US" sz="2400" dirty="0" smtClean="0"/>
              <a:t>= </a:t>
            </a:r>
            <a:r>
              <a:rPr lang="en-US" sz="2400" dirty="0" smtClean="0">
                <a:latin typeface="Symbol" pitchFamily="18" charset="2"/>
              </a:rPr>
              <a:t>l n</a:t>
            </a:r>
            <a:r>
              <a:rPr lang="en-US" sz="2400" dirty="0" smtClean="0"/>
              <a:t> , </a:t>
            </a:r>
            <a:r>
              <a:rPr lang="en-US" sz="2400" i="1" dirty="0" smtClean="0"/>
              <a:t>c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cahaya</a:t>
            </a:r>
            <a:r>
              <a:rPr lang="en-US" sz="2400" dirty="0" smtClean="0"/>
              <a:t> di </a:t>
            </a:r>
            <a:r>
              <a:rPr lang="en-US" sz="2400" dirty="0" err="1" smtClean="0"/>
              <a:t>ruang</a:t>
            </a:r>
            <a:r>
              <a:rPr lang="en-US" sz="2400" dirty="0" smtClean="0"/>
              <a:t> </a:t>
            </a:r>
            <a:r>
              <a:rPr lang="en-US" sz="2400" dirty="0" err="1" smtClean="0"/>
              <a:t>hampa</a:t>
            </a:r>
            <a:r>
              <a:rPr lang="en-US" sz="2400" dirty="0" smtClean="0"/>
              <a:t> 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ditinjau</a:t>
            </a:r>
            <a:r>
              <a:rPr lang="en-US" sz="2400" dirty="0" smtClean="0"/>
              <a:t> pula,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cahaya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aliran</a:t>
            </a:r>
            <a:r>
              <a:rPr lang="en-US" sz="2400" dirty="0" smtClean="0"/>
              <a:t> (</a:t>
            </a:r>
            <a:r>
              <a:rPr lang="en-US" sz="2400" dirty="0" err="1" smtClean="0"/>
              <a:t>tak</a:t>
            </a:r>
            <a:r>
              <a:rPr lang="en-US" sz="2400" dirty="0" smtClean="0"/>
              <a:t> </a:t>
            </a:r>
            <a:r>
              <a:rPr lang="en-US" sz="2400" dirty="0" err="1" smtClean="0"/>
              <a:t>bermassa</a:t>
            </a:r>
            <a:r>
              <a:rPr lang="en-US" sz="2400" dirty="0" smtClean="0"/>
              <a:t>) </a:t>
            </a:r>
            <a:r>
              <a:rPr lang="en-US" sz="2400" dirty="0" err="1" smtClean="0"/>
              <a:t>partikel</a:t>
            </a:r>
            <a:r>
              <a:rPr lang="en-US" sz="2400" dirty="0" smtClean="0"/>
              <a:t> (</a:t>
            </a:r>
            <a:r>
              <a:rPr lang="en-US" sz="2400" dirty="0" err="1" smtClean="0"/>
              <a:t>foton</a:t>
            </a:r>
            <a:r>
              <a:rPr lang="en-US" sz="2400" dirty="0" smtClean="0"/>
              <a:t>), yang </a:t>
            </a:r>
            <a:r>
              <a:rPr lang="en-US" sz="2400" dirty="0" err="1" smtClean="0"/>
              <a:t>paketnya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energi</a:t>
            </a:r>
            <a:r>
              <a:rPr lang="en-US" sz="2400" dirty="0" smtClean="0"/>
              <a:t> </a:t>
            </a:r>
            <a:r>
              <a:rPr lang="en-US" sz="2400" i="1" dirty="0" smtClean="0"/>
              <a:t>E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sebanding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frekuensinya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Symbol" pitchFamily="18" charset="2"/>
              </a:rPr>
              <a:t>n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dirumuskan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i="1" dirty="0" smtClean="0"/>
              <a:t>E </a:t>
            </a:r>
            <a:r>
              <a:rPr lang="en-US" sz="2400" dirty="0" smtClean="0"/>
              <a:t>= </a:t>
            </a:r>
            <a:r>
              <a:rPr lang="en-US" sz="2400" i="1" dirty="0" smtClean="0"/>
              <a:t>h </a:t>
            </a:r>
            <a:r>
              <a:rPr lang="en-US" i="1" dirty="0"/>
              <a:t> </a:t>
            </a:r>
            <a:r>
              <a:rPr lang="en-US" dirty="0">
                <a:latin typeface="Symbol" pitchFamily="18" charset="2"/>
              </a:rPr>
              <a:t>n</a:t>
            </a:r>
            <a:r>
              <a:rPr lang="en-US" dirty="0"/>
              <a:t> </a:t>
            </a:r>
            <a:r>
              <a:rPr lang="en-US" sz="2400" i="1" dirty="0" smtClean="0"/>
              <a:t> </a:t>
            </a:r>
            <a:r>
              <a:rPr lang="en-US" sz="2400" dirty="0" smtClean="0"/>
              <a:t>,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i="1" dirty="0" smtClean="0"/>
              <a:t>h</a:t>
            </a:r>
            <a:r>
              <a:rPr lang="en-US" sz="2400" dirty="0" smtClean="0"/>
              <a:t> is </a:t>
            </a:r>
            <a:r>
              <a:rPr lang="en-US" sz="2400" dirty="0" err="1" smtClean="0"/>
              <a:t>konstanta</a:t>
            </a:r>
            <a:r>
              <a:rPr lang="en-US" sz="2400" dirty="0" smtClean="0"/>
              <a:t> Planck</a:t>
            </a:r>
          </a:p>
        </p:txBody>
      </p:sp>
    </p:spTree>
    <p:extLst>
      <p:ext uri="{BB962C8B-B14F-4D97-AF65-F5344CB8AC3E}">
        <p14:creationId xmlns:p14="http://schemas.microsoft.com/office/powerpoint/2010/main" val="36536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84F300-28A2-4CE6-8AD3-9EEB0D693994}" type="datetime1">
              <a:rPr lang="en-US" smtClean="0">
                <a:latin typeface="Verdana" pitchFamily="34" charset="0"/>
              </a:rPr>
              <a:t>7/13/2014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E073B0-CA3F-4F4D-BA8D-CE66B2EF524D}" type="slidenum">
              <a:rPr lang="en-US" smtClean="0">
                <a:latin typeface="Verdana" pitchFamily="34" charset="0"/>
              </a:rPr>
              <a:pPr/>
              <a:t>13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536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Cahaya dan Spektrum EM (2)</a:t>
            </a:r>
          </a:p>
        </p:txBody>
      </p:sp>
      <p:sp>
        <p:nvSpPr>
          <p:cNvPr id="1536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Spektrum EM berkisar dari radiasi energi tinggi (sinar gamma) sampai radiasi energi rendah seperti gelombang radio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Cahaya merupakan bentuk radiasi EM yang dapat dirasakan/dideteksi oleh mata manusia.  Dengan panjang gelombang antara 0.43 - 0.79 micron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Atribut pada cahaya hanyalah Intensitas. Yang di cirikan oleh </a:t>
            </a:r>
            <a:r>
              <a:rPr lang="en-US" sz="2400" i="1" smtClean="0"/>
              <a:t>grayvalue</a:t>
            </a:r>
            <a:r>
              <a:rPr lang="en-US" sz="2400" smtClean="0"/>
              <a:t> / </a:t>
            </a:r>
            <a:r>
              <a:rPr lang="en-US" sz="2400" i="1" smtClean="0"/>
              <a:t>gray level</a:t>
            </a:r>
            <a:r>
              <a:rPr lang="en-US" sz="2400" smtClean="0"/>
              <a:t>. Putih menunjukkan gray level tertinggi dan hitam menunjukkan gray level terendah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1492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F4B025-6903-4F5A-837C-46536CBE1D02}" type="datetime1">
              <a:rPr lang="en-US" smtClean="0">
                <a:latin typeface="Verdana" pitchFamily="34" charset="0"/>
              </a:rPr>
              <a:t>7/13/2014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C9CA90-50AE-4A1E-96CD-1AD028210CB1}" type="slidenum">
              <a:rPr lang="en-US" smtClean="0">
                <a:latin typeface="Verdana" pitchFamily="34" charset="0"/>
              </a:rPr>
              <a:pPr/>
              <a:t>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Cahaya dan Spektrum EM (3)</a:t>
            </a:r>
          </a:p>
        </p:txBody>
      </p:sp>
      <p:sp>
        <p:nvSpPr>
          <p:cNvPr id="16389" name="Rectangle 6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 smtClean="0"/>
              <a:t>Tiga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kromatik</a:t>
            </a:r>
            <a:r>
              <a:rPr lang="en-US" sz="2400" dirty="0" smtClean="0"/>
              <a:t> </a:t>
            </a:r>
            <a:r>
              <a:rPr lang="en-US" sz="2400" dirty="0" err="1" smtClean="0"/>
              <a:t>cahaya</a:t>
            </a:r>
            <a:r>
              <a:rPr lang="en-US" sz="2400" dirty="0" smtClean="0"/>
              <a:t> :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Radiance</a:t>
            </a:r>
            <a:r>
              <a:rPr lang="en-US" sz="2400" dirty="0" smtClean="0"/>
              <a:t>, total </a:t>
            </a:r>
            <a:r>
              <a:rPr lang="en-US" sz="2400" dirty="0" err="1" smtClean="0"/>
              <a:t>energi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merambat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satuan</a:t>
            </a:r>
            <a:r>
              <a:rPr lang="en-US" sz="2400" dirty="0" smtClean="0"/>
              <a:t> Watt (W). 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Luminance,</a:t>
            </a:r>
            <a:r>
              <a:rPr lang="en-US" sz="2400" dirty="0" smtClean="0"/>
              <a:t> </a:t>
            </a:r>
            <a:r>
              <a:rPr lang="en-US" sz="2400" dirty="0" err="1" smtClean="0"/>
              <a:t>banyaknya</a:t>
            </a:r>
            <a:r>
              <a:rPr lang="en-US" sz="2400" dirty="0" smtClean="0"/>
              <a:t> </a:t>
            </a:r>
            <a:r>
              <a:rPr lang="en-US" sz="2400" dirty="0" err="1" smtClean="0"/>
              <a:t>energi</a:t>
            </a:r>
            <a:r>
              <a:rPr lang="en-US" sz="2400" dirty="0" smtClean="0"/>
              <a:t> </a:t>
            </a:r>
            <a:r>
              <a:rPr lang="en-US" sz="2400" dirty="0" err="1" smtClean="0"/>
              <a:t>cahaya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diterima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pengamat</a:t>
            </a:r>
            <a:r>
              <a:rPr lang="en-US" sz="2400" dirty="0" smtClean="0"/>
              <a:t>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satuan</a:t>
            </a:r>
            <a:r>
              <a:rPr lang="en-US" sz="2400" dirty="0" smtClean="0"/>
              <a:t> lumens (lm). 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Brightness,</a:t>
            </a:r>
            <a:r>
              <a:rPr lang="en-US" sz="2400" dirty="0" smtClean="0"/>
              <a:t>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kecerahan</a:t>
            </a:r>
            <a:r>
              <a:rPr lang="en-US" sz="2400" dirty="0" smtClean="0"/>
              <a:t> </a:t>
            </a:r>
            <a:r>
              <a:rPr lang="en-US" sz="2400" dirty="0" err="1" smtClean="0"/>
              <a:t>subjektif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persepsi</a:t>
            </a:r>
            <a:r>
              <a:rPr lang="en-US" sz="2400" dirty="0" smtClean="0"/>
              <a:t> </a:t>
            </a:r>
            <a:r>
              <a:rPr lang="en-US" sz="2400" dirty="0" err="1" smtClean="0"/>
              <a:t>manusia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049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848FE0-BE3D-4A13-969D-0914AF700715}" type="datetime1">
              <a:rPr lang="en-US" smtClean="0">
                <a:latin typeface="Verdana" pitchFamily="34" charset="0"/>
              </a:rPr>
              <a:t>7/13/2014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E2341E-FF18-46FB-933E-6CCFCBFD0508}" type="slidenum">
              <a:rPr lang="en-US" smtClean="0">
                <a:latin typeface="Verdana" pitchFamily="34" charset="0"/>
              </a:rPr>
              <a:pPr/>
              <a:t>15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Cahaya dan Spektrum EM (4)</a:t>
            </a:r>
          </a:p>
        </p:txBody>
      </p:sp>
      <p:sp>
        <p:nvSpPr>
          <p:cNvPr id="17413" name="Rectangle 6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 smtClean="0"/>
              <a:t>Radiasi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,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pencitraan</a:t>
            </a:r>
            <a:r>
              <a:rPr lang="en-US" sz="2400" dirty="0" smtClean="0"/>
              <a:t> (imaging application). 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r>
              <a:rPr lang="en-US" sz="2400" dirty="0" err="1" smtClean="0"/>
              <a:t>Gelombang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 “</a:t>
            </a:r>
            <a:r>
              <a:rPr lang="en-US" sz="2400" dirty="0" err="1" smtClean="0"/>
              <a:t>melihat</a:t>
            </a:r>
            <a:r>
              <a:rPr lang="en-US" sz="2400" dirty="0" smtClean="0"/>
              <a:t>”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, </a:t>
            </a:r>
            <a:r>
              <a:rPr lang="en-US" sz="2400" dirty="0" err="1" smtClean="0"/>
              <a:t>syaratnya</a:t>
            </a:r>
            <a:r>
              <a:rPr lang="en-US" sz="2400" dirty="0" smtClean="0"/>
              <a:t>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gelombangnya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“</a:t>
            </a:r>
            <a:r>
              <a:rPr lang="en-US" sz="2400" dirty="0" err="1" smtClean="0"/>
              <a:t>dilihat</a:t>
            </a:r>
            <a:r>
              <a:rPr lang="en-US" sz="2400" dirty="0" smtClean="0"/>
              <a:t>”</a:t>
            </a:r>
          </a:p>
          <a:p>
            <a:r>
              <a:rPr lang="en-US" sz="2400" dirty="0" err="1" smtClean="0"/>
              <a:t>Selain</a:t>
            </a:r>
            <a:r>
              <a:rPr lang="en-US" sz="2400" dirty="0" smtClean="0"/>
              <a:t> </a:t>
            </a:r>
            <a:r>
              <a:rPr lang="en-US" sz="2400" dirty="0" err="1" smtClean="0"/>
              <a:t>gelombang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,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gelobang</a:t>
            </a:r>
            <a:r>
              <a:rPr lang="en-US" sz="2400" dirty="0" smtClean="0"/>
              <a:t> </a:t>
            </a:r>
            <a:r>
              <a:rPr lang="en-US" sz="2400" dirty="0" err="1" smtClean="0"/>
              <a:t>suara</a:t>
            </a:r>
            <a:r>
              <a:rPr lang="en-US" sz="2400" dirty="0" smtClean="0"/>
              <a:t> (ultra  sound  imaging)  </a:t>
            </a:r>
            <a:r>
              <a:rPr lang="en-US" sz="2400" dirty="0" err="1" smtClean="0"/>
              <a:t>dan</a:t>
            </a:r>
            <a:r>
              <a:rPr lang="en-US" sz="2400" dirty="0" smtClean="0"/>
              <a:t>  electron  beams  (electron microscopy)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pencitraan</a:t>
            </a:r>
            <a:r>
              <a:rPr lang="en-US" sz="2400" dirty="0" smtClean="0"/>
              <a:t> (imaging)</a:t>
            </a:r>
          </a:p>
        </p:txBody>
      </p:sp>
    </p:spTree>
    <p:extLst>
      <p:ext uri="{BB962C8B-B14F-4D97-AF65-F5344CB8AC3E}">
        <p14:creationId xmlns:p14="http://schemas.microsoft.com/office/powerpoint/2010/main" val="38672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45A92A-D8D2-4B69-8F57-3CE7C74F454C}" type="datetime1">
              <a:rPr lang="en-US" smtClean="0">
                <a:latin typeface="Verdana" pitchFamily="34" charset="0"/>
              </a:rPr>
              <a:t>7/13/2014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0484A2-BD08-49C6-AE1B-AA8E1DF03D18}" type="slidenum">
              <a:rPr lang="en-US" smtClean="0">
                <a:latin typeface="Verdana" pitchFamily="34" charset="0"/>
              </a:rPr>
              <a:pPr/>
              <a:t>16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843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Image Sensing</a:t>
            </a:r>
            <a:r>
              <a:rPr lang="en-US" smtClean="0"/>
              <a:t> dan Akuisisi</a:t>
            </a:r>
          </a:p>
        </p:txBody>
      </p:sp>
      <p:sp>
        <p:nvSpPr>
          <p:cNvPr id="18437" name="Rectangle 6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pembentuk</a:t>
            </a:r>
            <a:r>
              <a:rPr lang="en-US" sz="2400" dirty="0" smtClean="0"/>
              <a:t> </a:t>
            </a:r>
            <a:r>
              <a:rPr lang="en-US" sz="2400" dirty="0" err="1" smtClean="0"/>
              <a:t>citra</a:t>
            </a:r>
            <a:r>
              <a:rPr lang="en-US" sz="2400" dirty="0" smtClean="0"/>
              <a:t>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“</a:t>
            </a:r>
            <a:r>
              <a:rPr lang="en-US" sz="2400" dirty="0" err="1" smtClean="0"/>
              <a:t>iluminasi</a:t>
            </a:r>
            <a:r>
              <a:rPr lang="en-US" sz="2400" dirty="0" smtClean="0"/>
              <a:t>” </a:t>
            </a:r>
            <a:r>
              <a:rPr lang="en-US" sz="2400" dirty="0" err="1" smtClean="0"/>
              <a:t>dan</a:t>
            </a:r>
            <a:r>
              <a:rPr lang="en-US" sz="2400" dirty="0" smtClean="0"/>
              <a:t> sensor</a:t>
            </a:r>
          </a:p>
          <a:p>
            <a:r>
              <a:rPr lang="en-US" sz="2400" dirty="0" err="1" smtClean="0"/>
              <a:t>Energi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iluminasi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dipantulkan</a:t>
            </a:r>
            <a:r>
              <a:rPr lang="en-US" sz="2400" dirty="0" smtClean="0"/>
              <a:t>/</a:t>
            </a:r>
            <a:r>
              <a:rPr lang="en-US" sz="2400" dirty="0" err="1" smtClean="0"/>
              <a:t>diserap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/scene,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dideteksi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sensor</a:t>
            </a:r>
          </a:p>
          <a:p>
            <a:r>
              <a:rPr lang="en-US" sz="2400" dirty="0" smtClean="0"/>
              <a:t>Sensor yang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citra</a:t>
            </a:r>
            <a:r>
              <a:rPr lang="en-US" sz="2400" dirty="0" smtClean="0"/>
              <a:t> digital 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output, </a:t>
            </a:r>
            <a:r>
              <a:rPr lang="en-US" sz="2400" dirty="0" err="1" smtClean="0"/>
              <a:t>didalamnya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mengubah</a:t>
            </a:r>
            <a:r>
              <a:rPr lang="en-US" sz="2400" dirty="0" smtClean="0"/>
              <a:t> </a:t>
            </a:r>
            <a:r>
              <a:rPr lang="en-US" sz="2400" dirty="0" err="1" smtClean="0"/>
              <a:t>energi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dirty="0" err="1" smtClean="0"/>
              <a:t>diubah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 </a:t>
            </a:r>
            <a:r>
              <a:rPr lang="en-US" sz="2400" dirty="0" err="1" smtClean="0"/>
              <a:t>gelombang</a:t>
            </a:r>
            <a:r>
              <a:rPr lang="en-US" sz="2400" dirty="0" smtClean="0"/>
              <a:t> </a:t>
            </a:r>
            <a:r>
              <a:rPr lang="en-US" sz="2400" dirty="0" err="1" smtClean="0"/>
              <a:t>voltase</a:t>
            </a:r>
            <a:endParaRPr lang="en-US" sz="2400" dirty="0" smtClean="0"/>
          </a:p>
          <a:p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gelombang</a:t>
            </a:r>
            <a:r>
              <a:rPr lang="en-US" sz="2400" dirty="0" smtClean="0"/>
              <a:t> </a:t>
            </a:r>
            <a:r>
              <a:rPr lang="en-US" sz="2400" dirty="0" err="1" smtClean="0"/>
              <a:t>voltasi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di-</a:t>
            </a:r>
            <a:r>
              <a:rPr lang="en-US" sz="2400" dirty="0" err="1" smtClean="0"/>
              <a:t>digitalisasi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output </a:t>
            </a:r>
            <a:r>
              <a:rPr lang="en-US" sz="2400" dirty="0" err="1" smtClean="0"/>
              <a:t>diskrit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9883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/>
              <a:t>Citra Digital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B67798-0BE8-41B5-8DD5-228F59A5D4AF}" type="slidenum">
              <a:rPr lang="en-US" smtClean="0">
                <a:latin typeface="Verdana" pitchFamily="34" charset="0"/>
              </a:rPr>
              <a:pPr/>
              <a:t>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FC2E3D-AA8F-4F07-B2B1-03C71EE2E750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Citra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(1)</a:t>
            </a:r>
            <a:endParaRPr lang="en-US" sz="2000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endParaRPr lang="en-US" sz="2800" dirty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r>
              <a:rPr lang="en-US" sz="2400" dirty="0" err="1" smtClean="0"/>
              <a:t>Industri</a:t>
            </a:r>
            <a:r>
              <a:rPr lang="en-US" sz="2400" dirty="0" smtClean="0"/>
              <a:t> --- Circuit board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6ED757-BA8F-421A-9E0E-F729E61F5892}" type="slidenum">
              <a:rPr lang="en-US" smtClean="0">
                <a:latin typeface="Verdana" pitchFamily="34" charset="0"/>
              </a:rPr>
              <a:pPr/>
              <a:t>18</a:t>
            </a:fld>
            <a:endParaRPr lang="en-US" smtClean="0">
              <a:latin typeface="Verdana" pitchFamily="34" charset="0"/>
            </a:endParaRP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20" y="2121087"/>
            <a:ext cx="7202488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AB6BEE-DF55-4F32-9B32-D0D588B20ACE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Citra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(2)</a:t>
            </a:r>
            <a:endParaRPr lang="en-US" sz="20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endParaRPr lang="en-US" sz="2800" dirty="0" smtClean="0"/>
          </a:p>
          <a:p>
            <a:pPr marL="0" indent="0">
              <a:buFont typeface="Wingdings" pitchFamily="2" charset="2"/>
              <a:buNone/>
            </a:pPr>
            <a:r>
              <a:rPr lang="en-US" sz="2400" dirty="0" err="1" smtClean="0"/>
              <a:t>Kedokteran</a:t>
            </a:r>
            <a:r>
              <a:rPr lang="en-US" sz="2400" dirty="0" smtClean="0"/>
              <a:t> --- MRI Scan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02E7F1-AFA9-4B39-B534-1FA8E7F7795E}" type="slidenum">
              <a:rPr lang="en-US" smtClean="0">
                <a:latin typeface="Verdana" pitchFamily="34" charset="0"/>
              </a:rPr>
              <a:pPr/>
              <a:t>19</a:t>
            </a:fld>
            <a:endParaRPr lang="en-US" smtClean="0">
              <a:latin typeface="Verdana" pitchFamily="34" charset="0"/>
            </a:endParaRPr>
          </a:p>
        </p:txBody>
      </p:sp>
      <p:pic>
        <p:nvPicPr>
          <p:cNvPr id="2150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05000"/>
            <a:ext cx="3373438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3B3C4D-587F-45C5-B843-D52359A36797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Sistem Visual Manusia</a:t>
            </a:r>
            <a:endParaRPr lang="en-US" dirty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30D5ED-F0CA-4827-8135-DCF6EA8EE49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703566-9FF1-459B-89F5-D42BC349E11E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Citra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(3)</a:t>
            </a:r>
            <a:endParaRPr lang="en-US" sz="2000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r>
              <a:rPr lang="en-US" sz="2400" smtClean="0"/>
              <a:t>Fotografi </a:t>
            </a:r>
          </a:p>
          <a:p>
            <a:pPr marL="0" indent="0"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D120AB-D0C7-4D86-805C-11E8A6248089}" type="slidenum">
              <a:rPr lang="en-US" smtClean="0">
                <a:latin typeface="Verdana" pitchFamily="34" charset="0"/>
              </a:rPr>
              <a:pPr/>
              <a:t>20</a:t>
            </a:fld>
            <a:endParaRPr lang="en-US" smtClean="0">
              <a:latin typeface="Verdana" pitchFamily="34" charset="0"/>
            </a:endParaRPr>
          </a:p>
        </p:txBody>
      </p:sp>
      <p:pic>
        <p:nvPicPr>
          <p:cNvPr id="2253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3" y="1905000"/>
            <a:ext cx="2979737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3993FF-27D5-42AB-8012-D568DBD82319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Citra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(4)</a:t>
            </a:r>
            <a:endParaRPr lang="en-US" sz="2000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r>
              <a:rPr lang="en-US" sz="2400" smtClean="0"/>
              <a:t>Astronomi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54A53C-4663-4D28-89B9-F08267DBCE7C}" type="slidenum">
              <a:rPr lang="en-US" smtClean="0">
                <a:latin typeface="Verdana" pitchFamily="34" charset="0"/>
              </a:rPr>
              <a:pPr/>
              <a:t>21</a:t>
            </a:fld>
            <a:endParaRPr lang="en-US" smtClean="0">
              <a:latin typeface="Verdana" pitchFamily="34" charset="0"/>
            </a:endParaRPr>
          </a:p>
        </p:txBody>
      </p:sp>
      <p:pic>
        <p:nvPicPr>
          <p:cNvPr id="2355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2123368"/>
            <a:ext cx="5127625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52C1F7-B446-457E-B478-622E3D1AC605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Citra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(5)</a:t>
            </a:r>
            <a:endParaRPr lang="en-US" sz="2000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endParaRPr lang="en-US" sz="2800" smtClean="0"/>
          </a:p>
          <a:p>
            <a:pPr marL="0" indent="0">
              <a:buFont typeface="Wingdings" pitchFamily="2" charset="2"/>
              <a:buNone/>
            </a:pPr>
            <a:r>
              <a:rPr lang="en-US" sz="2400" smtClean="0"/>
              <a:t>Citra X-Ray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210CAE-0ACA-41DA-8183-6C343C736668}" type="slidenum">
              <a:rPr lang="en-US" smtClean="0">
                <a:latin typeface="Verdana" pitchFamily="34" charset="0"/>
              </a:rPr>
              <a:pPr/>
              <a:t>22</a:t>
            </a:fld>
            <a:endParaRPr lang="en-US" smtClean="0">
              <a:latin typeface="Verdana" pitchFamily="34" charset="0"/>
            </a:endParaRPr>
          </a:p>
        </p:txBody>
      </p:sp>
      <p:pic>
        <p:nvPicPr>
          <p:cNvPr id="2458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74" y="1730992"/>
            <a:ext cx="5392737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1C5FF1-F6A1-4003-AC2C-982955278290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CF80D5-4B45-4C11-9BAA-0908C5BC58C5}" type="slidenum">
              <a:rPr lang="en-US" smtClean="0">
                <a:latin typeface="Verdana" pitchFamily="34" charset="0"/>
              </a:rPr>
              <a:pPr/>
              <a:t>23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560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Citra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(6)</a:t>
            </a:r>
          </a:p>
        </p:txBody>
      </p:sp>
      <p:sp>
        <p:nvSpPr>
          <p:cNvPr id="2560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Citra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i="1" dirty="0" smtClean="0"/>
              <a:t>Remote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i="1" dirty="0" smtClean="0"/>
              <a:t>Sensing</a:t>
            </a:r>
          </a:p>
        </p:txBody>
      </p:sp>
      <p:pic>
        <p:nvPicPr>
          <p:cNvPr id="25605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55" y="2105070"/>
            <a:ext cx="212725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55" y="2105070"/>
            <a:ext cx="2135187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55" y="2105070"/>
            <a:ext cx="2119312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55" y="4391070"/>
            <a:ext cx="20955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3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55" y="4391070"/>
            <a:ext cx="2130425" cy="214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10" name="Picture 31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55" y="4391070"/>
            <a:ext cx="21304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88C7B9-4B8F-4995-A268-BF060D225A8F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562DEC-A65C-4285-9E2A-A694E21B2B5B}" type="slidenum">
              <a:rPr lang="en-US" smtClean="0">
                <a:latin typeface="Verdana" pitchFamily="34" charset="0"/>
              </a:rPr>
              <a:pPr/>
              <a:t>24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662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Citra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(7)</a:t>
            </a:r>
          </a:p>
        </p:txBody>
      </p:sp>
      <p:sp>
        <p:nvSpPr>
          <p:cNvPr id="2662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smtClean="0"/>
              <a:t>Jenis Gelombang EM yang pada Remote Sensing</a:t>
            </a:r>
          </a:p>
        </p:txBody>
      </p:sp>
      <p:graphicFrame>
        <p:nvGraphicFramePr>
          <p:cNvPr id="9" name="Group 109"/>
          <p:cNvGraphicFramePr>
            <a:graphicFrameLocks/>
          </p:cNvGraphicFramePr>
          <p:nvPr/>
        </p:nvGraphicFramePr>
        <p:xfrm>
          <a:off x="301625" y="2390775"/>
          <a:ext cx="8540750" cy="3486382"/>
        </p:xfrm>
        <a:graphic>
          <a:graphicData uri="http://schemas.openxmlformats.org/drawingml/2006/table">
            <a:tbl>
              <a:tblPr/>
              <a:tblGrid>
                <a:gridCol w="1222375"/>
                <a:gridCol w="1895872"/>
                <a:gridCol w="2066528"/>
                <a:gridCol w="3355975"/>
              </a:tblGrid>
              <a:tr h="377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Band no.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Wavelength(mm)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Characteristic and Use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Visible Blue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0.45-0.52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Maximum water penetration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Visible Green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0.52-0.60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Good for measuring plant vigor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Visible Red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0.63-0.69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Vegetation Discrimination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Near infrared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0.76-0.90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Biomass and shoreline mapping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Middle infrared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1.55-1.75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Moisture content of soil and vegetation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Thermal infrared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10.4-12.5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Soil moisture; thermal mapping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Middle infrared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2.08-2.35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Mineral mapping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82898-6DD3-4C73-BA61-DBCB37A4BE58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Citra yang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(8)</a:t>
            </a:r>
            <a:endParaRPr lang="en-US" sz="2000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dirty="0" err="1" smtClean="0"/>
              <a:t>Pembacaan</a:t>
            </a:r>
            <a:r>
              <a:rPr lang="en-US" sz="2400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/>
              <a:t>Plat </a:t>
            </a:r>
            <a:r>
              <a:rPr lang="en-US" sz="2400" dirty="0" err="1" smtClean="0"/>
              <a:t>nomor</a:t>
            </a:r>
            <a:r>
              <a:rPr lang="en-US" sz="2400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err="1" smtClean="0"/>
              <a:t>kendaraan</a:t>
            </a:r>
            <a:endParaRPr lang="en-US" sz="2400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DE2316-745A-437E-AA46-FE60594CB6C3}" type="slidenum">
              <a:rPr lang="en-US" smtClean="0">
                <a:latin typeface="Verdana" pitchFamily="34" charset="0"/>
              </a:rPr>
              <a:pPr/>
              <a:t>25</a:t>
            </a:fld>
            <a:endParaRPr lang="en-US" smtClean="0">
              <a:latin typeface="Verdana" pitchFamily="34" charset="0"/>
            </a:endParaRPr>
          </a:p>
        </p:txBody>
      </p: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247" y="2177742"/>
            <a:ext cx="5605463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247" y="4357379"/>
            <a:ext cx="5605463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DC6DC9-D70B-4FD3-B935-ECB139FBE109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>
              <a:defRPr/>
            </a:pPr>
            <a:fld id="{C2DA4596-0E95-4845-A51E-381771D71C5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9039035D-2039-4947-B7AC-1C111E726CE6}" type="datetime1">
              <a:rPr lang="en-US" smtClean="0"/>
              <a:t>7/13/2014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GB" dirty="0" err="1" smtClean="0"/>
              <a:t>Pembentukan</a:t>
            </a:r>
            <a:r>
              <a:rPr lang="en-GB" dirty="0" smtClean="0"/>
              <a:t> Citra </a:t>
            </a:r>
            <a:r>
              <a:rPr lang="en-GB" dirty="0" err="1" smtClean="0"/>
              <a:t>oleh</a:t>
            </a:r>
            <a:r>
              <a:rPr lang="en-GB" dirty="0" smtClean="0"/>
              <a:t> Sensor Mata (1)</a:t>
            </a:r>
            <a:endParaRPr lang="en-GB" sz="18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sz="2000" dirty="0" err="1" smtClean="0"/>
              <a:t>Intensitas</a:t>
            </a:r>
            <a:r>
              <a:rPr lang="en-GB" sz="2000" dirty="0" smtClean="0"/>
              <a:t> </a:t>
            </a:r>
            <a:r>
              <a:rPr lang="en-GB" sz="2000" dirty="0" err="1"/>
              <a:t>cahaya</a:t>
            </a:r>
            <a:r>
              <a:rPr lang="en-GB" sz="2000" dirty="0"/>
              <a:t> </a:t>
            </a:r>
            <a:endParaRPr lang="en-GB" sz="2000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000" dirty="0" err="1" smtClean="0"/>
              <a:t>ditangkap</a:t>
            </a:r>
            <a:r>
              <a:rPr lang="en-GB" sz="2000" dirty="0" smtClean="0"/>
              <a:t> diagram iris </a:t>
            </a:r>
            <a:r>
              <a:rPr lang="en-GB" sz="2000" dirty="0" err="1" smtClean="0"/>
              <a:t>dan</a:t>
            </a:r>
            <a:endParaRPr lang="en-GB" sz="2000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000" dirty="0" err="1" smtClean="0"/>
              <a:t>diteruskan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</a:t>
            </a:r>
            <a:r>
              <a:rPr lang="en-GB" sz="2000" dirty="0" err="1" smtClean="0"/>
              <a:t>bagian</a:t>
            </a:r>
            <a:r>
              <a:rPr lang="en-GB" sz="2000" dirty="0" smtClean="0"/>
              <a:t> retina.</a:t>
            </a:r>
            <a:endParaRPr lang="en-GB" sz="2000" dirty="0"/>
          </a:p>
          <a:p>
            <a:pPr>
              <a:lnSpc>
                <a:spcPct val="90000"/>
              </a:lnSpc>
              <a:defRPr/>
            </a:pPr>
            <a:r>
              <a:rPr lang="en-GB" sz="2000" dirty="0" err="1"/>
              <a:t>Bayangan</a:t>
            </a:r>
            <a:r>
              <a:rPr lang="en-GB" sz="2000" dirty="0"/>
              <a:t> </a:t>
            </a:r>
            <a:r>
              <a:rPr lang="en-GB" sz="2000" dirty="0" err="1"/>
              <a:t>obyek</a:t>
            </a:r>
            <a:r>
              <a:rPr lang="en-GB" sz="2000" dirty="0"/>
              <a:t> </a:t>
            </a:r>
            <a:r>
              <a:rPr lang="en-GB" sz="2000" dirty="0" err="1" smtClean="0"/>
              <a:t>pada</a:t>
            </a:r>
            <a:endParaRPr lang="en-GB" sz="20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000" dirty="0" smtClean="0"/>
              <a:t>retina </a:t>
            </a:r>
            <a:r>
              <a:rPr lang="en-GB" sz="2000" dirty="0" err="1" smtClean="0"/>
              <a:t>mata</a:t>
            </a:r>
            <a:r>
              <a:rPr lang="en-GB" sz="2000" dirty="0" smtClean="0"/>
              <a:t> </a:t>
            </a:r>
            <a:r>
              <a:rPr lang="en-GB" sz="2000" dirty="0" err="1"/>
              <a:t>dibentuk</a:t>
            </a:r>
            <a:r>
              <a:rPr lang="en-GB" sz="2000" dirty="0"/>
              <a:t> </a:t>
            </a:r>
            <a:r>
              <a:rPr lang="en-GB" sz="2000" dirty="0" err="1"/>
              <a:t>dengan</a:t>
            </a:r>
            <a:r>
              <a:rPr lang="en-GB" sz="2000" dirty="0"/>
              <a:t>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err="1" smtClean="0"/>
              <a:t>mengikuti</a:t>
            </a:r>
            <a:r>
              <a:rPr lang="en-GB" sz="2000" dirty="0" smtClean="0"/>
              <a:t> </a:t>
            </a:r>
            <a:r>
              <a:rPr lang="en-GB" sz="2000" dirty="0" err="1"/>
              <a:t>konsep</a:t>
            </a:r>
            <a:r>
              <a:rPr lang="en-GB" sz="2000" dirty="0"/>
              <a:t> </a:t>
            </a:r>
            <a:r>
              <a:rPr lang="en-GB" sz="2000" dirty="0" err="1" smtClean="0"/>
              <a:t>sistem</a:t>
            </a:r>
            <a:endParaRPr lang="en-GB" sz="20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000" dirty="0" err="1" smtClean="0"/>
              <a:t>optik</a:t>
            </a:r>
            <a:r>
              <a:rPr lang="en-GB" sz="2000" dirty="0" smtClean="0"/>
              <a:t> </a:t>
            </a:r>
            <a:r>
              <a:rPr lang="en-GB" sz="2000" dirty="0" err="1"/>
              <a:t>dimana</a:t>
            </a:r>
            <a:r>
              <a:rPr lang="en-GB" sz="2000" dirty="0"/>
              <a:t> </a:t>
            </a:r>
            <a:r>
              <a:rPr lang="en-GB" sz="2000" dirty="0" err="1"/>
              <a:t>fokus</a:t>
            </a:r>
            <a:r>
              <a:rPr lang="en-GB" sz="2000" dirty="0"/>
              <a:t> </a:t>
            </a:r>
            <a:r>
              <a:rPr lang="en-GB" sz="2000" dirty="0" err="1"/>
              <a:t>lensa</a:t>
            </a:r>
            <a:r>
              <a:rPr lang="en-GB" sz="2000" dirty="0"/>
              <a:t> 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err="1" smtClean="0"/>
              <a:t>terletak</a:t>
            </a:r>
            <a:r>
              <a:rPr lang="en-GB" sz="2000" dirty="0" smtClean="0"/>
              <a:t> </a:t>
            </a:r>
            <a:r>
              <a:rPr lang="en-GB" sz="2000" dirty="0" err="1"/>
              <a:t>antara</a:t>
            </a:r>
            <a:r>
              <a:rPr lang="en-GB" sz="2000" dirty="0"/>
              <a:t> retina </a:t>
            </a:r>
            <a:r>
              <a:rPr lang="en-GB" sz="2000" dirty="0" err="1" smtClean="0"/>
              <a:t>dan</a:t>
            </a:r>
            <a:endParaRPr lang="en-GB" sz="20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000" dirty="0" err="1" smtClean="0"/>
              <a:t>lensa</a:t>
            </a:r>
            <a:r>
              <a:rPr lang="en-GB" sz="2000" dirty="0" smtClean="0"/>
              <a:t> </a:t>
            </a:r>
            <a:r>
              <a:rPr lang="en-GB" sz="2000" dirty="0" err="1"/>
              <a:t>mata</a:t>
            </a:r>
            <a:r>
              <a:rPr lang="en-GB" sz="2000" dirty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GB" sz="2000" dirty="0"/>
              <a:t>Mata </a:t>
            </a:r>
            <a:r>
              <a:rPr lang="en-GB" sz="2000" dirty="0" err="1"/>
              <a:t>dan</a:t>
            </a:r>
            <a:r>
              <a:rPr lang="en-GB" sz="2000" dirty="0"/>
              <a:t> </a:t>
            </a:r>
            <a:r>
              <a:rPr lang="en-GB" sz="2000" dirty="0" err="1"/>
              <a:t>syaraf</a:t>
            </a:r>
            <a:r>
              <a:rPr lang="en-GB" sz="2000" dirty="0"/>
              <a:t> </a:t>
            </a:r>
            <a:r>
              <a:rPr lang="en-GB" sz="2000" dirty="0" err="1" smtClean="0"/>
              <a:t>otak</a:t>
            </a:r>
            <a:endParaRPr lang="en-GB" sz="20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menginterpretasi</a:t>
            </a:r>
            <a:r>
              <a:rPr lang="en-GB" sz="2000" dirty="0" smtClean="0"/>
              <a:t>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000" dirty="0" err="1" smtClean="0"/>
              <a:t>bayangan</a:t>
            </a:r>
            <a:r>
              <a:rPr lang="en-GB" sz="2000" dirty="0" smtClean="0"/>
              <a:t> yang </a:t>
            </a:r>
            <a:r>
              <a:rPr lang="en-GB" sz="2000" dirty="0" err="1" smtClean="0"/>
              <a:t>merupakan</a:t>
            </a:r>
            <a:endParaRPr lang="en-GB" sz="20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000" dirty="0" err="1" smtClean="0"/>
              <a:t>obyek</a:t>
            </a:r>
            <a:r>
              <a:rPr lang="en-GB" sz="2000" dirty="0" smtClean="0"/>
              <a:t> </a:t>
            </a:r>
            <a:r>
              <a:rPr lang="en-GB" sz="2000" dirty="0" err="1"/>
              <a:t>pada</a:t>
            </a:r>
            <a:r>
              <a:rPr lang="en-GB" sz="2000" dirty="0"/>
              <a:t> </a:t>
            </a:r>
            <a:r>
              <a:rPr lang="en-GB" sz="2000" dirty="0" err="1" smtClean="0"/>
              <a:t>posisi</a:t>
            </a:r>
            <a:r>
              <a:rPr lang="en-GB" sz="2000" dirty="0" smtClean="0"/>
              <a:t> </a:t>
            </a:r>
            <a:r>
              <a:rPr lang="en-GB" sz="2000" dirty="0" err="1"/>
              <a:t>terbalik</a:t>
            </a:r>
            <a:r>
              <a:rPr lang="en-GB" sz="2000" dirty="0"/>
              <a:t>.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C42989-A0ED-4964-820C-D61D0A09635E}" type="slidenum">
              <a:rPr lang="en-GB" smtClean="0">
                <a:latin typeface="Verdana" pitchFamily="34" charset="0"/>
              </a:rPr>
              <a:pPr/>
              <a:t>3</a:t>
            </a:fld>
            <a:endParaRPr lang="en-GB" smtClean="0">
              <a:latin typeface="Verdana" pitchFamily="34" charset="0"/>
            </a:endParaRPr>
          </a:p>
        </p:txBody>
      </p:sp>
      <p:sp>
        <p:nvSpPr>
          <p:cNvPr id="5125" name="Rectangle 3"/>
          <p:cNvSpPr txBox="1">
            <a:spLocks noChangeArrowheads="1"/>
          </p:cNvSpPr>
          <p:nvPr/>
        </p:nvSpPr>
        <p:spPr bwMode="auto">
          <a:xfrm>
            <a:off x="294086" y="5637084"/>
            <a:ext cx="396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85000"/>
              <a:buFont typeface="Arial" charset="0"/>
              <a:buChar char="•"/>
            </a:pPr>
            <a:r>
              <a:rPr lang="en-US" i="1" dirty="0">
                <a:latin typeface="Verdana" pitchFamily="34" charset="0"/>
              </a:rPr>
              <a:t>A cross section of the human eye(Gonzalez &amp; Woods, 2002)</a:t>
            </a: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1773238"/>
            <a:ext cx="4572000" cy="493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303BD8-FF73-40C2-9928-23AEBBAF3005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44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1268413"/>
            <a:ext cx="43529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GB" dirty="0" err="1" smtClean="0"/>
              <a:t>Pembentukan</a:t>
            </a:r>
            <a:r>
              <a:rPr lang="en-GB" dirty="0" smtClean="0"/>
              <a:t> Citra </a:t>
            </a:r>
            <a:r>
              <a:rPr lang="en-GB" dirty="0" err="1" smtClean="0"/>
              <a:t>oleh</a:t>
            </a:r>
            <a:r>
              <a:rPr lang="en-GB" dirty="0" smtClean="0"/>
              <a:t> Sensor Mata (2)</a:t>
            </a:r>
            <a:endParaRPr lang="en-GB" sz="20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625475" y="1844675"/>
            <a:ext cx="8001000" cy="4267200"/>
          </a:xfrm>
        </p:spPr>
        <p:txBody>
          <a:bodyPr/>
          <a:lstStyle/>
          <a:p>
            <a:r>
              <a:rPr lang="en-GB" sz="2400" i="1" smtClean="0"/>
              <a:t>Fovea </a:t>
            </a:r>
            <a:r>
              <a:rPr lang="en-GB" sz="2400" smtClean="0"/>
              <a:t>di bagian</a:t>
            </a:r>
            <a:r>
              <a:rPr lang="en-GB" sz="2400" i="1" smtClean="0"/>
              <a:t> retina </a:t>
            </a:r>
            <a:br>
              <a:rPr lang="en-GB" sz="2400" i="1" smtClean="0"/>
            </a:br>
            <a:r>
              <a:rPr lang="en-GB" sz="2400" smtClean="0"/>
              <a:t>terdiri  dari dua jenis</a:t>
            </a:r>
            <a:r>
              <a:rPr lang="en-GB" sz="2400" i="1" smtClean="0"/>
              <a:t> </a:t>
            </a:r>
            <a:br>
              <a:rPr lang="en-GB" sz="2400" i="1" smtClean="0"/>
            </a:br>
            <a:r>
              <a:rPr lang="en-GB" sz="2400" i="1" smtClean="0"/>
              <a:t>receptor:</a:t>
            </a:r>
            <a:endParaRPr lang="en-GB" sz="2400" smtClean="0"/>
          </a:p>
          <a:p>
            <a:pPr lvl="1"/>
            <a:r>
              <a:rPr lang="en-GB" sz="2000" smtClean="0"/>
              <a:t>Sejumlah cone receptor </a:t>
            </a:r>
            <a:br>
              <a:rPr lang="en-GB" sz="2000" smtClean="0"/>
            </a:br>
            <a:r>
              <a:rPr lang="en-GB" sz="2000" smtClean="0"/>
              <a:t>(sel kerucut), sensitif </a:t>
            </a:r>
            <a:br>
              <a:rPr lang="en-GB" sz="2000" smtClean="0"/>
            </a:br>
            <a:r>
              <a:rPr lang="en-GB" sz="2000" smtClean="0"/>
              <a:t>terhadap warna, visi cone </a:t>
            </a:r>
            <a:br>
              <a:rPr lang="en-GB" sz="2000" smtClean="0"/>
            </a:br>
            <a:r>
              <a:rPr lang="en-GB" sz="2000" smtClean="0"/>
              <a:t>disebut photocopic vision </a:t>
            </a:r>
            <a:br>
              <a:rPr lang="en-GB" sz="2000" smtClean="0"/>
            </a:br>
            <a:r>
              <a:rPr lang="en-GB" sz="2000" smtClean="0"/>
              <a:t>atau bright light vision</a:t>
            </a:r>
          </a:p>
          <a:p>
            <a:pPr lvl="1"/>
            <a:r>
              <a:rPr lang="en-GB" sz="2000" smtClean="0"/>
              <a:t>Sejumlah rod receptor (sel batang), memberikan gambar keseluruhan pandangan dan sensitif terhadap iluminasi tingkat rendah, visi rod disebut scotopic vision atau dim-light vision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5FF2F5-5253-4017-8B18-1C93CC8C0056}" type="slidenum">
              <a:rPr lang="en-GB" smtClean="0">
                <a:latin typeface="Verdana" pitchFamily="34" charset="0"/>
              </a:rPr>
              <a:pPr/>
              <a:t>4</a:t>
            </a:fld>
            <a:endParaRPr lang="en-GB" smtClean="0">
              <a:latin typeface="Verdan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83EF6A-3A38-441A-87A0-BC793344964C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482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GB" dirty="0" err="1" smtClean="0"/>
              <a:t>Pembentukan</a:t>
            </a:r>
            <a:r>
              <a:rPr lang="en-GB" dirty="0" smtClean="0"/>
              <a:t> Citra </a:t>
            </a:r>
            <a:r>
              <a:rPr lang="en-GB" dirty="0" err="1" smtClean="0"/>
              <a:t>oleh</a:t>
            </a:r>
            <a:r>
              <a:rPr lang="en-GB" dirty="0" smtClean="0"/>
              <a:t> Sensor Mata (3)</a:t>
            </a:r>
            <a:endParaRPr lang="en-GB" sz="20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i="1" smtClean="0"/>
              <a:t>Blind Spot</a:t>
            </a:r>
            <a:endParaRPr lang="en-GB" sz="2400" smtClean="0"/>
          </a:p>
          <a:p>
            <a:pPr lvl="1"/>
            <a:r>
              <a:rPr lang="en-GB" sz="2000" smtClean="0"/>
              <a:t>adalah bagian retina yang tidak mengandung receptor sehingga tidak dapat menerima dan menginterpretasi informasi</a:t>
            </a:r>
            <a:endParaRPr lang="en-GB" sz="2400" smtClean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F9D09E-A3F3-40E9-96CD-E270051F9423}" type="slidenum">
              <a:rPr lang="en-GB" smtClean="0">
                <a:latin typeface="Verdana" pitchFamily="34" charset="0"/>
              </a:rPr>
              <a:pPr/>
              <a:t>5</a:t>
            </a:fld>
            <a:endParaRPr lang="en-GB" smtClean="0">
              <a:latin typeface="Verdan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231286-2EBA-4B03-8CBE-AEB6832C0EAB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121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GB" dirty="0" err="1" smtClean="0"/>
              <a:t>Pembentukan</a:t>
            </a:r>
            <a:r>
              <a:rPr lang="en-GB" dirty="0" smtClean="0"/>
              <a:t> Citra </a:t>
            </a:r>
            <a:r>
              <a:rPr lang="en-GB" dirty="0" err="1" smtClean="0"/>
              <a:t>oleh</a:t>
            </a:r>
            <a:r>
              <a:rPr lang="en-GB" dirty="0" smtClean="0"/>
              <a:t> Sensor Mata (4)</a:t>
            </a:r>
            <a:endParaRPr lang="en-GB" sz="1800" dirty="0" smtClean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44C553-3D8C-4311-9F5A-631CEB54758D}" type="slidenum">
              <a:rPr lang="en-GB" smtClean="0">
                <a:latin typeface="Verdana" pitchFamily="34" charset="0"/>
              </a:rPr>
              <a:pPr/>
              <a:t>6</a:t>
            </a:fld>
            <a:endParaRPr lang="en-GB" smtClean="0">
              <a:latin typeface="Verdana" pitchFamily="34" charset="0"/>
            </a:endParaRP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3414713"/>
            <a:ext cx="5502275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3078"/>
          <p:cNvSpPr>
            <a:spLocks noGrp="1" noChangeArrowheads="1"/>
          </p:cNvSpPr>
          <p:nvPr>
            <p:ph idx="1"/>
          </p:nvPr>
        </p:nvSpPr>
        <p:spPr>
          <a:xfrm>
            <a:off x="1371600" y="5629275"/>
            <a:ext cx="8229600" cy="9239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smtClean="0"/>
              <a:t>Distribution of rods and </a:t>
            </a:r>
            <a:br>
              <a:rPr lang="en-US" sz="1800" smtClean="0"/>
            </a:br>
            <a:r>
              <a:rPr lang="en-US" sz="1800" smtClean="0"/>
              <a:t>cones in retina.</a:t>
            </a:r>
            <a:br>
              <a:rPr lang="en-US" sz="1800" smtClean="0"/>
            </a:br>
            <a:r>
              <a:rPr lang="en-US" sz="1800" smtClean="0"/>
              <a:t>(Gonzalez &amp; Woods, 2002)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169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429000"/>
            <a:ext cx="34575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8FC08-0190-4505-A8F2-0BBF3A201028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949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GB" dirty="0" smtClean="0"/>
              <a:t>Tingkat </a:t>
            </a:r>
            <a:r>
              <a:rPr lang="en-GB" dirty="0" err="1" smtClean="0"/>
              <a:t>kecemerlangan</a:t>
            </a:r>
            <a:r>
              <a:rPr lang="en-GB" dirty="0" smtClean="0"/>
              <a:t> (1)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i="1" smtClean="0"/>
              <a:t>Subjective brightness</a:t>
            </a:r>
            <a:endParaRPr lang="en-GB" sz="2400" smtClean="0"/>
          </a:p>
          <a:p>
            <a:pPr lvl="1">
              <a:lnSpc>
                <a:spcPct val="90000"/>
              </a:lnSpc>
            </a:pPr>
            <a:r>
              <a:rPr lang="en-GB" sz="2000" smtClean="0"/>
              <a:t>Merupakan tingkat kecemerlangan yang dapat ditangkap sistem visual manusia;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Merupakan fungsi logaritmik dari intensitas cahaya yang masuk ke mata manusia;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Mempunyai daerah intensitas yang bergerak dari ambang scotopic (redup) ke ambang photocopic (terang).</a:t>
            </a:r>
          </a:p>
          <a:p>
            <a:pPr>
              <a:lnSpc>
                <a:spcPct val="90000"/>
              </a:lnSpc>
            </a:pPr>
            <a:r>
              <a:rPr lang="en-GB" sz="2400" i="1" smtClean="0"/>
              <a:t>Brightness adaption</a:t>
            </a:r>
            <a:endParaRPr lang="en-GB" sz="2400" smtClean="0"/>
          </a:p>
          <a:p>
            <a:pPr lvl="1">
              <a:lnSpc>
                <a:spcPct val="95000"/>
              </a:lnSpc>
            </a:pPr>
            <a:r>
              <a:rPr lang="en-GB" sz="2000" smtClean="0"/>
              <a:t>Merupakan fenomena penyesuaian mata manusia dalam membedakan gradasi tingkat kecemerlangan;</a:t>
            </a:r>
          </a:p>
          <a:p>
            <a:pPr lvl="1">
              <a:lnSpc>
                <a:spcPct val="95000"/>
              </a:lnSpc>
            </a:pPr>
            <a:r>
              <a:rPr lang="en-GB" sz="2000" smtClean="0"/>
              <a:t>Batas daerah tingkat kecemerlangan yang mampu dibedakan secara sekaligus oleh mata manusia lebih kecil dibandingkan dengan daerah tingkat kecemerlangan sebenarnya.</a:t>
            </a:r>
            <a:endParaRPr lang="en-GB" sz="2400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0EF9FA-D8CA-4AEE-8E7A-EFFAB54A50B2}" type="slidenum">
              <a:rPr lang="en-GB" smtClean="0">
                <a:latin typeface="Verdana" pitchFamily="34" charset="0"/>
              </a:rPr>
              <a:pPr/>
              <a:t>7</a:t>
            </a:fld>
            <a:endParaRPr lang="en-GB" smtClean="0">
              <a:latin typeface="Verdan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E19620-FD98-4CE3-89C0-BFE773148BE4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28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3470" dir="2700000" algn="ctr" rotWithShape="0">
              <a:schemeClr val="bg2"/>
            </a:outerShdw>
          </a:effectLst>
        </p:spPr>
        <p:txBody>
          <a:bodyPr anchor="ctr"/>
          <a:lstStyle/>
          <a:p>
            <a:r>
              <a:rPr lang="en-GB" smtClean="0"/>
              <a:t>Tingkat kecemerlangan (2)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400" dirty="0" err="1"/>
              <a:t>Kepekaan</a:t>
            </a:r>
            <a:r>
              <a:rPr lang="en-GB" sz="2400" dirty="0"/>
              <a:t> </a:t>
            </a:r>
            <a:r>
              <a:rPr lang="en-GB" sz="2400" dirty="0" err="1"/>
              <a:t>dalam</a:t>
            </a:r>
            <a:r>
              <a:rPr lang="en-GB" sz="2400" dirty="0"/>
              <a:t> </a:t>
            </a:r>
            <a:r>
              <a:rPr lang="en-GB" sz="2400" dirty="0" err="1"/>
              <a:t>pembedaan</a:t>
            </a:r>
            <a:r>
              <a:rPr lang="en-GB" sz="2400" dirty="0"/>
              <a:t> </a:t>
            </a:r>
            <a:r>
              <a:rPr lang="en-GB" sz="2400" dirty="0" err="1"/>
              <a:t>tingkat</a:t>
            </a:r>
            <a:r>
              <a:rPr lang="en-GB" sz="2400" dirty="0"/>
              <a:t> </a:t>
            </a:r>
            <a:r>
              <a:rPr lang="en-GB" sz="2400" dirty="0" err="1"/>
              <a:t>kecemerlangan</a:t>
            </a:r>
            <a:r>
              <a:rPr lang="en-GB" sz="2400" dirty="0"/>
              <a:t> </a:t>
            </a:r>
            <a:r>
              <a:rPr lang="en-GB" sz="2400" dirty="0" err="1"/>
              <a:t>merupakan</a:t>
            </a:r>
            <a:r>
              <a:rPr lang="en-GB" sz="2400" dirty="0"/>
              <a:t> </a:t>
            </a:r>
            <a:r>
              <a:rPr lang="en-GB" sz="2400" dirty="0" err="1"/>
              <a:t>fungsi</a:t>
            </a:r>
            <a:r>
              <a:rPr lang="en-GB" sz="2400" dirty="0"/>
              <a:t> yang </a:t>
            </a:r>
            <a:r>
              <a:rPr lang="en-GB" sz="2400" dirty="0" err="1"/>
              <a:t>tidak</a:t>
            </a:r>
            <a:r>
              <a:rPr lang="en-GB" sz="2400" dirty="0"/>
              <a:t> </a:t>
            </a:r>
            <a:r>
              <a:rPr lang="en-GB" sz="2400" dirty="0" err="1"/>
              <a:t>sederhana</a:t>
            </a:r>
            <a:r>
              <a:rPr lang="en-GB" sz="2400" dirty="0"/>
              <a:t>, </a:t>
            </a:r>
            <a:r>
              <a:rPr lang="en-GB" sz="2400" dirty="0" err="1"/>
              <a:t>namun</a:t>
            </a:r>
            <a:r>
              <a:rPr lang="en-GB" sz="2400" dirty="0"/>
              <a:t> </a:t>
            </a:r>
            <a:r>
              <a:rPr lang="en-GB" sz="2400" dirty="0" err="1"/>
              <a:t>dapat</a:t>
            </a:r>
            <a:r>
              <a:rPr lang="en-GB" sz="2400" dirty="0"/>
              <a:t> </a:t>
            </a:r>
            <a:r>
              <a:rPr lang="en-GB" sz="2400" dirty="0" err="1"/>
              <a:t>dijelaskan</a:t>
            </a:r>
            <a:r>
              <a:rPr lang="en-GB" sz="2400" dirty="0"/>
              <a:t> </a:t>
            </a:r>
            <a:r>
              <a:rPr lang="en-GB" sz="2400" dirty="0" err="1"/>
              <a:t>antara</a:t>
            </a:r>
            <a:r>
              <a:rPr lang="en-GB" sz="2400" dirty="0"/>
              <a:t> lain </a:t>
            </a:r>
            <a:r>
              <a:rPr lang="en-GB" sz="2400" dirty="0" err="1"/>
              <a:t>dengan</a:t>
            </a:r>
            <a:r>
              <a:rPr lang="en-GB" sz="2400" dirty="0"/>
              <a:t> </a:t>
            </a:r>
            <a:r>
              <a:rPr lang="en-GB" sz="2400" dirty="0" err="1"/>
              <a:t>dua</a:t>
            </a:r>
            <a:r>
              <a:rPr lang="en-GB" sz="2400" dirty="0"/>
              <a:t> </a:t>
            </a:r>
            <a:r>
              <a:rPr lang="en-GB" sz="2400" dirty="0" err="1"/>
              <a:t>fenomena</a:t>
            </a:r>
            <a:r>
              <a:rPr lang="en-GB" sz="2400" dirty="0"/>
              <a:t> </a:t>
            </a:r>
            <a:r>
              <a:rPr lang="en-GB" sz="2400" dirty="0" err="1"/>
              <a:t>berikut</a:t>
            </a:r>
            <a:r>
              <a:rPr lang="en-GB" sz="2400" dirty="0" smtClean="0"/>
              <a:t>:</a:t>
            </a:r>
          </a:p>
          <a:p>
            <a:pPr>
              <a:lnSpc>
                <a:spcPct val="90000"/>
              </a:lnSpc>
              <a:defRPr/>
            </a:pPr>
            <a:endParaRPr lang="en-GB" sz="2400" dirty="0"/>
          </a:p>
          <a:p>
            <a:pPr>
              <a:lnSpc>
                <a:spcPct val="90000"/>
              </a:lnSpc>
              <a:defRPr/>
            </a:pPr>
            <a:r>
              <a:rPr lang="en-GB" sz="2400" dirty="0"/>
              <a:t>Mach Band (</a:t>
            </a:r>
            <a:r>
              <a:rPr lang="en-GB" sz="2400" dirty="0" err="1"/>
              <a:t>ditemukan</a:t>
            </a:r>
            <a:r>
              <a:rPr lang="en-GB" sz="2400" dirty="0"/>
              <a:t> </a:t>
            </a:r>
            <a:r>
              <a:rPr lang="en-GB" sz="2400" dirty="0" err="1"/>
              <a:t>oleh</a:t>
            </a:r>
            <a:r>
              <a:rPr lang="en-GB" sz="2400" dirty="0"/>
              <a:t> Ernst Mach):                   </a:t>
            </a:r>
            <a:r>
              <a:rPr lang="en-GB" sz="2400" dirty="0" smtClean="0"/>
              <a:t>   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400" dirty="0" smtClean="0"/>
              <a:t>pita </a:t>
            </a:r>
            <a:r>
              <a:rPr lang="en-GB" sz="2400" dirty="0" err="1" smtClean="0"/>
              <a:t>tengah</a:t>
            </a:r>
            <a:r>
              <a:rPr lang="en-GB" sz="2400" dirty="0" smtClean="0"/>
              <a:t> </a:t>
            </a:r>
            <a:r>
              <a:rPr lang="en-GB" sz="2400" dirty="0" err="1" smtClean="0"/>
              <a:t>bagian</a:t>
            </a:r>
            <a:r>
              <a:rPr lang="en-GB" sz="2400" dirty="0" smtClean="0"/>
              <a:t> </a:t>
            </a:r>
            <a:r>
              <a:rPr lang="en-GB" sz="2400" dirty="0" err="1" smtClean="0"/>
              <a:t>kiri</a:t>
            </a:r>
            <a:r>
              <a:rPr lang="en-GB" sz="2400" dirty="0" smtClean="0"/>
              <a:t> </a:t>
            </a:r>
            <a:r>
              <a:rPr lang="en-GB" sz="2400" dirty="0" err="1" smtClean="0"/>
              <a:t>kelihatan</a:t>
            </a:r>
            <a:r>
              <a:rPr lang="en-GB" sz="2400" dirty="0" smtClean="0"/>
              <a:t> </a:t>
            </a:r>
            <a:r>
              <a:rPr lang="en-GB" sz="2400" dirty="0" err="1" smtClean="0"/>
              <a:t>lebih</a:t>
            </a:r>
            <a:r>
              <a:rPr lang="en-GB" sz="2400" dirty="0" smtClean="0"/>
              <a:t> </a:t>
            </a:r>
            <a:r>
              <a:rPr lang="en-GB" sz="2400" dirty="0" err="1" smtClean="0"/>
              <a:t>terang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bagian</a:t>
            </a:r>
            <a:r>
              <a:rPr lang="en-GB" sz="2400" dirty="0" smtClean="0"/>
              <a:t> </a:t>
            </a:r>
            <a:r>
              <a:rPr lang="en-GB" sz="2400" dirty="0" err="1" smtClean="0"/>
              <a:t>kanan</a:t>
            </a:r>
            <a:r>
              <a:rPr lang="en-GB" sz="2400" dirty="0" smtClean="0"/>
              <a:t>.</a:t>
            </a:r>
          </a:p>
          <a:p>
            <a:pPr>
              <a:lnSpc>
                <a:spcPct val="90000"/>
              </a:lnSpc>
              <a:defRPr/>
            </a:pPr>
            <a:endParaRPr lang="en-GB" sz="2400" dirty="0"/>
          </a:p>
          <a:p>
            <a:pPr>
              <a:lnSpc>
                <a:spcPct val="90000"/>
              </a:lnSpc>
              <a:defRPr/>
            </a:pPr>
            <a:r>
              <a:rPr lang="en-GB" sz="2400" dirty="0"/>
              <a:t>Simultaneous Contrast:                                   </a:t>
            </a:r>
            <a:endParaRPr lang="en-GB" sz="2400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400" dirty="0" err="1" smtClean="0"/>
              <a:t>kotak</a:t>
            </a:r>
            <a:r>
              <a:rPr lang="en-GB" sz="2400" dirty="0" smtClean="0"/>
              <a:t> </a:t>
            </a:r>
            <a:r>
              <a:rPr lang="en-GB" sz="2400" dirty="0" err="1"/>
              <a:t>kecil</a:t>
            </a:r>
            <a:r>
              <a:rPr lang="en-GB" sz="2400" dirty="0"/>
              <a:t> </a:t>
            </a:r>
            <a:r>
              <a:rPr lang="en-GB" sz="2400" dirty="0" err="1"/>
              <a:t>disebelah</a:t>
            </a:r>
            <a:r>
              <a:rPr lang="en-GB" sz="2400" dirty="0"/>
              <a:t> </a:t>
            </a:r>
            <a:r>
              <a:rPr lang="en-GB" sz="2400" dirty="0" err="1"/>
              <a:t>kiri</a:t>
            </a:r>
            <a:r>
              <a:rPr lang="en-GB" sz="2400" dirty="0"/>
              <a:t> </a:t>
            </a:r>
            <a:r>
              <a:rPr lang="en-GB" sz="2400" dirty="0" err="1"/>
              <a:t>kelihatan</a:t>
            </a:r>
            <a:r>
              <a:rPr lang="en-GB" sz="2400" dirty="0"/>
              <a:t> </a:t>
            </a:r>
            <a:r>
              <a:rPr lang="en-GB" sz="2400" dirty="0" err="1"/>
              <a:t>lebih</a:t>
            </a:r>
            <a:r>
              <a:rPr lang="en-GB" sz="2400" dirty="0"/>
              <a:t> </a:t>
            </a:r>
            <a:r>
              <a:rPr lang="en-GB" sz="2400" dirty="0" err="1"/>
              <a:t>gelap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kotak</a:t>
            </a:r>
            <a:r>
              <a:rPr lang="en-GB" sz="2400" dirty="0"/>
              <a:t> </a:t>
            </a:r>
            <a:r>
              <a:rPr lang="en-GB" sz="2400" dirty="0" err="1"/>
              <a:t>kecil</a:t>
            </a:r>
            <a:r>
              <a:rPr lang="en-GB" sz="2400" dirty="0"/>
              <a:t> </a:t>
            </a:r>
            <a:r>
              <a:rPr lang="en-GB" sz="2400" dirty="0" err="1"/>
              <a:t>disebelah</a:t>
            </a:r>
            <a:r>
              <a:rPr lang="en-GB" sz="2400" dirty="0"/>
              <a:t> </a:t>
            </a:r>
            <a:r>
              <a:rPr lang="en-GB" sz="2400" dirty="0" err="1"/>
              <a:t>kanan</a:t>
            </a:r>
            <a:r>
              <a:rPr lang="en-GB" sz="2400" dirty="0"/>
              <a:t>, </a:t>
            </a:r>
            <a:r>
              <a:rPr lang="en-GB" sz="2400" dirty="0" err="1"/>
              <a:t>padahal</a:t>
            </a:r>
            <a:r>
              <a:rPr lang="en-GB" sz="2400" dirty="0"/>
              <a:t> </a:t>
            </a:r>
            <a:r>
              <a:rPr lang="en-GB" sz="2400" dirty="0" err="1"/>
              <a:t>intensitasnya</a:t>
            </a:r>
            <a:r>
              <a:rPr lang="en-GB" sz="2400" dirty="0"/>
              <a:t> </a:t>
            </a:r>
            <a:r>
              <a:rPr lang="en-GB" sz="2400" dirty="0" err="1"/>
              <a:t>sama</a:t>
            </a:r>
            <a:r>
              <a:rPr lang="en-GB" sz="2400" dirty="0"/>
              <a:t> </a:t>
            </a:r>
            <a:r>
              <a:rPr lang="en-GB" sz="2400" dirty="0" err="1"/>
              <a:t>tapi</a:t>
            </a:r>
            <a:r>
              <a:rPr lang="en-GB" sz="2400" dirty="0"/>
              <a:t> </a:t>
            </a:r>
            <a:r>
              <a:rPr lang="en-GB" sz="2400" dirty="0" err="1"/>
              <a:t>intensitas</a:t>
            </a:r>
            <a:r>
              <a:rPr lang="en-GB" sz="2400" dirty="0"/>
              <a:t> </a:t>
            </a:r>
            <a:r>
              <a:rPr lang="en-GB" sz="2400" dirty="0" err="1"/>
              <a:t>latar</a:t>
            </a:r>
            <a:r>
              <a:rPr lang="en-GB" sz="2400" dirty="0"/>
              <a:t> </a:t>
            </a:r>
            <a:r>
              <a:rPr lang="en-GB" sz="2400" dirty="0" err="1"/>
              <a:t>belakang</a:t>
            </a:r>
            <a:r>
              <a:rPr lang="en-GB" sz="2400" dirty="0"/>
              <a:t> </a:t>
            </a:r>
            <a:r>
              <a:rPr lang="en-GB" sz="2400" dirty="0" err="1"/>
              <a:t>berbeda</a:t>
            </a:r>
            <a:r>
              <a:rPr lang="en-GB" sz="2400" dirty="0"/>
              <a:t>. Hal </a:t>
            </a:r>
            <a:r>
              <a:rPr lang="en-GB" sz="2400" dirty="0" err="1"/>
              <a:t>sama</a:t>
            </a:r>
            <a:r>
              <a:rPr lang="en-GB" sz="2400" dirty="0"/>
              <a:t> </a:t>
            </a:r>
            <a:r>
              <a:rPr lang="en-GB" sz="2400" dirty="0" err="1"/>
              <a:t>terjadi</a:t>
            </a:r>
            <a:r>
              <a:rPr lang="en-GB" sz="2400" dirty="0"/>
              <a:t> </a:t>
            </a:r>
            <a:r>
              <a:rPr lang="en-GB" sz="2400" dirty="0" err="1"/>
              <a:t>bila</a:t>
            </a:r>
            <a:r>
              <a:rPr lang="en-GB" sz="2400" dirty="0"/>
              <a:t> </a:t>
            </a:r>
            <a:r>
              <a:rPr lang="en-GB" sz="2400" dirty="0" err="1"/>
              <a:t>kertas</a:t>
            </a:r>
            <a:r>
              <a:rPr lang="en-GB" sz="2400" dirty="0"/>
              <a:t> </a:t>
            </a:r>
            <a:r>
              <a:rPr lang="en-GB" sz="2400" dirty="0" err="1"/>
              <a:t>putih</a:t>
            </a:r>
            <a:r>
              <a:rPr lang="en-GB" sz="2400" dirty="0"/>
              <a:t> di </a:t>
            </a:r>
            <a:r>
              <a:rPr lang="en-GB" sz="2400" dirty="0" err="1"/>
              <a:t>meja</a:t>
            </a:r>
            <a:r>
              <a:rPr lang="en-GB" sz="2400" dirty="0"/>
              <a:t> </a:t>
            </a:r>
            <a:r>
              <a:rPr lang="en-GB" sz="2400" dirty="0" err="1"/>
              <a:t>kelihatan</a:t>
            </a:r>
            <a:r>
              <a:rPr lang="en-GB" sz="2400" dirty="0"/>
              <a:t> </a:t>
            </a:r>
            <a:r>
              <a:rPr lang="en-GB" sz="2400" dirty="0" err="1"/>
              <a:t>lebih</a:t>
            </a:r>
            <a:r>
              <a:rPr lang="en-GB" sz="2400" dirty="0"/>
              <a:t> </a:t>
            </a:r>
            <a:r>
              <a:rPr lang="en-GB" sz="2400" dirty="0" err="1"/>
              <a:t>putih</a:t>
            </a:r>
            <a:r>
              <a:rPr lang="en-GB" sz="2400" dirty="0"/>
              <a:t> </a:t>
            </a:r>
            <a:r>
              <a:rPr lang="en-GB" sz="2400" dirty="0" err="1"/>
              <a:t>daripada</a:t>
            </a:r>
            <a:r>
              <a:rPr lang="en-GB" sz="2400" dirty="0"/>
              <a:t> </a:t>
            </a:r>
            <a:r>
              <a:rPr lang="en-GB" sz="2400" dirty="0" err="1"/>
              <a:t>kertas</a:t>
            </a:r>
            <a:r>
              <a:rPr lang="en-GB" sz="2400" dirty="0"/>
              <a:t> </a:t>
            </a:r>
            <a:r>
              <a:rPr lang="en-GB" sz="2400" dirty="0" err="1"/>
              <a:t>sama</a:t>
            </a:r>
            <a:r>
              <a:rPr lang="en-GB" sz="2400" dirty="0"/>
              <a:t> </a:t>
            </a:r>
            <a:r>
              <a:rPr lang="en-GB" sz="2400" dirty="0" err="1"/>
              <a:t>diarahkan</a:t>
            </a:r>
            <a:r>
              <a:rPr lang="en-GB" sz="2400" dirty="0"/>
              <a:t> </a:t>
            </a:r>
            <a:r>
              <a:rPr lang="en-GB" sz="2400" dirty="0" err="1"/>
              <a:t>ke</a:t>
            </a:r>
            <a:r>
              <a:rPr lang="en-GB" sz="2400" dirty="0"/>
              <a:t> </a:t>
            </a:r>
            <a:r>
              <a:rPr lang="en-GB" sz="2400" dirty="0" err="1"/>
              <a:t>sinar</a:t>
            </a:r>
            <a:r>
              <a:rPr lang="en-GB" sz="2400" dirty="0"/>
              <a:t> </a:t>
            </a:r>
            <a:r>
              <a:rPr lang="en-GB" sz="2400" dirty="0" err="1"/>
              <a:t>matahari</a:t>
            </a:r>
            <a:r>
              <a:rPr lang="en-GB" sz="2400" dirty="0"/>
              <a:t>.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BADE19-5669-4BDB-A590-5212BFD7B980}" type="slidenum">
              <a:rPr lang="en-GB" smtClean="0">
                <a:latin typeface="Verdana" pitchFamily="34" charset="0"/>
              </a:rPr>
              <a:pPr/>
              <a:t>8</a:t>
            </a:fld>
            <a:endParaRPr lang="en-GB" smtClean="0">
              <a:latin typeface="Verdana" pitchFamily="34" charset="0"/>
            </a:endParaRP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7088188" y="2895600"/>
            <a:ext cx="457200" cy="304800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7545388" y="2895600"/>
            <a:ext cx="457200" cy="3048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777777"/>
              </a:solidFill>
            </a:endParaRP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8002588" y="2895600"/>
            <a:ext cx="457200" cy="3048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20"/>
          <p:cNvSpPr>
            <a:spLocks noChangeArrowheads="1"/>
          </p:cNvSpPr>
          <p:nvPr/>
        </p:nvSpPr>
        <p:spPr bwMode="auto">
          <a:xfrm>
            <a:off x="5791200" y="3833880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21"/>
          <p:cNvSpPr>
            <a:spLocks noChangeArrowheads="1"/>
          </p:cNvSpPr>
          <p:nvPr/>
        </p:nvSpPr>
        <p:spPr bwMode="auto">
          <a:xfrm>
            <a:off x="7162800" y="3833880"/>
            <a:ext cx="914400" cy="533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22"/>
          <p:cNvSpPr>
            <a:spLocks noChangeArrowheads="1"/>
          </p:cNvSpPr>
          <p:nvPr/>
        </p:nvSpPr>
        <p:spPr bwMode="auto">
          <a:xfrm>
            <a:off x="6096000" y="3986280"/>
            <a:ext cx="304800" cy="228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23"/>
          <p:cNvSpPr>
            <a:spLocks noChangeArrowheads="1"/>
          </p:cNvSpPr>
          <p:nvPr/>
        </p:nvSpPr>
        <p:spPr bwMode="auto">
          <a:xfrm>
            <a:off x="7467600" y="3986280"/>
            <a:ext cx="304800" cy="2286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65E34F-D5A1-434A-996C-52D70D4E0247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806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smtClean="0"/>
              <a:t>Tingkat kecemerlangan (3)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err="1" smtClean="0"/>
              <a:t>Sumber</a:t>
            </a:r>
            <a:r>
              <a:rPr lang="en-US" sz="1800" dirty="0" smtClean="0"/>
              <a:t> : Gonzales, </a:t>
            </a:r>
            <a:br>
              <a:rPr lang="en-US" sz="1800" dirty="0" smtClean="0"/>
            </a:br>
            <a:r>
              <a:rPr lang="en-US" sz="1800" dirty="0" smtClean="0"/>
              <a:t>Digital Image Processing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FA4118-41AA-47FC-B0FA-F712EDDA625C}" type="slidenum">
              <a:rPr lang="en-GB" smtClean="0">
                <a:latin typeface="Verdana" pitchFamily="34" charset="0"/>
              </a:rPr>
              <a:pPr/>
              <a:t>9</a:t>
            </a:fld>
            <a:endParaRPr lang="en-GB" smtClean="0">
              <a:latin typeface="Verdana" pitchFamily="34" charset="0"/>
            </a:endParaRP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2133600"/>
            <a:ext cx="5065713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9288"/>
            <a:ext cx="50768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1C773B-5D77-4BC5-8DAE-F951D6C78555}" type="datetime1">
              <a:rPr lang="en-US" smtClean="0"/>
              <a:t>7/13/2014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1673</TotalTime>
  <Words>835</Words>
  <Application>Microsoft Office PowerPoint</Application>
  <PresentationFormat>On-screen Show (4:3)</PresentationFormat>
  <Paragraphs>211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template_informatika_slide</vt:lpstr>
      <vt:lpstr>CIG4E3 / Pengolahan Citra Digital BAB 2. Konsep Dasar Citra Digital </vt:lpstr>
      <vt:lpstr>Sistem Visual Manusia</vt:lpstr>
      <vt:lpstr>Pembentukan Citra oleh Sensor Mata (1)</vt:lpstr>
      <vt:lpstr>Pembentukan Citra oleh Sensor Mata (2)</vt:lpstr>
      <vt:lpstr>Pembentukan Citra oleh Sensor Mata (3)</vt:lpstr>
      <vt:lpstr>Pembentukan Citra oleh Sensor Mata (4)</vt:lpstr>
      <vt:lpstr>Tingkat kecemerlangan (1)</vt:lpstr>
      <vt:lpstr>Tingkat kecemerlangan (2)</vt:lpstr>
      <vt:lpstr>Tingkat kecemerlangan (3)</vt:lpstr>
      <vt:lpstr>Cahaya dan spektrum elektromagnetik</vt:lpstr>
      <vt:lpstr>Spektrum Gelombang</vt:lpstr>
      <vt:lpstr>Cahaya dan Spektrum EM (1)</vt:lpstr>
      <vt:lpstr>Cahaya dan Spektrum EM (2)</vt:lpstr>
      <vt:lpstr>Cahaya dan Spektrum EM (3)</vt:lpstr>
      <vt:lpstr>Cahaya dan Spektrum EM (4)</vt:lpstr>
      <vt:lpstr>Image Sensing dan Akuisisi</vt:lpstr>
      <vt:lpstr>PEMANFAATAN Citra Digital</vt:lpstr>
      <vt:lpstr>Citra yang diperoleh dari berbagai aplikasi (1)</vt:lpstr>
      <vt:lpstr>Citra yang diperoleh dari berbagai aplikasi (2)</vt:lpstr>
      <vt:lpstr>Citra yang diperoleh dari berbagai aplikasi (3)</vt:lpstr>
      <vt:lpstr>Citra yang diperoleh dari berbagai aplikasi (4)</vt:lpstr>
      <vt:lpstr>Citra yang diperoleh dari berbagai aplikasi (5)</vt:lpstr>
      <vt:lpstr>Citra yang diperoleh dari berbagai aplikasi (6)</vt:lpstr>
      <vt:lpstr>Citra yang diperoleh dari berbagai aplikasi (7)</vt:lpstr>
      <vt:lpstr>Citra yang diperoleh dari berbagai aplikasi (8)</vt:lpstr>
      <vt:lpstr>PowerPoint Presentation</vt:lpstr>
    </vt:vector>
  </TitlesOfParts>
  <Company>IEEE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Bedy Purnama</dc:creator>
  <cp:lastModifiedBy>riset</cp:lastModifiedBy>
  <cp:revision>130</cp:revision>
  <dcterms:created xsi:type="dcterms:W3CDTF">2012-11-14T18:53:32Z</dcterms:created>
  <dcterms:modified xsi:type="dcterms:W3CDTF">2014-07-13T03:51:21Z</dcterms:modified>
</cp:coreProperties>
</file>