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37"/>
  </p:notesMasterIdLst>
  <p:handoutMasterIdLst>
    <p:handoutMasterId r:id="rId38"/>
  </p:handoutMasterIdLst>
  <p:sldIdLst>
    <p:sldId id="256" r:id="rId3"/>
    <p:sldId id="341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06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BB-0058-4759-851C-8F57D26DE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2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7/13/2014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image" Target="../media/image26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 smtClean="0"/>
              <a:t>BAB 3.</a:t>
            </a:r>
            <a:br>
              <a:rPr lang="en-US" sz="2400" dirty="0" smtClean="0"/>
            </a:br>
            <a:r>
              <a:rPr lang="en-US" sz="2400" dirty="0" err="1"/>
              <a:t>Pembentukan</a:t>
            </a:r>
            <a:r>
              <a:rPr lang="en-US" sz="2400" dirty="0"/>
              <a:t> Citra Digital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dirty="0" smtClean="0">
                <a:latin typeface="Arial" charset="0"/>
              </a:rPr>
              <a:t>                                           Scanning</a:t>
            </a:r>
            <a:endParaRPr lang="en-US" dirty="0">
              <a:latin typeface="Arial" charset="0"/>
            </a:endParaRPr>
          </a:p>
          <a:p>
            <a:pPr marL="3657600" lvl="8" indent="0"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    300 </a:t>
            </a:r>
            <a:r>
              <a:rPr lang="en-US" dirty="0">
                <a:latin typeface="Arial" charset="0"/>
              </a:rPr>
              <a:t>dpi</a:t>
            </a:r>
          </a:p>
          <a:p>
            <a:pPr marL="3657600" lvl="8" indent="0"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    24 bit colors</a:t>
            </a:r>
            <a:endParaRPr lang="en-US" dirty="0" smtClean="0"/>
          </a:p>
          <a:p>
            <a:pPr marL="3657600" lvl="8" indent="0">
              <a:buNone/>
            </a:pPr>
            <a:endParaRPr lang="en-US" dirty="0">
              <a:latin typeface="Arial" charset="0"/>
            </a:endParaRPr>
          </a:p>
          <a:p>
            <a:pPr marL="3657600" lvl="8" indent="0">
              <a:buNone/>
            </a:pPr>
            <a:endParaRPr lang="en-US" dirty="0" smtClean="0">
              <a:latin typeface="Arial" charset="0"/>
            </a:endParaRPr>
          </a:p>
          <a:p>
            <a:pPr marL="3657600" lvl="8" indent="0">
              <a:buNone/>
            </a:pPr>
            <a:endParaRPr lang="en-US" dirty="0">
              <a:latin typeface="Arial" charset="0"/>
            </a:endParaRPr>
          </a:p>
          <a:p>
            <a:pPr marL="3657600" lvl="8" indent="0">
              <a:buNone/>
            </a:pPr>
            <a:endParaRPr lang="en-US" dirty="0" smtClean="0">
              <a:latin typeface="Arial" charset="0"/>
            </a:endParaRPr>
          </a:p>
          <a:p>
            <a:pPr marL="3657600" lvl="8" indent="0">
              <a:buNone/>
            </a:pPr>
            <a:endParaRPr lang="en-US" dirty="0" smtClean="0">
              <a:latin typeface="Arial" charset="0"/>
            </a:endParaRPr>
          </a:p>
          <a:p>
            <a:pPr marL="3657600" lvl="8" indent="0">
              <a:buNone/>
            </a:pPr>
            <a:endParaRPr lang="en-US" dirty="0">
              <a:latin typeface="Arial" charset="0"/>
            </a:endParaRPr>
          </a:p>
          <a:p>
            <a:r>
              <a:rPr lang="en-US" sz="2000" dirty="0" err="1">
                <a:latin typeface="Arial" charset="0"/>
              </a:rPr>
              <a:t>Ukuran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citra</a:t>
            </a:r>
            <a:r>
              <a:rPr lang="en-US" sz="2000" dirty="0">
                <a:latin typeface="Arial" charset="0"/>
              </a:rPr>
              <a:t> digital </a:t>
            </a:r>
            <a:r>
              <a:rPr lang="en-US" sz="2000" dirty="0" smtClean="0">
                <a:latin typeface="Arial" charset="0"/>
              </a:rPr>
              <a:t>(bit) = </a:t>
            </a:r>
            <a:r>
              <a:rPr lang="en-US" sz="2000" dirty="0" err="1">
                <a:latin typeface="Arial" charset="0"/>
              </a:rPr>
              <a:t>jml</a:t>
            </a:r>
            <a:r>
              <a:rPr lang="en-US" sz="2000" dirty="0">
                <a:latin typeface="Arial" charset="0"/>
              </a:rPr>
              <a:t> dot (pixel) x </a:t>
            </a:r>
            <a:r>
              <a:rPr lang="en-US" sz="2000" dirty="0" err="1">
                <a:latin typeface="Arial" charset="0"/>
              </a:rPr>
              <a:t>jml</a:t>
            </a:r>
            <a:r>
              <a:rPr lang="en-US" sz="2000" dirty="0">
                <a:latin typeface="Arial" charset="0"/>
              </a:rPr>
              <a:t> bit / pixel</a:t>
            </a:r>
          </a:p>
          <a:p>
            <a:pPr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jml</a:t>
            </a:r>
            <a:r>
              <a:rPr lang="en-US" sz="2000" dirty="0">
                <a:latin typeface="Arial" charset="0"/>
              </a:rPr>
              <a:t> pixel = (</a:t>
            </a:r>
            <a:r>
              <a:rPr lang="en-US" sz="2000" dirty="0" smtClean="0">
                <a:latin typeface="Arial" charset="0"/>
              </a:rPr>
              <a:t>3.5 </a:t>
            </a:r>
            <a:r>
              <a:rPr lang="en-US" sz="2000" dirty="0">
                <a:latin typeface="Arial" charset="0"/>
              </a:rPr>
              <a:t>x </a:t>
            </a:r>
            <a:r>
              <a:rPr lang="en-US" sz="2000" dirty="0" smtClean="0">
                <a:latin typeface="Arial" charset="0"/>
              </a:rPr>
              <a:t>300</a:t>
            </a:r>
            <a:r>
              <a:rPr lang="en-US" sz="2000" dirty="0">
                <a:latin typeface="Arial" charset="0"/>
              </a:rPr>
              <a:t>) x (5 x </a:t>
            </a:r>
            <a:r>
              <a:rPr lang="en-US" sz="2000" dirty="0" smtClean="0">
                <a:latin typeface="Arial" charset="0"/>
              </a:rPr>
              <a:t>300</a:t>
            </a:r>
            <a:r>
              <a:rPr lang="en-US" sz="2000" dirty="0">
                <a:latin typeface="Arial" charset="0"/>
              </a:rPr>
              <a:t>) = </a:t>
            </a:r>
            <a:r>
              <a:rPr lang="en-US" sz="2000" dirty="0" smtClean="0">
                <a:latin typeface="Arial" charset="0"/>
              </a:rPr>
              <a:t>1.575.000</a:t>
            </a:r>
            <a:endParaRPr lang="en-US" sz="2000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000" dirty="0">
                <a:latin typeface="Arial" charset="0"/>
              </a:rPr>
              <a:t> bit / pixel </a:t>
            </a:r>
            <a:r>
              <a:rPr lang="en-US" sz="2000" dirty="0">
                <a:latin typeface="Arial" charset="0"/>
                <a:sym typeface="Wingdings" pitchFamily="2" charset="2"/>
              </a:rPr>
              <a:t>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24 </a:t>
            </a:r>
            <a:r>
              <a:rPr lang="en-US" sz="2000" dirty="0">
                <a:latin typeface="Arial" charset="0"/>
              </a:rPr>
              <a:t>bit / </a:t>
            </a:r>
            <a:r>
              <a:rPr lang="en-US" sz="2000" dirty="0" smtClean="0">
                <a:latin typeface="Arial" charset="0"/>
              </a:rPr>
              <a:t>pixel</a:t>
            </a:r>
            <a:endParaRPr lang="en-US" sz="2000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Ukuran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citra</a:t>
            </a:r>
            <a:r>
              <a:rPr lang="en-US" sz="2000" dirty="0">
                <a:latin typeface="Arial" charset="0"/>
              </a:rPr>
              <a:t> digital = </a:t>
            </a:r>
            <a:r>
              <a:rPr lang="en-US" sz="2000" dirty="0" smtClean="0">
                <a:latin typeface="Arial" charset="0"/>
              </a:rPr>
              <a:t>37.800.000 </a:t>
            </a:r>
            <a:r>
              <a:rPr lang="en-US" sz="2000" dirty="0" smtClean="0">
                <a:latin typeface="Arial" charset="0"/>
              </a:rPr>
              <a:t>bit </a:t>
            </a:r>
            <a:r>
              <a:rPr lang="en-US" sz="2000" dirty="0">
                <a:latin typeface="Arial" charset="0"/>
                <a:cs typeface="Arial" charset="0"/>
              </a:rPr>
              <a:t>≈ </a:t>
            </a:r>
            <a:r>
              <a:rPr lang="en-US" sz="2000" dirty="0" smtClean="0">
                <a:latin typeface="Arial" charset="0"/>
                <a:cs typeface="Arial" charset="0"/>
              </a:rPr>
              <a:t>4.5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MB</a:t>
            </a:r>
          </a:p>
          <a:p>
            <a:pPr marL="3657600" lvl="8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457200" y="1828800"/>
            <a:ext cx="2857500" cy="3001963"/>
            <a:chOff x="295" y="1026"/>
            <a:chExt cx="1800" cy="189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26"/>
              <a:ext cx="180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73" y="2432"/>
              <a:ext cx="1390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dirty="0" err="1">
                  <a:latin typeface="Arial" charset="0"/>
                </a:rPr>
                <a:t>Foto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en-US" sz="2400" dirty="0" err="1">
                  <a:latin typeface="Arial" charset="0"/>
                </a:rPr>
                <a:t>3R</a:t>
              </a:r>
              <a:endParaRPr lang="en-US" sz="2400" dirty="0">
                <a:latin typeface="Arial" charset="0"/>
              </a:endParaRPr>
            </a:p>
            <a:p>
              <a:r>
                <a:rPr lang="en-US" sz="2000" dirty="0">
                  <a:latin typeface="Arial" charset="0"/>
                </a:rPr>
                <a:t>(</a:t>
              </a:r>
              <a:r>
                <a:rPr lang="en-US" sz="2000" dirty="0" smtClean="0">
                  <a:latin typeface="Arial" charset="0"/>
                </a:rPr>
                <a:t>3.5 </a:t>
              </a:r>
              <a:r>
                <a:rPr lang="en-US" sz="2000" dirty="0">
                  <a:latin typeface="Arial" charset="0"/>
                </a:rPr>
                <a:t>inch x 5 inch)</a:t>
              </a:r>
            </a:p>
          </p:txBody>
        </p:sp>
      </p:grp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88612"/>
              </p:ext>
            </p:extLst>
          </p:nvPr>
        </p:nvGraphicFramePr>
        <p:xfrm>
          <a:off x="5126038" y="1762125"/>
          <a:ext cx="207803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Visio" r:id="rId4" imgW="815950" imgH="587654" progId="Visio.Drawing.11">
                  <p:embed/>
                </p:oleObj>
              </mc:Choice>
              <mc:Fallback>
                <p:oleObj name="Visio" r:id="rId4" imgW="815950" imgH="587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762125"/>
                        <a:ext cx="2078037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851275" y="2493963"/>
            <a:ext cx="863600" cy="6477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9" descr="j01964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841487"/>
            <a:ext cx="13589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10800000">
            <a:off x="5651500" y="3644900"/>
            <a:ext cx="1296988" cy="1296988"/>
          </a:xfrm>
          <a:custGeom>
            <a:avLst/>
            <a:gdLst>
              <a:gd name="T0" fmla="*/ 54536664 w 21600"/>
              <a:gd name="T1" fmla="*/ 0 h 21600"/>
              <a:gd name="T2" fmla="*/ 54536664 w 21600"/>
              <a:gd name="T3" fmla="*/ 43835552 h 21600"/>
              <a:gd name="T4" fmla="*/ 11670971 w 21600"/>
              <a:gd name="T5" fmla="*/ 77878605 h 21600"/>
              <a:gd name="T6" fmla="*/ 77878605 w 21600"/>
              <a:gd name="T7" fmla="*/ 2191777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Format File Citra Bitmap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file 24 bit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bitmap data,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file 1,4,8 bit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Color Map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62920"/>
              </p:ext>
            </p:extLst>
          </p:nvPr>
        </p:nvGraphicFramePr>
        <p:xfrm>
          <a:off x="990600" y="3741760"/>
          <a:ext cx="7696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3" imgW="3583751" imgH="1081256" progId="Visio.Drawing.11">
                  <p:embed/>
                </p:oleObj>
              </mc:Choice>
              <mc:Fallback>
                <p:oleObj name="Visio" r:id="rId3" imgW="3583751" imgH="108125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41760"/>
                        <a:ext cx="7696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2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Citra 1, 4, </a:t>
            </a:r>
            <a:r>
              <a:rPr lang="en-US" sz="2600" dirty="0" err="1"/>
              <a:t>dan</a:t>
            </a:r>
            <a:r>
              <a:rPr lang="en-US" sz="2600" dirty="0"/>
              <a:t> 8 bit per pixel </a:t>
            </a:r>
            <a:r>
              <a:rPr lang="en-US" sz="2600" dirty="0" err="1"/>
              <a:t>butuh</a:t>
            </a:r>
            <a:r>
              <a:rPr lang="en-US" sz="2600" dirty="0"/>
              <a:t> color map</a:t>
            </a:r>
          </a:p>
          <a:p>
            <a:pPr>
              <a:lnSpc>
                <a:spcPct val="90000"/>
              </a:lnSpc>
            </a:pPr>
            <a:r>
              <a:rPr lang="en-US" sz="2600" dirty="0" err="1"/>
              <a:t>Entri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color map (palette) </a:t>
            </a:r>
            <a:r>
              <a:rPr lang="en-US" sz="2600" dirty="0" err="1"/>
              <a:t>biasanya</a:t>
            </a:r>
            <a:r>
              <a:rPr lang="en-US" sz="2600" dirty="0"/>
              <a:t> 2, 16, </a:t>
            </a:r>
            <a:r>
              <a:rPr lang="en-US" sz="2600" dirty="0" err="1"/>
              <a:t>atau</a:t>
            </a:r>
            <a:r>
              <a:rPr lang="en-US" sz="2600" dirty="0"/>
              <a:t> 256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warna</a:t>
            </a:r>
            <a:r>
              <a:rPr lang="en-US" sz="2200" dirty="0"/>
              <a:t> yang </a:t>
            </a:r>
            <a:r>
              <a:rPr lang="en-US" sz="2200" dirty="0" err="1"/>
              <a:t>tersedia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Color Map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mengindex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bitmap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index </a:t>
            </a:r>
            <a:r>
              <a:rPr lang="en-US" dirty="0" err="1"/>
              <a:t>warna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pixel(x)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color map </a:t>
            </a:r>
            <a:r>
              <a:rPr lang="en-US" dirty="0" err="1"/>
              <a:t>dengan</a:t>
            </a:r>
            <a:r>
              <a:rPr lang="en-US" dirty="0"/>
              <a:t> index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bitmap data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Pembacaan</a:t>
            </a:r>
            <a:r>
              <a:rPr lang="en-US" dirty="0"/>
              <a:t> Citra 8 bit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8"/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pixel 1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: 56 5 9</a:t>
            </a:r>
          </a:p>
          <a:p>
            <a:pPr lvl="8"/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pixel 2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: 5 34 67</a:t>
            </a:r>
            <a:endParaRPr lang="id-ID" dirty="0"/>
          </a:p>
          <a:p>
            <a:pPr lvl="8"/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pixel 16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: 5 34 67</a:t>
            </a:r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Color Map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28232"/>
              </p:ext>
            </p:extLst>
          </p:nvPr>
        </p:nvGraphicFramePr>
        <p:xfrm>
          <a:off x="5011738" y="1903413"/>
          <a:ext cx="34083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3" imgW="1800236" imgH="251852" progId="Visio.Drawing.6">
                  <p:embed/>
                </p:oleObj>
              </mc:Choice>
              <mc:Fallback>
                <p:oleObj name="Visio" r:id="rId3" imgW="1800236" imgH="2518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903413"/>
                        <a:ext cx="34083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14640"/>
              </p:ext>
            </p:extLst>
          </p:nvPr>
        </p:nvGraphicFramePr>
        <p:xfrm>
          <a:off x="1114425" y="1752600"/>
          <a:ext cx="283051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5" imgW="1965579" imgH="2903220" progId="Visio.Drawing.11">
                  <p:embed/>
                </p:oleObj>
              </mc:Choice>
              <mc:Fallback>
                <p:oleObj name="Visio" r:id="rId5" imgW="1965579" imgH="29032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752600"/>
                        <a:ext cx="283051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9"/>
          <p:cNvSpPr>
            <a:spLocks/>
          </p:cNvSpPr>
          <p:nvPr/>
        </p:nvSpPr>
        <p:spPr bwMode="auto">
          <a:xfrm>
            <a:off x="533400" y="2362200"/>
            <a:ext cx="4572000" cy="1752600"/>
          </a:xfrm>
          <a:custGeom>
            <a:avLst/>
            <a:gdLst>
              <a:gd name="T0" fmla="*/ 2147483647 w 2720"/>
              <a:gd name="T1" fmla="*/ 0 h 1104"/>
              <a:gd name="T2" fmla="*/ 904116362 w 2720"/>
              <a:gd name="T3" fmla="*/ 2056447500 h 1104"/>
              <a:gd name="T4" fmla="*/ 2147483647 w 2720"/>
              <a:gd name="T5" fmla="*/ 2147483647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0" h="1104">
                <a:moveTo>
                  <a:pt x="2720" y="0"/>
                </a:moveTo>
                <a:cubicBezTo>
                  <a:pt x="1680" y="316"/>
                  <a:pt x="640" y="632"/>
                  <a:pt x="320" y="816"/>
                </a:cubicBezTo>
                <a:cubicBezTo>
                  <a:pt x="0" y="1000"/>
                  <a:pt x="400" y="1052"/>
                  <a:pt x="800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828675" y="2581275"/>
            <a:ext cx="4864100" cy="3148013"/>
          </a:xfrm>
          <a:custGeom>
            <a:avLst/>
            <a:gdLst>
              <a:gd name="T0" fmla="*/ 2147483647 w 3064"/>
              <a:gd name="T1" fmla="*/ 0 h 1983"/>
              <a:gd name="T2" fmla="*/ 982860938 w 3064"/>
              <a:gd name="T3" fmla="*/ 2147483647 h 1983"/>
              <a:gd name="T4" fmla="*/ 1829633438 w 3064"/>
              <a:gd name="T5" fmla="*/ 2147483647 h 19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4" h="1983">
                <a:moveTo>
                  <a:pt x="3064" y="0"/>
                </a:moveTo>
                <a:cubicBezTo>
                  <a:pt x="2618" y="296"/>
                  <a:pt x="780" y="1581"/>
                  <a:pt x="390" y="1782"/>
                </a:cubicBezTo>
                <a:cubicBezTo>
                  <a:pt x="0" y="1983"/>
                  <a:pt x="662" y="1302"/>
                  <a:pt x="726" y="12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1447800" y="2667000"/>
            <a:ext cx="4724400" cy="4191000"/>
          </a:xfrm>
          <a:custGeom>
            <a:avLst/>
            <a:gdLst>
              <a:gd name="T0" fmla="*/ 2147483647 w 2768"/>
              <a:gd name="T1" fmla="*/ 0 h 2712"/>
              <a:gd name="T2" fmla="*/ 1211864924 w 2768"/>
              <a:gd name="T3" fmla="*/ 2147483647 h 2712"/>
              <a:gd name="T4" fmla="*/ 792373023 w 2768"/>
              <a:gd name="T5" fmla="*/ 2147483647 h 27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8" h="2712">
                <a:moveTo>
                  <a:pt x="2768" y="0"/>
                </a:moveTo>
                <a:cubicBezTo>
                  <a:pt x="1800" y="996"/>
                  <a:pt x="832" y="1992"/>
                  <a:pt x="416" y="2352"/>
                </a:cubicBezTo>
                <a:cubicBezTo>
                  <a:pt x="0" y="2712"/>
                  <a:pt x="288" y="2192"/>
                  <a:pt x="272" y="2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1,4,8,24 bit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storage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pixel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Misalkan</a:t>
            </a:r>
            <a:r>
              <a:rPr lang="en-US" dirty="0"/>
              <a:t>: </a:t>
            </a:r>
            <a:r>
              <a:rPr lang="en-US" dirty="0" err="1"/>
              <a:t>citra</a:t>
            </a:r>
            <a:r>
              <a:rPr lang="en-US" dirty="0"/>
              <a:t> A :200 x 200 pixel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minimum byte </a:t>
            </a:r>
            <a:r>
              <a:rPr lang="en-US" dirty="0" err="1"/>
              <a:t>dari</a:t>
            </a:r>
            <a:r>
              <a:rPr lang="en-US" dirty="0"/>
              <a:t> file bitmap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: </a:t>
            </a:r>
            <a:r>
              <a:rPr lang="en-US" dirty="0" err="1"/>
              <a:t>citra</a:t>
            </a:r>
            <a:r>
              <a:rPr lang="en-US" dirty="0"/>
              <a:t> 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24 bit </a:t>
            </a:r>
            <a:r>
              <a:rPr lang="en-US" dirty="0" err="1"/>
              <a:t>dan</a:t>
            </a:r>
            <a:r>
              <a:rPr lang="en-US" dirty="0"/>
              <a:t> 8 bit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200 x 200 x 3 + 54 byte = 120054 byte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200 x 200 x 1 + 54 + 256*3 = </a:t>
            </a:r>
            <a:r>
              <a:rPr lang="id-ID" dirty="0"/>
              <a:t>40822</a:t>
            </a:r>
            <a:r>
              <a:rPr lang="en-US" dirty="0"/>
              <a:t> byte</a:t>
            </a:r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Bitmap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Halftoning</a:t>
            </a:r>
            <a:r>
              <a:rPr lang="en-US" dirty="0">
                <a:solidFill>
                  <a:schemeClr val="tx1"/>
                </a:solidFill>
              </a:rPr>
              <a:t> &amp; Dithering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‘</a:t>
            </a:r>
            <a:r>
              <a:rPr lang="en-US" dirty="0" err="1"/>
              <a:t>mencetak</a:t>
            </a:r>
            <a:r>
              <a:rPr lang="en-US" dirty="0"/>
              <a:t>’ </a:t>
            </a:r>
            <a:r>
              <a:rPr lang="en-US" dirty="0" err="1"/>
              <a:t>sejumlah</a:t>
            </a:r>
            <a:r>
              <a:rPr lang="en-US" dirty="0"/>
              <a:t> [</a:t>
            </a:r>
            <a:r>
              <a:rPr lang="en-US" dirty="0" err="1"/>
              <a:t>besar</a:t>
            </a:r>
            <a:r>
              <a:rPr lang="en-US" dirty="0"/>
              <a:t>]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terbatas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sempit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pixel,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merata-ratakan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printer </a:t>
            </a:r>
            <a:r>
              <a:rPr lang="en-US" dirty="0" err="1"/>
              <a:t>monokrom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Halftoning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336417"/>
            <a:ext cx="8326438" cy="469862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Grey scale: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>
                <a:latin typeface="Arial" charset="0"/>
              </a:rPr>
              <a:t>Halftoned</a:t>
            </a:r>
            <a:r>
              <a:rPr lang="en-US" dirty="0">
                <a:latin typeface="Arial" charset="0"/>
              </a:rPr>
              <a:t> Grey scale</a:t>
            </a:r>
            <a:r>
              <a:rPr lang="en-US" dirty="0" smtClean="0">
                <a:latin typeface="Arial" charset="0"/>
              </a:rPr>
              <a:t>:</a:t>
            </a: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Dot shapes:</a:t>
            </a: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gscale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14" y="1800441"/>
            <a:ext cx="66246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g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72" y="2876954"/>
            <a:ext cx="6624638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3dot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50" y="4431306"/>
            <a:ext cx="65532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4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Digitalisasi</a:t>
            </a:r>
            <a:r>
              <a:rPr lang="en-US" dirty="0"/>
              <a:t> Citra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125" y="1977656"/>
            <a:ext cx="8326438" cy="4054844"/>
          </a:xfrm>
          <a:prstGeom prst="rect">
            <a:avLst/>
          </a:prstGeom>
        </p:spPr>
        <p:txBody>
          <a:bodyPr/>
          <a:lstStyle>
            <a:lvl1pPr marL="346075" indent="-346075" algn="l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latin typeface="Arial" charset="0"/>
              </a:rPr>
              <a:t>Citra analog / objek / scene					Citra digital</a:t>
            </a: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989138"/>
            <a:ext cx="3238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238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636963" y="3141663"/>
            <a:ext cx="2087562" cy="1295400"/>
          </a:xfrm>
          <a:prstGeom prst="rightArrow">
            <a:avLst>
              <a:gd name="adj1" fmla="val 50000"/>
              <a:gd name="adj2" fmla="val 379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Arial" charset="0"/>
              </a:rPr>
              <a:t>Digitalisasi</a:t>
            </a:r>
            <a:endParaRPr lang="en-US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Arial" charset="0"/>
              </a:rPr>
              <a:t>Black &amp; white </a:t>
            </a:r>
            <a:r>
              <a:rPr lang="en-US" dirty="0" smtClean="0">
                <a:latin typeface="Arial" charset="0"/>
              </a:rPr>
              <a:t>halftone</a:t>
            </a:r>
            <a:r>
              <a:rPr lang="en-US" dirty="0" smtClean="0"/>
              <a:t>			</a:t>
            </a:r>
            <a:r>
              <a:rPr lang="en-US" dirty="0" err="1">
                <a:latin typeface="Arial" charset="0"/>
              </a:rPr>
              <a:t>CMYK</a:t>
            </a:r>
            <a:r>
              <a:rPr lang="en-US" dirty="0">
                <a:latin typeface="Arial" charset="0"/>
              </a:rPr>
              <a:t> halftone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halftones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 descr="Halftone_example_black_a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52663"/>
            <a:ext cx="3816350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alftone_example_CMY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252663"/>
            <a:ext cx="3816350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1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halftoning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pixel-grid (</a:t>
            </a:r>
            <a:r>
              <a:rPr lang="en-US" dirty="0" err="1"/>
              <a:t>rektangular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Jumlah</a:t>
            </a:r>
            <a:r>
              <a:rPr lang="en-US" dirty="0"/>
              <a:t> pixel yang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grid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Jumlah</a:t>
            </a:r>
            <a:r>
              <a:rPr lang="en-US" dirty="0"/>
              <a:t> level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Dengan</a:t>
            </a:r>
            <a:r>
              <a:rPr lang="en-US" dirty="0"/>
              <a:t> n x n 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bilevel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 err="1"/>
              <a:t>+1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halftoning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2 x 2 pixel,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bilevel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5 level </a:t>
            </a:r>
            <a:r>
              <a:rPr lang="en-US" dirty="0" err="1">
                <a:sym typeface="Wingdings" pitchFamily="2" charset="2"/>
              </a:rPr>
              <a:t>intensitas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6738" y="2517775"/>
          <a:ext cx="80010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3" imgW="2191512" imgH="664159" progId="Visio.Drawing.11">
                  <p:embed/>
                </p:oleObj>
              </mc:Choice>
              <mc:Fallback>
                <p:oleObj name="Visio" r:id="rId3" imgW="2191512" imgH="66415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517775"/>
                        <a:ext cx="80010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3 x 3 pixel,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bilevel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10 level </a:t>
            </a:r>
            <a:r>
              <a:rPr lang="en-US" dirty="0" err="1">
                <a:sym typeface="Wingdings" pitchFamily="2" charset="2"/>
              </a:rPr>
              <a:t>intensitas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595914"/>
              </p:ext>
            </p:extLst>
          </p:nvPr>
        </p:nvGraphicFramePr>
        <p:xfrm>
          <a:off x="473076" y="2133600"/>
          <a:ext cx="7701934" cy="429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Visio" r:id="rId3" imgW="3106674" imgH="1732788" progId="Visio.Drawing.11">
                  <p:embed/>
                </p:oleObj>
              </mc:Choice>
              <mc:Fallback>
                <p:oleObj name="Visio" r:id="rId3" imgW="3106674" imgH="173278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6" y="2133600"/>
                        <a:ext cx="7701934" cy="4298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6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Minimasi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konturing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level </a:t>
            </a:r>
            <a:r>
              <a:rPr lang="en-US" dirty="0" err="1">
                <a:sym typeface="Wingdings" pitchFamily="2" charset="2"/>
              </a:rPr>
              <a:t>k+1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evolusi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 level k</a:t>
            </a:r>
            <a:r>
              <a:rPr lang="en-US" dirty="0"/>
              <a:t>; </a:t>
            </a:r>
            <a:r>
              <a:rPr lang="en-US" dirty="0" err="1"/>
              <a:t>sebisa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grid</a:t>
            </a:r>
          </a:p>
          <a:p>
            <a:r>
              <a:rPr lang="en-US" dirty="0" err="1"/>
              <a:t>Minimasi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visual lain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menghindari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pola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simetris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Pola</a:t>
            </a:r>
            <a:r>
              <a:rPr lang="en-US" dirty="0"/>
              <a:t> pixel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65677"/>
              </p:ext>
            </p:extLst>
          </p:nvPr>
        </p:nvGraphicFramePr>
        <p:xfrm>
          <a:off x="2504481" y="4227407"/>
          <a:ext cx="619283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Visio" r:id="rId3" imgW="2641702" imgH="887273" progId="Visio.Drawing.11">
                  <p:embed/>
                </p:oleObj>
              </mc:Choice>
              <mc:Fallback>
                <p:oleObj name="Visio" r:id="rId3" imgW="2641702" imgH="88727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481" y="4227407"/>
                        <a:ext cx="619283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7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Minimasi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konturing</a:t>
            </a:r>
            <a:r>
              <a:rPr lang="en-US" dirty="0"/>
              <a:t> =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.</a:t>
            </a:r>
          </a:p>
          <a:p>
            <a:r>
              <a:rPr lang="en-US" dirty="0" err="1"/>
              <a:t>Pola</a:t>
            </a:r>
            <a:r>
              <a:rPr lang="en-US" dirty="0"/>
              <a:t> pixel grid yang </a:t>
            </a:r>
            <a:r>
              <a:rPr lang="en-US" dirty="0" err="1"/>
              <a:t>simetris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menyulitkan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gradasi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</a:p>
          <a:p>
            <a:r>
              <a:rPr lang="en-US" dirty="0" err="1"/>
              <a:t>Penetuan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pixel grid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( printer dot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printer inkjet ).</a:t>
            </a:r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Pola</a:t>
            </a:r>
            <a:r>
              <a:rPr lang="en-US" dirty="0"/>
              <a:t> pixel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titik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warna</a:t>
            </a:r>
            <a:endParaRPr lang="en-US" dirty="0"/>
          </a:p>
          <a:p>
            <a:r>
              <a:rPr lang="en-US" dirty="0" err="1"/>
              <a:t>Ukuran</a:t>
            </a:r>
            <a:r>
              <a:rPr lang="en-US" dirty="0"/>
              <a:t> grid 2 x 2 </a:t>
            </a:r>
            <a:r>
              <a:rPr lang="en-US" dirty="0">
                <a:sym typeface="Wingdings" pitchFamily="2" charset="2"/>
              </a:rPr>
              <a:t>n=2,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5 </a:t>
            </a:r>
            <a:r>
              <a:rPr lang="en-US" dirty="0">
                <a:sym typeface="Wingdings" pitchFamily="2" charset="2"/>
              </a:rPr>
              <a:t>level </a:t>
            </a:r>
            <a:r>
              <a:rPr lang="en-US" dirty="0" err="1">
                <a:sym typeface="Wingdings" pitchFamily="2" charset="2"/>
              </a:rPr>
              <a:t>pola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Jumlah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warna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bisa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dihasilkan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5</a:t>
            </a:r>
            <a:r>
              <a:rPr lang="en-US" baseline="30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= 125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2 x 2 pixel, </a:t>
            </a:r>
            <a:r>
              <a:rPr lang="en-US" dirty="0" err="1"/>
              <a:t>RGB</a:t>
            </a:r>
            <a:r>
              <a:rPr lang="en-US" dirty="0"/>
              <a:t> 3 bit / pixel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125 </a:t>
            </a:r>
            <a:r>
              <a:rPr lang="en-US" dirty="0" err="1">
                <a:sym typeface="Wingdings" pitchFamily="2" charset="2"/>
              </a:rPr>
              <a:t>warna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51874"/>
              </p:ext>
            </p:extLst>
          </p:nvPr>
        </p:nvGraphicFramePr>
        <p:xfrm>
          <a:off x="5479566" y="2009550"/>
          <a:ext cx="3254375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Visio" r:id="rId3" imgW="748589" imgH="694639" progId="Visio.Drawing.11">
                  <p:embed/>
                </p:oleObj>
              </mc:Choice>
              <mc:Fallback>
                <p:oleObj name="Visio" r:id="rId3" imgW="748589" imgH="69463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566" y="2009550"/>
                        <a:ext cx="3254375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7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grid n x 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menurunkan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resolusi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citra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setara</a:t>
            </a:r>
            <a:r>
              <a:rPr lang="en-US" dirty="0">
                <a:sym typeface="Wingdings" pitchFamily="2" charset="2"/>
              </a:rPr>
              <a:t> 1/n </a:t>
            </a:r>
            <a:r>
              <a:rPr lang="en-US" dirty="0" err="1">
                <a:sym typeface="Wingdings" pitchFamily="2" charset="2"/>
              </a:rPr>
              <a:t>sepanjang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sumbu</a:t>
            </a:r>
            <a:r>
              <a:rPr lang="en-US" dirty="0">
                <a:sym typeface="Wingdings" pitchFamily="2" charset="2"/>
              </a:rPr>
              <a:t> x </a:t>
            </a:r>
            <a:r>
              <a:rPr lang="en-US" dirty="0" err="1">
                <a:sym typeface="Wingdings" pitchFamily="2" charset="2"/>
              </a:rPr>
              <a:t>maupun</a:t>
            </a:r>
            <a:r>
              <a:rPr lang="en-US" dirty="0">
                <a:sym typeface="Wingdings" pitchFamily="2" charset="2"/>
              </a:rPr>
              <a:t> y. </a:t>
            </a:r>
            <a:r>
              <a:rPr lang="en-US" dirty="0" err="1">
                <a:sym typeface="Wingdings" pitchFamily="2" charset="2"/>
              </a:rPr>
              <a:t>Mengapa</a:t>
            </a:r>
            <a:r>
              <a:rPr lang="en-US" dirty="0">
                <a:sym typeface="Wingdings" pitchFamily="2" charset="2"/>
              </a:rPr>
              <a:t> ??</a:t>
            </a:r>
          </a:p>
          <a:p>
            <a:r>
              <a:rPr lang="en-US" dirty="0" err="1">
                <a:sym typeface="Wingdings" pitchFamily="2" charset="2"/>
              </a:rPr>
              <a:t>Contoh</a:t>
            </a:r>
            <a:r>
              <a:rPr lang="en-US" dirty="0">
                <a:sym typeface="Wingdings" pitchFamily="2" charset="2"/>
              </a:rPr>
              <a:t>: area </a:t>
            </a:r>
            <a:r>
              <a:rPr lang="en-US" dirty="0" err="1">
                <a:sym typeface="Wingdings" pitchFamily="2" charset="2"/>
              </a:rPr>
              <a:t>tampilan</a:t>
            </a:r>
            <a:r>
              <a:rPr lang="en-US" dirty="0">
                <a:sym typeface="Wingdings" pitchFamily="2" charset="2"/>
              </a:rPr>
              <a:t> 512 x 512 pixel </a:t>
            </a:r>
          </a:p>
          <a:p>
            <a:pPr lvl="1"/>
            <a:r>
              <a:rPr lang="en-US" dirty="0"/>
              <a:t>Grid 2 x 2 </a:t>
            </a:r>
            <a:r>
              <a:rPr lang="en-US" dirty="0">
                <a:sym typeface="Wingdings" pitchFamily="2" charset="2"/>
              </a:rPr>
              <a:t> 256 x 256 </a:t>
            </a:r>
            <a:r>
              <a:rPr lang="en-US" dirty="0" err="1">
                <a:sym typeface="Wingdings" pitchFamily="2" charset="2"/>
              </a:rPr>
              <a:t>titik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intensitas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halftoning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halftoning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 smtClean="0"/>
              <a:t>resolusi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>
                <a:latin typeface="Arial" charset="0"/>
              </a:rPr>
              <a:t>Dengan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hanya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dua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warna</a:t>
            </a:r>
            <a:r>
              <a:rPr lang="en-US" dirty="0">
                <a:latin typeface="Arial" charset="0"/>
              </a:rPr>
              <a:t> (Red &amp; Blue), </a:t>
            </a:r>
          </a:p>
          <a:p>
            <a:r>
              <a:rPr lang="en-US" dirty="0" err="1">
                <a:latin typeface="Arial" charset="0"/>
              </a:rPr>
              <a:t>jika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ukuran</a:t>
            </a:r>
            <a:r>
              <a:rPr lang="en-US" dirty="0">
                <a:latin typeface="Arial" charset="0"/>
              </a:rPr>
              <a:t> pixel </a:t>
            </a:r>
            <a:r>
              <a:rPr lang="en-US" dirty="0" err="1">
                <a:latin typeface="Arial" charset="0"/>
              </a:rPr>
              <a:t>cukup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kecil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maka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akan</a:t>
            </a:r>
            <a:r>
              <a:rPr lang="en-US" dirty="0">
                <a:latin typeface="Arial" charset="0"/>
              </a:rPr>
              <a:t> </a:t>
            </a:r>
          </a:p>
          <a:p>
            <a:r>
              <a:rPr lang="en-US" dirty="0" err="1">
                <a:latin typeface="Arial" charset="0"/>
              </a:rPr>
              <a:t>tampak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seperti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warna</a:t>
            </a:r>
            <a:r>
              <a:rPr lang="en-US" dirty="0">
                <a:latin typeface="Arial" charset="0"/>
              </a:rPr>
              <a:t> Magenta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Dithering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Dithering_example_red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66" y="2847668"/>
            <a:ext cx="1930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Average dithering: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pixel yang 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warna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Ordered dithering: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halftoning</a:t>
            </a:r>
            <a:r>
              <a:rPr lang="en-US" dirty="0"/>
              <a:t> (pixel-grid)</a:t>
            </a:r>
          </a:p>
          <a:p>
            <a:pPr>
              <a:lnSpc>
                <a:spcPct val="90000"/>
              </a:lnSpc>
            </a:pPr>
            <a:r>
              <a:rPr lang="en-US" dirty="0"/>
              <a:t>Dither noise (random dithering): </a:t>
            </a:r>
            <a:r>
              <a:rPr lang="en-US" dirty="0" err="1"/>
              <a:t>menambahkan</a:t>
            </a:r>
            <a:r>
              <a:rPr lang="en-US" dirty="0"/>
              <a:t> noise (random)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pixel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memperhalus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intensitas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Error diffusion: error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pixel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disebar</a:t>
            </a:r>
            <a:r>
              <a:rPr lang="en-US" dirty="0"/>
              <a:t> (</a:t>
            </a:r>
            <a:r>
              <a:rPr lang="en-US" dirty="0" err="1"/>
              <a:t>difusi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pixel-pixel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bawahnya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 smtClean="0"/>
              <a:t>aslinya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Dithering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600" dirty="0"/>
              <a:t>Sampling </a:t>
            </a:r>
          </a:p>
          <a:p>
            <a:pPr lvl="1"/>
            <a:r>
              <a:rPr lang="en-US" sz="2200" dirty="0" err="1"/>
              <a:t>digitalisasi</a:t>
            </a:r>
            <a:r>
              <a:rPr lang="en-US" sz="2200" dirty="0"/>
              <a:t> </a:t>
            </a:r>
            <a:r>
              <a:rPr lang="en-US" sz="2200" dirty="0" err="1"/>
              <a:t>koordinat</a:t>
            </a:r>
            <a:r>
              <a:rPr lang="en-US" sz="2200" dirty="0"/>
              <a:t> spatial</a:t>
            </a:r>
          </a:p>
          <a:p>
            <a:pPr lvl="1"/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kontinyu</a:t>
            </a:r>
            <a:r>
              <a:rPr lang="en-US" sz="2200" dirty="0"/>
              <a:t> f(</a:t>
            </a:r>
            <a:r>
              <a:rPr lang="en-US" sz="2200" dirty="0" err="1"/>
              <a:t>x,y</a:t>
            </a:r>
            <a:r>
              <a:rPr lang="en-US" sz="2200" dirty="0"/>
              <a:t>) </a:t>
            </a:r>
            <a:r>
              <a:rPr lang="en-US" sz="2200" dirty="0" err="1"/>
              <a:t>didekati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diskrit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array N x M; </a:t>
            </a:r>
            <a:r>
              <a:rPr lang="en-US" sz="2200" dirty="0" err="1"/>
              <a:t>biasanya</a:t>
            </a:r>
            <a:r>
              <a:rPr lang="en-US" sz="2200" dirty="0"/>
              <a:t> N = </a:t>
            </a:r>
            <a:r>
              <a:rPr lang="en-US" sz="2200" dirty="0" err="1"/>
              <a:t>2</a:t>
            </a:r>
            <a:r>
              <a:rPr lang="en-US" sz="2200" baseline="30000" dirty="0" err="1"/>
              <a:t>n</a:t>
            </a:r>
            <a:r>
              <a:rPr lang="en-US" sz="2200" dirty="0"/>
              <a:t> &amp; M = </a:t>
            </a:r>
            <a:r>
              <a:rPr lang="en-US" sz="2200" dirty="0" err="1"/>
              <a:t>2</a:t>
            </a:r>
            <a:r>
              <a:rPr lang="en-US" sz="2200" baseline="30000" dirty="0" err="1"/>
              <a:t>m</a:t>
            </a:r>
            <a:endParaRPr lang="en-US" sz="2200" dirty="0"/>
          </a:p>
          <a:p>
            <a:pPr lvl="1"/>
            <a:r>
              <a:rPr lang="en-US" sz="2200" dirty="0" err="1"/>
              <a:t>Tiap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array </a:t>
            </a:r>
            <a:r>
              <a:rPr lang="en-US" sz="2200" dirty="0">
                <a:sym typeface="Wingdings" pitchFamily="2" charset="2"/>
              </a:rPr>
              <a:t> picture element (pixel)</a:t>
            </a:r>
            <a:endParaRPr lang="en-US" sz="2200" dirty="0"/>
          </a:p>
          <a:p>
            <a:r>
              <a:rPr lang="en-US" sz="2600" dirty="0" err="1"/>
              <a:t>Kuantisasi</a:t>
            </a:r>
            <a:r>
              <a:rPr lang="en-US" sz="2600" dirty="0"/>
              <a:t> </a:t>
            </a:r>
          </a:p>
          <a:p>
            <a:pPr lvl="1"/>
            <a:r>
              <a:rPr lang="en-US" sz="2200" dirty="0" err="1"/>
              <a:t>digitalisasi</a:t>
            </a:r>
            <a:r>
              <a:rPr lang="en-US" sz="2200" dirty="0"/>
              <a:t> </a:t>
            </a:r>
            <a:r>
              <a:rPr lang="en-US" sz="2200" dirty="0" err="1"/>
              <a:t>amplitudo</a:t>
            </a:r>
            <a:endParaRPr lang="en-US" sz="2200" dirty="0"/>
          </a:p>
          <a:p>
            <a:pPr lvl="1"/>
            <a:r>
              <a:rPr lang="en-US" sz="2200" dirty="0" err="1"/>
              <a:t>Jumlah</a:t>
            </a:r>
            <a:r>
              <a:rPr lang="en-US" sz="2200" dirty="0"/>
              <a:t> gray level yang </a:t>
            </a:r>
            <a:r>
              <a:rPr lang="en-US" sz="2200" dirty="0" err="1"/>
              <a:t>diperbolehkan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tiap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array = G = </a:t>
            </a:r>
            <a:r>
              <a:rPr lang="en-US" sz="2200" dirty="0" err="1"/>
              <a:t>2</a:t>
            </a:r>
            <a:r>
              <a:rPr lang="en-US" sz="2200" baseline="30000" dirty="0" err="1"/>
              <a:t>q</a:t>
            </a:r>
            <a:r>
              <a:rPr lang="en-US" sz="2200" baseline="30000" dirty="0"/>
              <a:t>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baseline="30000" dirty="0">
                <a:sym typeface="Wingdings" pitchFamily="2" charset="2"/>
              </a:rPr>
              <a:t> </a:t>
            </a:r>
            <a:r>
              <a:rPr lang="en-US" sz="2200" dirty="0" err="1"/>
              <a:t>berjarak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rentang</a:t>
            </a:r>
            <a:r>
              <a:rPr lang="en-US" sz="2200" dirty="0"/>
              <a:t> [</a:t>
            </a:r>
            <a:r>
              <a:rPr lang="en-US" sz="2200" dirty="0" err="1"/>
              <a:t>0,L</a:t>
            </a:r>
            <a:r>
              <a:rPr lang="en-US" sz="2200" dirty="0"/>
              <a:t>]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smtClean="0"/>
              <a:t>analog </a:t>
            </a:r>
            <a:r>
              <a:rPr lang="en-US" dirty="0" err="1"/>
              <a:t>ke</a:t>
            </a:r>
            <a:r>
              <a:rPr lang="en-US" dirty="0"/>
              <a:t> digital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Citra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matriks</a:t>
            </a:r>
            <a:r>
              <a:rPr lang="en-US" dirty="0">
                <a:sym typeface="Wingdings" pitchFamily="2" charset="2"/>
              </a:rPr>
              <a:t> M</a:t>
            </a:r>
          </a:p>
          <a:p>
            <a:r>
              <a:rPr lang="en-US" dirty="0">
                <a:sym typeface="Wingdings" pitchFamily="2" charset="2"/>
              </a:rPr>
              <a:t>Citra yang </a:t>
            </a:r>
            <a:r>
              <a:rPr lang="en-US" dirty="0" err="1">
                <a:sym typeface="Wingdings" pitchFamily="2" charset="2"/>
              </a:rPr>
              <a:t>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ditampilkan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matriks</a:t>
            </a:r>
            <a:r>
              <a:rPr lang="en-US" dirty="0">
                <a:sym typeface="Wingdings" pitchFamily="2" charset="2"/>
              </a:rPr>
              <a:t> I</a:t>
            </a:r>
          </a:p>
          <a:p>
            <a:r>
              <a:rPr lang="en-US" dirty="0">
                <a:sym typeface="Wingdings" pitchFamily="2" charset="2"/>
              </a:rPr>
              <a:t>Scan </a:t>
            </a:r>
            <a:r>
              <a:rPr lang="en-US" dirty="0" err="1">
                <a:sym typeface="Wingdings" pitchFamily="2" charset="2"/>
              </a:rPr>
              <a:t>tiap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baris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pada</a:t>
            </a:r>
            <a:r>
              <a:rPr lang="en-US" dirty="0">
                <a:sym typeface="Wingdings" pitchFamily="2" charset="2"/>
              </a:rPr>
              <a:t> M: </a:t>
            </a:r>
            <a:r>
              <a:rPr lang="en-US" dirty="0" err="1">
                <a:sym typeface="Wingdings" pitchFamily="2" charset="2"/>
              </a:rPr>
              <a:t>kiri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kanan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atas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bawah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Tentukan</a:t>
            </a:r>
            <a:r>
              <a:rPr lang="en-US" dirty="0">
                <a:sym typeface="Wingdings" pitchFamily="2" charset="2"/>
              </a:rPr>
              <a:t> level </a:t>
            </a:r>
            <a:r>
              <a:rPr lang="en-US" dirty="0" err="1">
                <a:sym typeface="Wingdings" pitchFamily="2" charset="2"/>
              </a:rPr>
              <a:t>intensitas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tersedia</a:t>
            </a:r>
            <a:r>
              <a:rPr lang="en-US" dirty="0">
                <a:sym typeface="Wingdings" pitchFamily="2" charset="2"/>
              </a:rPr>
              <a:t> yang paling </a:t>
            </a:r>
            <a:r>
              <a:rPr lang="en-US" dirty="0" err="1">
                <a:sym typeface="Wingdings" pitchFamily="2" charset="2"/>
              </a:rPr>
              <a:t>dekat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tiap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elemen</a:t>
            </a:r>
            <a:r>
              <a:rPr lang="en-US" dirty="0">
                <a:sym typeface="Wingdings" pitchFamily="2" charset="2"/>
              </a:rPr>
              <a:t> M</a:t>
            </a:r>
          </a:p>
          <a:p>
            <a:r>
              <a:rPr lang="en-US" dirty="0" err="1">
                <a:sym typeface="Wingdings" pitchFamily="2" charset="2"/>
              </a:rPr>
              <a:t>Perbedaan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antara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nilai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asli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pada</a:t>
            </a:r>
            <a:r>
              <a:rPr lang="en-US" dirty="0">
                <a:sym typeface="Wingdings" pitchFamily="2" charset="2"/>
              </a:rPr>
              <a:t> M </a:t>
            </a:r>
            <a:r>
              <a:rPr lang="en-US" dirty="0" err="1">
                <a:sym typeface="Wingdings" pitchFamily="2" charset="2"/>
              </a:rPr>
              <a:t>dengan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nilai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bisa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ditampilkan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tiap</a:t>
            </a:r>
            <a:r>
              <a:rPr lang="en-US" dirty="0">
                <a:sym typeface="Wingdings" pitchFamily="2" charset="2"/>
              </a:rPr>
              <a:t> pixel </a:t>
            </a:r>
            <a:r>
              <a:rPr lang="en-US" dirty="0" err="1">
                <a:sym typeface="Wingdings" pitchFamily="2" charset="2"/>
              </a:rPr>
              <a:t>didistribusikan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elemen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tetangga</a:t>
            </a:r>
            <a:r>
              <a:rPr lang="en-US" dirty="0">
                <a:sym typeface="Wingdings" pitchFamily="2" charset="2"/>
              </a:rPr>
              <a:t> di </a:t>
            </a:r>
            <a:r>
              <a:rPr lang="en-US" dirty="0" smtClean="0">
                <a:sym typeface="Wingdings" pitchFamily="2" charset="2"/>
              </a:rPr>
              <a:t>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Diffusion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for i:=1 to m do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for j:= 1 to n do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begin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	{</a:t>
            </a:r>
            <a:r>
              <a:rPr lang="en-US" b="1" dirty="0" err="1">
                <a:latin typeface="Courier New" pitchFamily="49" charset="0"/>
              </a:rPr>
              <a:t>Tentukan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intensitas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tersedia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baseline="-25000" dirty="0" err="1">
                <a:latin typeface="Courier New" pitchFamily="49" charset="0"/>
              </a:rPr>
              <a:t>k</a:t>
            </a: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	{yang </a:t>
            </a:r>
            <a:r>
              <a:rPr lang="en-US" b="1" dirty="0" err="1">
                <a:latin typeface="Courier New" pitchFamily="49" charset="0"/>
              </a:rPr>
              <a:t>terdekat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dengan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nilai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</a:rPr>
              <a:t>i,j</a:t>
            </a: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baseline="-25000" dirty="0" err="1">
                <a:latin typeface="Courier New" pitchFamily="49" charset="0"/>
              </a:rPr>
              <a:t>i,j</a:t>
            </a:r>
            <a:r>
              <a:rPr lang="en-US" b="1" dirty="0">
                <a:latin typeface="Courier New" pitchFamily="49" charset="0"/>
              </a:rPr>
              <a:t>:=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baseline="-25000" dirty="0" err="1">
                <a:latin typeface="Courier New" pitchFamily="49" charset="0"/>
              </a:rPr>
              <a:t>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	err:=</a:t>
            </a:r>
            <a:r>
              <a:rPr lang="en-US" b="1" dirty="0" err="1">
                <a:latin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</a:rPr>
              <a:t>i,j</a:t>
            </a:r>
            <a:r>
              <a:rPr lang="en-US" b="1" dirty="0" err="1">
                <a:latin typeface="Courier New" pitchFamily="49" charset="0"/>
              </a:rPr>
              <a:t>-I</a:t>
            </a:r>
            <a:r>
              <a:rPr lang="en-US" b="1" baseline="-25000" dirty="0" err="1">
                <a:latin typeface="Courier New" pitchFamily="49" charset="0"/>
              </a:rPr>
              <a:t>i,j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</a:rPr>
              <a:t>i,j+1</a:t>
            </a:r>
            <a:r>
              <a:rPr lang="en-US" b="1" dirty="0">
                <a:latin typeface="Courier New" pitchFamily="49" charset="0"/>
              </a:rPr>
              <a:t>:=</a:t>
            </a:r>
            <a:r>
              <a:rPr lang="en-US" b="1" dirty="0" err="1">
                <a:latin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</a:rPr>
              <a:t>i,j+1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.err;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i+1,j-1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i+1,j-1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β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.err;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i+1,j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i+1,j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.err;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i+1,j+1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i+1,j+1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.err;</a:t>
            </a:r>
            <a:endParaRPr lang="el-GR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end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error diffusion (</a:t>
            </a:r>
            <a:r>
              <a:rPr lang="en-US" dirty="0" err="1"/>
              <a:t>disederhanakan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>
                <a:cs typeface="Courier New" pitchFamily="49" charset="0"/>
              </a:rPr>
              <a:t>Nilai-nilai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l-GR" dirty="0">
                <a:cs typeface="Courier New" pitchFamily="49" charset="0"/>
              </a:rPr>
              <a:t>α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β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γ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δ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bisa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dipilih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berapapun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asal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memenuhi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l-GR" dirty="0">
                <a:cs typeface="Courier New" pitchFamily="49" charset="0"/>
              </a:rPr>
              <a:t>α</a:t>
            </a:r>
            <a:r>
              <a:rPr lang="en-US" dirty="0">
                <a:cs typeface="Courier New" pitchFamily="49" charset="0"/>
              </a:rPr>
              <a:t>+</a:t>
            </a:r>
            <a:r>
              <a:rPr lang="el-GR" dirty="0">
                <a:cs typeface="Courier New" pitchFamily="49" charset="0"/>
              </a:rPr>
              <a:t>β</a:t>
            </a:r>
            <a:r>
              <a:rPr lang="en-US" dirty="0">
                <a:cs typeface="Courier New" pitchFamily="49" charset="0"/>
              </a:rPr>
              <a:t>+</a:t>
            </a:r>
            <a:r>
              <a:rPr lang="el-GR" dirty="0">
                <a:cs typeface="Courier New" pitchFamily="49" charset="0"/>
              </a:rPr>
              <a:t>γ</a:t>
            </a:r>
            <a:r>
              <a:rPr lang="en-US" dirty="0">
                <a:cs typeface="Courier New" pitchFamily="49" charset="0"/>
              </a:rPr>
              <a:t>+</a:t>
            </a:r>
            <a:r>
              <a:rPr lang="el-GR" dirty="0">
                <a:cs typeface="Courier New" pitchFamily="49" charset="0"/>
              </a:rPr>
              <a:t>δ</a:t>
            </a:r>
            <a:r>
              <a:rPr lang="en-US" dirty="0">
                <a:cs typeface="Courier New" pitchFamily="49" charset="0"/>
              </a:rPr>
              <a:t> ≤ 1</a:t>
            </a:r>
          </a:p>
          <a:p>
            <a:r>
              <a:rPr lang="en-US" dirty="0">
                <a:cs typeface="Courier New" pitchFamily="49" charset="0"/>
              </a:rPr>
              <a:t>Salah </a:t>
            </a:r>
            <a:r>
              <a:rPr lang="en-US" dirty="0" err="1">
                <a:cs typeface="Courier New" pitchFamily="49" charset="0"/>
              </a:rPr>
              <a:t>satu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pilihan</a:t>
            </a:r>
            <a:r>
              <a:rPr lang="en-US" dirty="0">
                <a:cs typeface="Courier New" pitchFamily="49" charset="0"/>
              </a:rPr>
              <a:t> (</a:t>
            </a:r>
            <a:r>
              <a:rPr lang="el-GR" dirty="0">
                <a:cs typeface="Courier New" pitchFamily="49" charset="0"/>
              </a:rPr>
              <a:t>α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β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γ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δ</a:t>
            </a:r>
            <a:r>
              <a:rPr lang="en-US" dirty="0">
                <a:cs typeface="Courier New" pitchFamily="49" charset="0"/>
              </a:rPr>
              <a:t> ) = (7/16, 3/16, 5/16, 1/16)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cs typeface="Courier New" pitchFamily="49" charset="0"/>
              </a:rPr>
              <a:t>α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β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γ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l-GR" dirty="0">
                <a:cs typeface="Courier New" pitchFamily="49" charset="0"/>
              </a:rPr>
              <a:t>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62177"/>
              </p:ext>
            </p:extLst>
          </p:nvPr>
        </p:nvGraphicFramePr>
        <p:xfrm>
          <a:off x="2902590" y="3306898"/>
          <a:ext cx="5400675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Visio" r:id="rId3" imgW="1831543" imgH="942137" progId="Visio.Drawing.11">
                  <p:embed/>
                </p:oleObj>
              </mc:Choice>
              <mc:Fallback>
                <p:oleObj name="Visio" r:id="rId3" imgW="1831543" imgH="94213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590" y="3306898"/>
                        <a:ext cx="5400675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7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Dithering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3" descr="Dithering_example_undithe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55048"/>
            <a:ext cx="3175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84275" y="466649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>
                <a:latin typeface="Arial" charset="0"/>
              </a:rPr>
              <a:t>Citra asli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635375" y="2775786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563938" y="4647448"/>
            <a:ext cx="18002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44900" y="2847223"/>
            <a:ext cx="1863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Arial" charset="0"/>
              </a:rPr>
              <a:t>16 </a:t>
            </a:r>
            <a:r>
              <a:rPr lang="en-US" sz="2000" dirty="0" err="1">
                <a:latin typeface="Arial" charset="0"/>
              </a:rPr>
              <a:t>warna</a:t>
            </a:r>
            <a:r>
              <a:rPr lang="en-US" sz="2000" dirty="0">
                <a:latin typeface="Arial" charset="0"/>
              </a:rPr>
              <a:t>, </a:t>
            </a:r>
          </a:p>
          <a:p>
            <a:r>
              <a:rPr lang="en-US" sz="2000" dirty="0" err="1">
                <a:latin typeface="Arial" charset="0"/>
              </a:rPr>
              <a:t>tanpa</a:t>
            </a:r>
            <a:r>
              <a:rPr lang="en-US" sz="2000" dirty="0">
                <a:latin typeface="Arial" charset="0"/>
              </a:rPr>
              <a:t> dithering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76600" y="5512636"/>
            <a:ext cx="207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latin typeface="Arial" charset="0"/>
              </a:rPr>
              <a:t>16 warna, </a:t>
            </a:r>
          </a:p>
          <a:p>
            <a:r>
              <a:rPr lang="en-US" sz="2000">
                <a:latin typeface="Arial" charset="0"/>
              </a:rPr>
              <a:t>dengan dithering</a:t>
            </a:r>
          </a:p>
          <a:p>
            <a:r>
              <a:rPr lang="en-US" sz="2000">
                <a:latin typeface="Arial" charset="0"/>
              </a:rPr>
              <a:t>(error diffusion)</a:t>
            </a:r>
          </a:p>
        </p:txBody>
      </p:sp>
      <p:pic>
        <p:nvPicPr>
          <p:cNvPr id="14" name="Picture 9" descr="Dithering_example_undithered_16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51095"/>
            <a:ext cx="3175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Dithering_example_dithered_16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3795870"/>
            <a:ext cx="3175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8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Jumlah</a:t>
            </a:r>
            <a:r>
              <a:rPr lang="en-US" dirty="0"/>
              <a:t> bit yang </a:t>
            </a:r>
            <a:r>
              <a:rPr lang="en-US" dirty="0" err="1"/>
              <a:t>diperlukan</a:t>
            </a:r>
            <a:r>
              <a:rPr lang="en-US" dirty="0"/>
              <a:t> (b):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	b = N x M x q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&amp; 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dot per inch </a:t>
            </a:r>
            <a:r>
              <a:rPr lang="en-US" dirty="0">
                <a:sym typeface="Wingdings" pitchFamily="2" charset="2"/>
              </a:rPr>
              <a:t>(dpi)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color depth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jumlah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warna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mungkin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tiap</a:t>
            </a:r>
            <a:r>
              <a:rPr lang="en-US" dirty="0">
                <a:sym typeface="Wingdings" pitchFamily="2" charset="2"/>
              </a:rPr>
              <a:t> pixel)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Resolusi</a:t>
            </a:r>
            <a:r>
              <a:rPr lang="en-US" dirty="0"/>
              <a:t>: </a:t>
            </a:r>
            <a:r>
              <a:rPr lang="en-US" i="1" dirty="0"/>
              <a:t>the degree of discernible detail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N, M, </a:t>
            </a:r>
            <a:r>
              <a:rPr lang="en-US" dirty="0" err="1"/>
              <a:t>dan</a:t>
            </a:r>
            <a:r>
              <a:rPr lang="en-US" dirty="0"/>
              <a:t> q, </a:t>
            </a:r>
            <a:r>
              <a:rPr lang="en-US" dirty="0" err="1"/>
              <a:t>citra</a:t>
            </a:r>
            <a:r>
              <a:rPr lang="en-US" dirty="0"/>
              <a:t> digital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aslinya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N,M</a:t>
            </a:r>
            <a:r>
              <a:rPr lang="en-US" dirty="0"/>
              <a:t>, &amp; 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1D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76350" y="2268538"/>
          <a:ext cx="6581775" cy="369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3" imgW="2403653" imgH="1323746" progId="Visio.Drawing.11">
                  <p:embed/>
                </p:oleObj>
              </mc:Choice>
              <mc:Fallback>
                <p:oleObj name="Visio" r:id="rId3" imgW="2403653" imgH="13237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268538"/>
                        <a:ext cx="6581775" cy="369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1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  <a:r>
              <a:rPr lang="en-US" dirty="0" err="1"/>
              <a:t>citra</a:t>
            </a:r>
            <a:r>
              <a:rPr lang="en-US" dirty="0"/>
              <a:t> (</a:t>
            </a:r>
            <a:r>
              <a:rPr lang="en-US" dirty="0" err="1"/>
              <a:t>2D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23895"/>
              </p:ext>
            </p:extLst>
          </p:nvPr>
        </p:nvGraphicFramePr>
        <p:xfrm>
          <a:off x="2590800" y="1828800"/>
          <a:ext cx="635952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Chart" r:id="rId3" imgW="4686300" imgH="2714625" progId="Excel.Chart.8">
                  <p:embed/>
                </p:oleObj>
              </mc:Choice>
              <mc:Fallback>
                <p:oleObj name="Chart" r:id="rId3" imgW="4686300" imgH="27146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6359525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11188" y="1919288"/>
            <a:ext cx="3255962" cy="3676650"/>
            <a:chOff x="317" y="1258"/>
            <a:chExt cx="2109" cy="2335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" y="1367"/>
              <a:ext cx="2040" cy="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317" y="1258"/>
            <a:ext cx="2109" cy="2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Visio" r:id="rId6" imgW="2011680" imgH="2011680" progId="Visio.Drawing.11">
                    <p:embed/>
                  </p:oleObj>
                </mc:Choice>
                <mc:Fallback>
                  <p:oleObj name="Visio" r:id="rId6" imgW="2011680" imgH="201168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1258"/>
                          <a:ext cx="2109" cy="2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132138" y="5805488"/>
            <a:ext cx="2303462" cy="719137"/>
          </a:xfrm>
          <a:prstGeom prst="curvedUpArrow">
            <a:avLst>
              <a:gd name="adj1" fmla="val 64062"/>
              <a:gd name="adj2" fmla="val 128124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sampling: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osensei_s 256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osensei_s 128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77323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osensei_s 64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177323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osensei_s 32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6562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osensei_s 16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36562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osensei_s 8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36562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Kuantisasi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1D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51846658"/>
              </p:ext>
            </p:extLst>
          </p:nvPr>
        </p:nvGraphicFramePr>
        <p:xfrm>
          <a:off x="3345570" y="156950"/>
          <a:ext cx="5580063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Visio" r:id="rId3" imgW="2558796" imgH="1439570" progId="Visio.Drawing.11">
                  <p:embed/>
                </p:oleObj>
              </mc:Choice>
              <mc:Fallback>
                <p:oleObj name="Visio" r:id="rId3" imgW="2558796" imgH="1439570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570" y="156950"/>
                        <a:ext cx="5580063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19849"/>
              </p:ext>
            </p:extLst>
          </p:nvPr>
        </p:nvGraphicFramePr>
        <p:xfrm>
          <a:off x="748683" y="3449923"/>
          <a:ext cx="5335588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5" imgW="2558796" imgH="1439570" progId="Visio.Drawing.11">
                  <p:embed/>
                </p:oleObj>
              </mc:Choice>
              <mc:Fallback>
                <p:oleObj name="Visio" r:id="rId5" imgW="2558796" imgH="14395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83" y="3449923"/>
                        <a:ext cx="5335588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5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Arial" charset="0"/>
              </a:rPr>
              <a:t>24-bit			 8-bit					4-bit			</a:t>
            </a:r>
            <a:r>
              <a:rPr lang="en-US" dirty="0">
                <a:latin typeface="Arial" charset="0"/>
              </a:rPr>
              <a:t> 1-bit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kuantisasi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3" descr="200px-Movie_poster_toy_story 24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18288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200px-Movie_poster_toy_story 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420938"/>
            <a:ext cx="18288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200px-Movie_poster_toy_story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20938"/>
            <a:ext cx="18288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200px-Movie_poster_toy_story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20938"/>
            <a:ext cx="18288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0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1022</Words>
  <Application>Microsoft Office PowerPoint</Application>
  <PresentationFormat>On-screen Show (4:3)</PresentationFormat>
  <Paragraphs>246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template_informatika_slide</vt:lpstr>
      <vt:lpstr>1_template_informatika_slide</vt:lpstr>
      <vt:lpstr>Visio</vt:lpstr>
      <vt:lpstr>Chart</vt:lpstr>
      <vt:lpstr>CIG4E3 / Pengolahan Citra Digital BAB 3. Pembentukan Citra Digital </vt:lpstr>
      <vt:lpstr>Digitalisasi Citra</vt:lpstr>
      <vt:lpstr>Proses utama konversi analog ke digital</vt:lpstr>
      <vt:lpstr>Yang dipengaruhi N,M, &amp; q</vt:lpstr>
      <vt:lpstr>Sampling sinyal 1D</vt:lpstr>
      <vt:lpstr>Sampling citra (2D)</vt:lpstr>
      <vt:lpstr>Contoh sampling:</vt:lpstr>
      <vt:lpstr>Kuantisasi sinyal 1D </vt:lpstr>
      <vt:lpstr>Contoh kuantisasi</vt:lpstr>
      <vt:lpstr>Ukuran citra digital</vt:lpstr>
      <vt:lpstr>Sekilas Format File Citra Bitmap</vt:lpstr>
      <vt:lpstr>Proses Penentuan Warna Ke Layar</vt:lpstr>
      <vt:lpstr>Color map</vt:lpstr>
      <vt:lpstr>Proses Pembacaan Citra 8 bit</vt:lpstr>
      <vt:lpstr>Proses Pengambilan Warna dari Color Map</vt:lpstr>
      <vt:lpstr>Menentukan Ukuran File dari Bitmap</vt:lpstr>
      <vt:lpstr>Halftoning &amp; Dithering</vt:lpstr>
      <vt:lpstr>Halftoning</vt:lpstr>
      <vt:lpstr>PowerPoint Presentation</vt:lpstr>
      <vt:lpstr>Contoh halftones</vt:lpstr>
      <vt:lpstr>Digital halftoning</vt:lpstr>
      <vt:lpstr>Grid 2 x 2 pixel, sistem bilevel   5 level intensitas</vt:lpstr>
      <vt:lpstr>Grid 3 x 3 pixel, sistem bilevel   10 level intensitas</vt:lpstr>
      <vt:lpstr>Pola pixel grid</vt:lpstr>
      <vt:lpstr>Pola pixel grid</vt:lpstr>
      <vt:lpstr>Grid 2 x 2 pixel, RGB 3 bit / pixel  125 warna</vt:lpstr>
      <vt:lpstr>Konsekuensi halftoning</vt:lpstr>
      <vt:lpstr>Dithering</vt:lpstr>
      <vt:lpstr>Beberapa teknik Dithering</vt:lpstr>
      <vt:lpstr>Error Diffusion</vt:lpstr>
      <vt:lpstr>Algoritma error diffusion (disederhanakan)</vt:lpstr>
      <vt:lpstr>α,β,γ,δ</vt:lpstr>
      <vt:lpstr>Contoh Dithering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135</cp:revision>
  <dcterms:created xsi:type="dcterms:W3CDTF">2012-11-14T18:53:32Z</dcterms:created>
  <dcterms:modified xsi:type="dcterms:W3CDTF">2014-07-13T10:14:39Z</dcterms:modified>
</cp:coreProperties>
</file>