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29"/>
  </p:notesMasterIdLst>
  <p:handoutMasterIdLst>
    <p:handoutMasterId r:id="rId30"/>
  </p:handoutMasterIdLst>
  <p:sldIdLst>
    <p:sldId id="256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06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7/16/2014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7/16/2014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7/16/2014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7/16/2014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7/16/2014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7/16/2014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7/16/2014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7/16/2014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4</a:t>
            </a:r>
            <a:br>
              <a:rPr lang="en-US" sz="2400" dirty="0"/>
            </a:br>
            <a:r>
              <a:rPr lang="en-US" sz="2400" dirty="0" err="1"/>
              <a:t>Operasi-operasi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Citra</a:t>
            </a:r>
            <a:br>
              <a:rPr lang="en-US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Proses-proses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penaikan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Teknik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zooming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menduplikasikan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X </a:t>
            </a:r>
            <a:r>
              <a:rPr lang="en-US" dirty="0" err="1"/>
              <a:t>atau</a:t>
            </a:r>
            <a:r>
              <a:rPr lang="en-US" dirty="0"/>
              <a:t> Y.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i="1" dirty="0"/>
              <a:t>zoom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“aspect ratio”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Rasio antara jumlah titik vertikal dan horizontal untuk mendapatkan panjang yang sama di kedua arah tersebut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Ratio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567817"/>
              </p:ext>
            </p:extLst>
          </p:nvPr>
        </p:nvGraphicFramePr>
        <p:xfrm>
          <a:off x="1908175" y="3683376"/>
          <a:ext cx="4608513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Visio" r:id="rId3" imgW="1201522" imgH="653796" progId="Visio.Drawing.11">
                  <p:embed/>
                </p:oleObj>
              </mc:Choice>
              <mc:Fallback>
                <p:oleObj name="Visio" r:id="rId3" imgW="1201522" imgH="65379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83376"/>
                        <a:ext cx="4608513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4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Resolusi tidak bertambah</a:t>
            </a:r>
          </a:p>
          <a:p>
            <a:r>
              <a:rPr lang="pt-BR" dirty="0"/>
              <a:t>Perubahan pada besar </a:t>
            </a:r>
            <a:r>
              <a:rPr lang="pt-BR" dirty="0" smtClean="0"/>
              <a:t>pixelnya </a:t>
            </a:r>
            <a:endParaRPr lang="pt-BR" dirty="0"/>
          </a:p>
          <a:p>
            <a:pPr lvl="1"/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31" y="5086440"/>
            <a:ext cx="11525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481" y="593815"/>
            <a:ext cx="34575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099256" y="3587840"/>
            <a:ext cx="17272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65969" y="3443378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Zoom 3x</a:t>
            </a:r>
          </a:p>
          <a:p>
            <a:r>
              <a:rPr lang="en-US">
                <a:latin typeface="Arial" charset="0"/>
              </a:rPr>
              <a:t>AR = 1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481" y="5027703"/>
            <a:ext cx="3457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70694" y="5675403"/>
            <a:ext cx="1512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386594" y="5748428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Zoom 3x</a:t>
            </a:r>
          </a:p>
          <a:p>
            <a:r>
              <a:rPr lang="en-US">
                <a:latin typeface="Arial" charset="0"/>
              </a:rPr>
              <a:t>AR </a:t>
            </a:r>
            <a:r>
              <a:rPr lang="en-US">
                <a:latin typeface="Arial" charset="0"/>
                <a:cs typeface="Arial" charset="0"/>
              </a:rPr>
              <a:t>≠</a:t>
            </a:r>
            <a:r>
              <a:rPr lang="en-US">
                <a:latin typeface="Arial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930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i,j,m,n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m=0;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n=0;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for (i=</a:t>
            </a:r>
            <a:r>
              <a:rPr lang="en-US" sz="2000" b="1" dirty="0" err="1">
                <a:latin typeface="Courier New" pitchFamily="49" charset="0"/>
              </a:rPr>
              <a:t>0;i</a:t>
            </a:r>
            <a:r>
              <a:rPr lang="en-US" sz="2000" b="1" dirty="0">
                <a:latin typeface="Courier New" pitchFamily="49" charset="0"/>
              </a:rPr>
              <a:t>&lt;=</a:t>
            </a:r>
            <a:r>
              <a:rPr lang="en-US" sz="2000" b="1" dirty="0" err="1">
                <a:latin typeface="Courier New" pitchFamily="49" charset="0"/>
              </a:rPr>
              <a:t>jmlbaris-1;i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for(j=</a:t>
            </a:r>
            <a:r>
              <a:rPr lang="en-US" sz="2000" b="1" dirty="0" err="1">
                <a:latin typeface="Courier New" pitchFamily="49" charset="0"/>
              </a:rPr>
              <a:t>0;j</a:t>
            </a:r>
            <a:r>
              <a:rPr lang="en-US" sz="2000" b="1" dirty="0">
                <a:latin typeface="Courier New" pitchFamily="49" charset="0"/>
              </a:rPr>
              <a:t>&lt;=</a:t>
            </a:r>
            <a:r>
              <a:rPr lang="en-US" sz="2000" b="1" dirty="0" err="1">
                <a:latin typeface="Courier New" pitchFamily="49" charset="0"/>
              </a:rPr>
              <a:t>jmlkolom-1;j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  Z[m,n] = X[i,j];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  Z[m,n+1] = X[i,j];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  Z[m+1,n] = X[i,j];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  Z[m+1,n+1] = X[i,j];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  n=n+2;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m=m+2;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>
                <a:latin typeface="Courier New" pitchFamily="49" charset="0"/>
              </a:rPr>
              <a:t>  n=0;</a:t>
            </a:r>
          </a:p>
          <a:p>
            <a:pPr>
              <a:lnSpc>
                <a:spcPct val="80000"/>
              </a:lnSpc>
              <a:buNone/>
            </a:pPr>
            <a:r>
              <a:rPr lang="pt-BR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zoom </a:t>
            </a:r>
            <a:r>
              <a:rPr lang="en-US" dirty="0" err="1"/>
              <a:t>2x</a:t>
            </a:r>
            <a:r>
              <a:rPr lang="en-US" dirty="0"/>
              <a:t>, AR =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24525" y="2276475"/>
          <a:ext cx="2706688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Visio" r:id="rId3" imgW="549250" imgH="753466" progId="Visio.Drawing.11">
                  <p:embed/>
                </p:oleObj>
              </mc:Choice>
              <mc:Fallback>
                <p:oleObj name="Visio" r:id="rId3" imgW="549250" imgH="753466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76475"/>
                        <a:ext cx="2706688" cy="371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9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Ada informasi pada citra yang harus dihilangkan.</a:t>
            </a:r>
          </a:p>
          <a:p>
            <a:r>
              <a:rPr lang="pt-BR" dirty="0"/>
              <a:t>Salah satu metode sederhana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ambil rata-rata dari n pixel bertetangga pada X sebagai nilai dari satu pixel pada Z</a:t>
            </a:r>
          </a:p>
          <a:p>
            <a:pPr lvl="1"/>
            <a:r>
              <a:rPr lang="pt-BR" dirty="0"/>
              <a:t>Contoh: hasil rata-ratanya 4 pixel pada X menjadi 1 pixel pada Z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out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in </a:t>
            </a:r>
            <a:r>
              <a:rPr lang="en-US" dirty="0">
                <a:sym typeface="Wingdings" pitchFamily="2" charset="2"/>
              </a:rPr>
              <a:t> reversible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9610"/>
            <a:ext cx="2305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875169"/>
            <a:ext cx="46101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161047"/>
            <a:ext cx="2305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8"/>
          <p:cNvSpPr>
            <a:spLocks noChangeArrowheads="1"/>
          </p:cNvSpPr>
          <p:nvPr/>
        </p:nvSpPr>
        <p:spPr bwMode="auto">
          <a:xfrm rot="10800000" flipH="1">
            <a:off x="1042988" y="4681997"/>
            <a:ext cx="1079500" cy="1008063"/>
          </a:xfrm>
          <a:custGeom>
            <a:avLst/>
            <a:gdLst>
              <a:gd name="T0" fmla="*/ 755950 w 21600"/>
              <a:gd name="T1" fmla="*/ 0 h 21600"/>
              <a:gd name="T2" fmla="*/ 755950 w 21600"/>
              <a:gd name="T3" fmla="*/ 567409 h 21600"/>
              <a:gd name="T4" fmla="*/ 161775 w 21600"/>
              <a:gd name="T5" fmla="*/ 1008063 h 21600"/>
              <a:gd name="T6" fmla="*/ 1079500 w 21600"/>
              <a:gd name="T7" fmla="*/ 28370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9450" y="5761497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Zoom 2x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5400000" flipH="1">
            <a:off x="6984207" y="4644690"/>
            <a:ext cx="1079500" cy="1008063"/>
          </a:xfrm>
          <a:custGeom>
            <a:avLst/>
            <a:gdLst>
              <a:gd name="T0" fmla="*/ 755950 w 21600"/>
              <a:gd name="T1" fmla="*/ 0 h 21600"/>
              <a:gd name="T2" fmla="*/ 755950 w 21600"/>
              <a:gd name="T3" fmla="*/ 567409 h 21600"/>
              <a:gd name="T4" fmla="*/ 161775 w 21600"/>
              <a:gd name="T5" fmla="*/ 1008063 h 21600"/>
              <a:gd name="T6" fmla="*/ 1079500 w 21600"/>
              <a:gd name="T7" fmla="*/ 28370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948488" y="5905960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Zoom 0.5x</a:t>
            </a:r>
          </a:p>
        </p:txBody>
      </p:sp>
    </p:spTree>
    <p:extLst>
      <p:ext uri="{BB962C8B-B14F-4D97-AF65-F5344CB8AC3E}">
        <p14:creationId xmlns:p14="http://schemas.microsoft.com/office/powerpoint/2010/main" val="38442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out </a:t>
            </a:r>
            <a:r>
              <a:rPr lang="en-US" dirty="0">
                <a:sym typeface="Wingdings" pitchFamily="2" charset="2"/>
              </a:rPr>
              <a:t> not reversible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2305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035425"/>
            <a:ext cx="5810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349500"/>
            <a:ext cx="2305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339975" y="43656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003800" y="43656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162175" y="450532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Zoom 0.25x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76825" y="4510088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Zoom 4x</a:t>
            </a:r>
          </a:p>
        </p:txBody>
      </p:sp>
    </p:spTree>
    <p:extLst>
      <p:ext uri="{BB962C8B-B14F-4D97-AF65-F5344CB8AC3E}">
        <p14:creationId xmlns:p14="http://schemas.microsoft.com/office/powerpoint/2010/main" val="21679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Rotasi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: </a:t>
            </a:r>
            <a:r>
              <a:rPr lang="en-US" dirty="0" err="1"/>
              <a:t>kelipatan</a:t>
            </a:r>
            <a:r>
              <a:rPr lang="en-US" dirty="0"/>
              <a:t> 90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salin</a:t>
            </a:r>
            <a:r>
              <a:rPr lang="en-US" dirty="0"/>
              <a:t> pixel-pixel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pixel-pixel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Rotasi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51050" y="5858341"/>
            <a:ext cx="1419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Rotate 90</a:t>
            </a:r>
            <a:r>
              <a:rPr lang="en-US" sz="2000" b="1" baseline="30000">
                <a:latin typeface="Arial" charset="0"/>
              </a:rPr>
              <a:t>0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580063" y="6002804"/>
            <a:ext cx="1419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Rotate 90</a:t>
            </a:r>
            <a:r>
              <a:rPr lang="en-US" sz="2000" b="1" baseline="30000">
                <a:latin typeface="Arial" charset="0"/>
              </a:rPr>
              <a:t>0</a:t>
            </a: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3165941"/>
            <a:ext cx="2305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265954"/>
            <a:ext cx="2476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23079"/>
            <a:ext cx="2305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103438" y="5426541"/>
            <a:ext cx="1439862" cy="360363"/>
          </a:xfrm>
          <a:prstGeom prst="curvedUpArrow">
            <a:avLst>
              <a:gd name="adj1" fmla="val 79912"/>
              <a:gd name="adj2" fmla="val 15982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580063" y="5571004"/>
            <a:ext cx="1439862" cy="360362"/>
          </a:xfrm>
          <a:prstGeom prst="curvedUpArrow">
            <a:avLst>
              <a:gd name="adj1" fmla="val 79912"/>
              <a:gd name="adj2" fmla="val 15982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i,j,k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k=</a:t>
            </a:r>
            <a:r>
              <a:rPr lang="en-US" b="1" dirty="0" err="1">
                <a:latin typeface="Courier New" pitchFamily="49" charset="0"/>
              </a:rPr>
              <a:t>jmlkolom</a:t>
            </a:r>
            <a:r>
              <a:rPr lang="en-US" b="1" dirty="0">
                <a:latin typeface="Courier New" pitchFamily="49" charset="0"/>
              </a:rPr>
              <a:t>-1;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for (i=</a:t>
            </a:r>
            <a:r>
              <a:rPr lang="en-US" b="1" dirty="0" err="1">
                <a:latin typeface="Courier New" pitchFamily="49" charset="0"/>
              </a:rPr>
              <a:t>0;i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 err="1">
                <a:latin typeface="Courier New" pitchFamily="49" charset="0"/>
              </a:rPr>
              <a:t>jmlbaris-1;i</a:t>
            </a:r>
            <a:r>
              <a:rPr lang="en-US" b="1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for(j=</a:t>
            </a:r>
            <a:r>
              <a:rPr lang="en-US" b="1" dirty="0" err="1">
                <a:latin typeface="Courier New" pitchFamily="49" charset="0"/>
              </a:rPr>
              <a:t>0;j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 err="1">
                <a:latin typeface="Courier New" pitchFamily="49" charset="0"/>
              </a:rPr>
              <a:t>jmlkolom-1;j</a:t>
            </a:r>
            <a:r>
              <a:rPr lang="en-US" b="1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Z[</a:t>
            </a:r>
            <a:r>
              <a:rPr lang="en-US" b="1" dirty="0" err="1">
                <a:latin typeface="Courier New" pitchFamily="49" charset="0"/>
              </a:rPr>
              <a:t>j,k</a:t>
            </a:r>
            <a:r>
              <a:rPr lang="en-US" b="1" dirty="0">
                <a:latin typeface="Courier New" pitchFamily="49" charset="0"/>
              </a:rPr>
              <a:t>] = X[</a:t>
            </a:r>
            <a:r>
              <a:rPr lang="en-US" b="1" dirty="0" err="1">
                <a:latin typeface="Courier New" pitchFamily="49" charset="0"/>
              </a:rPr>
              <a:t>i,j</a:t>
            </a:r>
            <a:r>
              <a:rPr lang="en-US" b="1" dirty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k=k-1;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rotasi</a:t>
            </a:r>
            <a:r>
              <a:rPr lang="en-US" dirty="0"/>
              <a:t> 90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b="1" dirty="0"/>
              <a:t>Titik (a,b)</a:t>
            </a:r>
            <a:r>
              <a:rPr lang="en-US" b="1" dirty="0">
                <a:sym typeface="Wingdings" pitchFamily="2" charset="2"/>
              </a:rPr>
              <a:t></a:t>
            </a:r>
            <a:r>
              <a:rPr lang="pt-BR" b="1" dirty="0"/>
              <a:t>(c,d), dimana :</a:t>
            </a:r>
            <a:endParaRPr lang="pt-BR" dirty="0"/>
          </a:p>
          <a:p>
            <a:pPr>
              <a:lnSpc>
                <a:spcPct val="80000"/>
              </a:lnSpc>
              <a:buNone/>
            </a:pPr>
            <a:r>
              <a:rPr lang="pt-BR" dirty="0"/>
              <a:t>a = r.cos </a:t>
            </a:r>
            <a:r>
              <a:rPr lang="en-US" dirty="0">
                <a:sym typeface="Symbol" pitchFamily="18" charset="2"/>
              </a:rPr>
              <a:t></a:t>
            </a:r>
            <a:endParaRPr lang="pt-BR" dirty="0"/>
          </a:p>
          <a:p>
            <a:pPr>
              <a:lnSpc>
                <a:spcPct val="80000"/>
              </a:lnSpc>
              <a:buNone/>
            </a:pPr>
            <a:r>
              <a:rPr lang="pt-BR" dirty="0"/>
              <a:t>b = r.sin </a:t>
            </a:r>
            <a:r>
              <a:rPr lang="en-US" dirty="0">
                <a:sym typeface="Symbol" pitchFamily="18" charset="2"/>
              </a:rPr>
              <a:t></a:t>
            </a:r>
            <a:endParaRPr lang="pt-BR" dirty="0"/>
          </a:p>
          <a:p>
            <a:pPr>
              <a:lnSpc>
                <a:spcPct val="80000"/>
              </a:lnSpc>
              <a:buNone/>
            </a:pPr>
            <a:r>
              <a:rPr lang="pt-BR" dirty="0"/>
              <a:t>c = r.cos(</a:t>
            </a:r>
            <a:r>
              <a:rPr lang="en-US" dirty="0">
                <a:sym typeface="Symbol" pitchFamily="18" charset="2"/>
              </a:rPr>
              <a:t></a:t>
            </a:r>
            <a:r>
              <a:rPr lang="pt-BR" dirty="0"/>
              <a:t>+</a:t>
            </a:r>
            <a:r>
              <a:rPr lang="en-US" dirty="0">
                <a:sym typeface="Symbol" pitchFamily="18" charset="2"/>
              </a:rPr>
              <a:t></a:t>
            </a:r>
            <a:r>
              <a:rPr lang="pt-BR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pt-BR" dirty="0"/>
              <a:t>   = r.cos </a:t>
            </a:r>
            <a:r>
              <a:rPr lang="en-US" dirty="0">
                <a:sym typeface="Symbol" pitchFamily="18" charset="2"/>
              </a:rPr>
              <a:t></a:t>
            </a:r>
            <a:r>
              <a:rPr lang="pt-BR" dirty="0"/>
              <a:t>.cos </a:t>
            </a:r>
            <a:r>
              <a:rPr lang="en-US" dirty="0">
                <a:sym typeface="Symbol" pitchFamily="18" charset="2"/>
              </a:rPr>
              <a:t></a:t>
            </a:r>
            <a:r>
              <a:rPr lang="pt-BR" dirty="0"/>
              <a:t>–r.sin </a:t>
            </a:r>
            <a:r>
              <a:rPr lang="en-US" dirty="0">
                <a:sym typeface="Symbol" pitchFamily="18" charset="2"/>
              </a:rPr>
              <a:t></a:t>
            </a:r>
            <a:r>
              <a:rPr lang="pt-BR" dirty="0"/>
              <a:t>.sin </a:t>
            </a:r>
            <a:r>
              <a:rPr lang="en-US" dirty="0">
                <a:sym typeface="Symbol" pitchFamily="18" charset="2"/>
              </a:rPr>
              <a:t></a:t>
            </a:r>
            <a:endParaRPr lang="pt-BR" dirty="0"/>
          </a:p>
          <a:p>
            <a:pPr>
              <a:lnSpc>
                <a:spcPct val="80000"/>
              </a:lnSpc>
              <a:buNone/>
            </a:pPr>
            <a:r>
              <a:rPr lang="pt-BR" dirty="0"/>
              <a:t>   = a.cos </a:t>
            </a:r>
            <a:r>
              <a:rPr lang="en-US" dirty="0">
                <a:sym typeface="Symbol" pitchFamily="18" charset="2"/>
              </a:rPr>
              <a:t></a:t>
            </a:r>
            <a:r>
              <a:rPr lang="pt-BR" dirty="0"/>
              <a:t> – b.sin </a:t>
            </a:r>
            <a:r>
              <a:rPr lang="en-US" dirty="0">
                <a:sym typeface="Symbol" pitchFamily="18" charset="2"/>
              </a:rPr>
              <a:t></a:t>
            </a:r>
            <a:endParaRPr lang="pt-BR" dirty="0"/>
          </a:p>
          <a:p>
            <a:pPr>
              <a:lnSpc>
                <a:spcPct val="80000"/>
              </a:lnSpc>
              <a:buNone/>
            </a:pPr>
            <a:r>
              <a:rPr lang="pt-BR" dirty="0"/>
              <a:t>d = r.sin(</a:t>
            </a:r>
            <a:r>
              <a:rPr lang="en-US" dirty="0">
                <a:sym typeface="Symbol" pitchFamily="18" charset="2"/>
              </a:rPr>
              <a:t></a:t>
            </a:r>
            <a:r>
              <a:rPr lang="pt-BR" dirty="0"/>
              <a:t>+</a:t>
            </a:r>
            <a:r>
              <a:rPr lang="en-US" dirty="0">
                <a:sym typeface="Symbol" pitchFamily="18" charset="2"/>
              </a:rPr>
              <a:t></a:t>
            </a:r>
            <a:r>
              <a:rPr lang="pt-BR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pt-BR" dirty="0"/>
              <a:t>   = r.sin </a:t>
            </a:r>
            <a:r>
              <a:rPr lang="en-US" dirty="0">
                <a:sym typeface="Symbol" pitchFamily="18" charset="2"/>
              </a:rPr>
              <a:t></a:t>
            </a:r>
            <a:r>
              <a:rPr lang="pt-BR" dirty="0"/>
              <a:t>.cos </a:t>
            </a:r>
            <a:r>
              <a:rPr lang="en-US" dirty="0">
                <a:sym typeface="Symbol" pitchFamily="18" charset="2"/>
              </a:rPr>
              <a:t></a:t>
            </a:r>
            <a:r>
              <a:rPr lang="pt-BR" dirty="0"/>
              <a:t>+r.cos </a:t>
            </a:r>
            <a:r>
              <a:rPr lang="en-US" dirty="0">
                <a:sym typeface="Symbol" pitchFamily="18" charset="2"/>
              </a:rPr>
              <a:t></a:t>
            </a:r>
            <a:r>
              <a:rPr lang="pt-BR" dirty="0"/>
              <a:t>.sin </a:t>
            </a:r>
            <a:r>
              <a:rPr lang="en-US" dirty="0">
                <a:sym typeface="Symbol" pitchFamily="18" charset="2"/>
              </a:rPr>
              <a:t></a:t>
            </a:r>
            <a:endParaRPr lang="pt-BR" dirty="0"/>
          </a:p>
          <a:p>
            <a:pPr>
              <a:lnSpc>
                <a:spcPct val="80000"/>
              </a:lnSpc>
              <a:buNone/>
            </a:pPr>
            <a:r>
              <a:rPr lang="pt-BR" dirty="0"/>
              <a:t>   </a:t>
            </a:r>
            <a:r>
              <a:rPr lang="en-US" dirty="0"/>
              <a:t>= </a:t>
            </a:r>
            <a:r>
              <a:rPr lang="en-US" dirty="0" err="1"/>
              <a:t>b.cos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+ </a:t>
            </a:r>
            <a:r>
              <a:rPr lang="en-US" dirty="0" err="1"/>
              <a:t>a.sin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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Rotasi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30000" dirty="0">
                <a:sym typeface="Symbol" pitchFamily="18" charset="2"/>
              </a:rPr>
              <a:t>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97" y="1977656"/>
            <a:ext cx="30956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9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X </a:t>
            </a:r>
            <a:r>
              <a:rPr lang="en-US" dirty="0" err="1"/>
              <a:t>opr</a:t>
            </a:r>
            <a:r>
              <a:rPr lang="en-US" dirty="0"/>
              <a:t> Y = 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X: </a:t>
            </a:r>
            <a:r>
              <a:rPr lang="en-US" dirty="0" err="1"/>
              <a:t>citra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Y: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skalar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Z: </a:t>
            </a:r>
            <a:r>
              <a:rPr lang="en-US" dirty="0" err="1"/>
              <a:t>citra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Level </a:t>
            </a:r>
            <a:r>
              <a:rPr lang="en-US" dirty="0" err="1"/>
              <a:t>komputasi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dirty="0" err="1"/>
              <a:t>pointwise</a:t>
            </a:r>
            <a:r>
              <a:rPr lang="en-US" dirty="0"/>
              <a:t>): 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 smtClean="0"/>
              <a:t>ketetanggaan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Aljabar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putaran</a:t>
            </a:r>
            <a:r>
              <a:rPr lang="en-US" dirty="0"/>
              <a:t>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dirotasikan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30000" dirty="0" err="1"/>
              <a:t>0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Rotasi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30000" dirty="0" err="1"/>
              <a:t>0</a:t>
            </a:r>
            <a:r>
              <a:rPr lang="en-US" baseline="30000" dirty="0"/>
              <a:t> </a:t>
            </a:r>
            <a:r>
              <a:rPr lang="en-US" dirty="0"/>
              <a:t>(cont’d)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57" y="1518862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82" y="1950662"/>
            <a:ext cx="2305050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01519" y="4470024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243</a:t>
            </a:r>
            <a:endParaRPr lang="en-US" sz="2000" b="1" baseline="3000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61657" y="2885699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254</a:t>
            </a:r>
            <a:endParaRPr lang="en-US" sz="2000" b="1" baseline="30000">
              <a:latin typeface="Arial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17594" y="339052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309982" y="4974849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352</a:t>
            </a:r>
            <a:endParaRPr lang="en-US" sz="2000" b="1" baseline="30000">
              <a:latin typeface="Arial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326107" y="3103187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352</a:t>
            </a:r>
            <a:endParaRPr lang="en-US" sz="2000" b="1" baseline="30000">
              <a:latin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676319" y="3571499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2000" b="1">
                <a:latin typeface="Arial" charset="0"/>
              </a:rPr>
              <a:t>Rotasi</a:t>
            </a:r>
          </a:p>
          <a:p>
            <a:pPr algn="ctr"/>
            <a:r>
              <a:rPr lang="en-US" sz="2000" b="1">
                <a:latin typeface="Arial" charset="0"/>
              </a:rPr>
              <a:t>45</a:t>
            </a:r>
            <a:r>
              <a:rPr lang="en-US" sz="2000" b="1" baseline="30000">
                <a:latin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83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899917"/>
            <a:ext cx="23145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852667"/>
            <a:ext cx="23145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68342"/>
            <a:ext cx="2305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3492500" y="2412804"/>
            <a:ext cx="15113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492500" y="4068567"/>
            <a:ext cx="15843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419475" y="2123879"/>
            <a:ext cx="139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horizontal</a:t>
            </a:r>
            <a:endParaRPr lang="en-US" sz="2000" b="1" baseline="30000">
              <a:latin typeface="Arial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500438" y="457339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000" b="1">
                <a:latin typeface="Arial" charset="0"/>
              </a:rPr>
              <a:t>vertikal</a:t>
            </a:r>
            <a:endParaRPr lang="en-US" sz="2000" b="1" baseline="30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i,j,k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k=</a:t>
            </a:r>
            <a:r>
              <a:rPr lang="en-US" b="1" dirty="0" err="1">
                <a:latin typeface="Courier New" pitchFamily="49" charset="0"/>
              </a:rPr>
              <a:t>jmlbaris</a:t>
            </a:r>
            <a:r>
              <a:rPr lang="en-US" b="1" dirty="0">
                <a:latin typeface="Courier New" pitchFamily="49" charset="0"/>
              </a:rPr>
              <a:t>-1;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for (i=</a:t>
            </a:r>
            <a:r>
              <a:rPr lang="en-US" b="1" dirty="0" err="1">
                <a:latin typeface="Courier New" pitchFamily="49" charset="0"/>
              </a:rPr>
              <a:t>0;i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 err="1">
                <a:latin typeface="Courier New" pitchFamily="49" charset="0"/>
              </a:rPr>
              <a:t>jmlbaris-1;i</a:t>
            </a:r>
            <a:r>
              <a:rPr lang="en-US" b="1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for(j=</a:t>
            </a:r>
            <a:r>
              <a:rPr lang="en-US" b="1" dirty="0" err="1">
                <a:latin typeface="Courier New" pitchFamily="49" charset="0"/>
              </a:rPr>
              <a:t>0;j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 err="1">
                <a:latin typeface="Courier New" pitchFamily="49" charset="0"/>
              </a:rPr>
              <a:t>jmlkolom-1;j</a:t>
            </a:r>
            <a:r>
              <a:rPr lang="en-US" b="1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Z[</a:t>
            </a:r>
            <a:r>
              <a:rPr lang="en-US" b="1" dirty="0" err="1">
                <a:latin typeface="Courier New" pitchFamily="49" charset="0"/>
              </a:rPr>
              <a:t>k,j</a:t>
            </a:r>
            <a:r>
              <a:rPr lang="en-US" b="1" dirty="0">
                <a:latin typeface="Courier New" pitchFamily="49" charset="0"/>
              </a:rPr>
              <a:t>]	= X[</a:t>
            </a:r>
            <a:r>
              <a:rPr lang="en-US" b="1" dirty="0" err="1">
                <a:latin typeface="Courier New" pitchFamily="49" charset="0"/>
              </a:rPr>
              <a:t>i,j</a:t>
            </a:r>
            <a:r>
              <a:rPr lang="en-US" b="1" dirty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k=k-1;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flipping </a:t>
            </a:r>
            <a:r>
              <a:rPr lang="en-US" dirty="0" err="1"/>
              <a:t>vertikal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(</a:t>
            </a:r>
            <a:r>
              <a:rPr lang="en-US" dirty="0" err="1"/>
              <a:t>mulai</a:t>
            </a:r>
            <a:r>
              <a:rPr lang="en-US" dirty="0"/>
              <a:t> paling </a:t>
            </a:r>
            <a:r>
              <a:rPr lang="en-US" dirty="0" err="1"/>
              <a:t>mudah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Segiempat</a:t>
            </a:r>
            <a:endParaRPr lang="en-US" dirty="0"/>
          </a:p>
          <a:p>
            <a:pPr lvl="1"/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lain: </a:t>
            </a:r>
            <a:r>
              <a:rPr lang="en-US" dirty="0" err="1"/>
              <a:t>lingkaran</a:t>
            </a:r>
            <a:r>
              <a:rPr lang="en-US" dirty="0"/>
              <a:t>, </a:t>
            </a:r>
            <a:r>
              <a:rPr lang="en-US" dirty="0" err="1"/>
              <a:t>elips</a:t>
            </a:r>
            <a:r>
              <a:rPr lang="en-US" dirty="0"/>
              <a:t>, </a:t>
            </a:r>
            <a:r>
              <a:rPr lang="en-US" dirty="0" err="1"/>
              <a:t>poligon</a:t>
            </a:r>
            <a:endParaRPr lang="en-US" dirty="0"/>
          </a:p>
          <a:p>
            <a:pPr lvl="1"/>
            <a:r>
              <a:rPr lang="en-US" dirty="0"/>
              <a:t>Freeform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Paste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3806787"/>
            <a:ext cx="2109788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82" y="3806787"/>
            <a:ext cx="2109787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82" y="3806787"/>
            <a:ext cx="20415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32" y="3806787"/>
            <a:ext cx="2109787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6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Citra diubah dengan cara mengatur kembali hubungan spatial antara objek dengan suatu template spatial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menimbulkan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efek-efek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khusus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125154" y="3436891"/>
            <a:ext cx="4293009" cy="3419269"/>
            <a:chOff x="2736" y="4119"/>
            <a:chExt cx="4464" cy="3312"/>
          </a:xfrm>
        </p:grpSpPr>
        <p:sp>
          <p:nvSpPr>
            <p:cNvPr id="8" name="Rectangle 5" descr="25%"/>
            <p:cNvSpPr>
              <a:spLocks noChangeArrowheads="1"/>
            </p:cNvSpPr>
            <p:nvPr/>
          </p:nvSpPr>
          <p:spPr bwMode="auto">
            <a:xfrm>
              <a:off x="2736" y="5127"/>
              <a:ext cx="1152" cy="1008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5904" y="4119"/>
              <a:ext cx="1296" cy="576"/>
              <a:chOff x="5904" y="4464"/>
              <a:chExt cx="1296" cy="57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5904" y="4464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H="1">
                <a:off x="6768" y="4464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6336" y="4464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5904" y="504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5904" y="5127"/>
              <a:ext cx="1008" cy="8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904" y="6423"/>
              <a:ext cx="1194" cy="1008"/>
              <a:chOff x="5413" y="6912"/>
              <a:chExt cx="1194" cy="1008"/>
            </a:xfrm>
          </p:grpSpPr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5413" y="6912"/>
                <a:ext cx="211" cy="1008"/>
              </a:xfrm>
              <a:custGeom>
                <a:avLst/>
                <a:gdLst>
                  <a:gd name="T0" fmla="*/ 59 w 211"/>
                  <a:gd name="T1" fmla="*/ 0 h 1008"/>
                  <a:gd name="T2" fmla="*/ 182 w 211"/>
                  <a:gd name="T3" fmla="*/ 243 h 1008"/>
                  <a:gd name="T4" fmla="*/ 2 w 211"/>
                  <a:gd name="T5" fmla="*/ 453 h 1008"/>
                  <a:gd name="T6" fmla="*/ 167 w 211"/>
                  <a:gd name="T7" fmla="*/ 678 h 1008"/>
                  <a:gd name="T8" fmla="*/ 60 w 211"/>
                  <a:gd name="T9" fmla="*/ 1008 h 10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1" h="1008">
                    <a:moveTo>
                      <a:pt x="59" y="0"/>
                    </a:moveTo>
                    <a:cubicBezTo>
                      <a:pt x="79" y="40"/>
                      <a:pt x="191" y="168"/>
                      <a:pt x="182" y="243"/>
                    </a:cubicBezTo>
                    <a:cubicBezTo>
                      <a:pt x="211" y="330"/>
                      <a:pt x="22" y="326"/>
                      <a:pt x="2" y="453"/>
                    </a:cubicBezTo>
                    <a:cubicBezTo>
                      <a:pt x="0" y="525"/>
                      <a:pt x="157" y="586"/>
                      <a:pt x="167" y="678"/>
                    </a:cubicBezTo>
                    <a:cubicBezTo>
                      <a:pt x="177" y="770"/>
                      <a:pt x="82" y="939"/>
                      <a:pt x="60" y="100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6396" y="6912"/>
                <a:ext cx="211" cy="1008"/>
              </a:xfrm>
              <a:custGeom>
                <a:avLst/>
                <a:gdLst>
                  <a:gd name="T0" fmla="*/ 59 w 211"/>
                  <a:gd name="T1" fmla="*/ 0 h 1008"/>
                  <a:gd name="T2" fmla="*/ 182 w 211"/>
                  <a:gd name="T3" fmla="*/ 243 h 1008"/>
                  <a:gd name="T4" fmla="*/ 2 w 211"/>
                  <a:gd name="T5" fmla="*/ 453 h 1008"/>
                  <a:gd name="T6" fmla="*/ 167 w 211"/>
                  <a:gd name="T7" fmla="*/ 678 h 1008"/>
                  <a:gd name="T8" fmla="*/ 60 w 211"/>
                  <a:gd name="T9" fmla="*/ 1008 h 10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1" h="1008">
                    <a:moveTo>
                      <a:pt x="59" y="0"/>
                    </a:moveTo>
                    <a:cubicBezTo>
                      <a:pt x="79" y="40"/>
                      <a:pt x="191" y="168"/>
                      <a:pt x="182" y="243"/>
                    </a:cubicBezTo>
                    <a:cubicBezTo>
                      <a:pt x="211" y="330"/>
                      <a:pt x="22" y="326"/>
                      <a:pt x="2" y="453"/>
                    </a:cubicBezTo>
                    <a:cubicBezTo>
                      <a:pt x="0" y="525"/>
                      <a:pt x="157" y="586"/>
                      <a:pt x="167" y="678"/>
                    </a:cubicBezTo>
                    <a:cubicBezTo>
                      <a:pt x="177" y="770"/>
                      <a:pt x="82" y="939"/>
                      <a:pt x="60" y="100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5472" y="6912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5472" y="7920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4176" y="4695"/>
              <a:ext cx="1296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4176" y="5703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4176" y="5847"/>
              <a:ext cx="1296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4032" y="4695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000">
                  <a:latin typeface="Arial" charset="0"/>
                </a:rPr>
                <a:t>Warp</a:t>
              </a: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3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warping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 descr="L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701800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LENA rip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36562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LENA She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36562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LENA twir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36562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124075" y="3500438"/>
            <a:ext cx="1079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356100" y="3789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435600" y="3573463"/>
            <a:ext cx="10810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7/16/2014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Penjumlahan</a:t>
            </a:r>
            <a:endParaRPr lang="en-US" dirty="0"/>
          </a:p>
          <a:p>
            <a:pPr lvl="1"/>
            <a:r>
              <a:rPr lang="en-US" dirty="0" err="1"/>
              <a:t>Pengurangan</a:t>
            </a:r>
            <a:endParaRPr lang="en-US" dirty="0"/>
          </a:p>
          <a:p>
            <a:pPr lvl="1"/>
            <a:r>
              <a:rPr lang="en-US" dirty="0" err="1"/>
              <a:t>Perkalian</a:t>
            </a:r>
            <a:endParaRPr lang="en-US" dirty="0"/>
          </a:p>
          <a:p>
            <a:pPr lvl="1"/>
            <a:r>
              <a:rPr lang="en-US" dirty="0" err="1" smtClean="0"/>
              <a:t>Pembagian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>
                <a:latin typeface="Arial" charset="0"/>
              </a:rPr>
              <a:t>Untuk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citra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RGB</a:t>
            </a:r>
            <a:r>
              <a:rPr lang="en-US" dirty="0">
                <a:latin typeface="Arial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Arial" charset="0"/>
              </a:rPr>
              <a:t>operasi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dilakukan</a:t>
            </a:r>
            <a:r>
              <a:rPr lang="en-US" dirty="0">
                <a:latin typeface="Arial" charset="0"/>
              </a:rPr>
              <a:t> per plane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28510"/>
              </p:ext>
            </p:extLst>
          </p:nvPr>
        </p:nvGraphicFramePr>
        <p:xfrm>
          <a:off x="4608513" y="2456946"/>
          <a:ext cx="43561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Visio" r:id="rId3" imgW="2371649" imgH="986333" progId="Visio.Drawing.11">
                  <p:embed/>
                </p:oleObj>
              </mc:Choice>
              <mc:Fallback>
                <p:oleObj name="Visio" r:id="rId3" imgW="2371649" imgH="986333" progId="Visio.Drawing.11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456946"/>
                        <a:ext cx="435610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717553"/>
              </p:ext>
            </p:extLst>
          </p:nvPr>
        </p:nvGraphicFramePr>
        <p:xfrm>
          <a:off x="4572000" y="4401633"/>
          <a:ext cx="439261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Visio" r:id="rId5" imgW="2371649" imgH="990295" progId="Visio.Drawing.11">
                  <p:embed/>
                </p:oleObj>
              </mc:Choice>
              <mc:Fallback>
                <p:oleObj name="Visio" r:id="rId5" imgW="2371649" imgH="990295" progId="Visio.Drawing.11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1633"/>
                        <a:ext cx="4392613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1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Y </a:t>
            </a:r>
            <a:r>
              <a:rPr lang="en-US" dirty="0" err="1"/>
              <a:t>citra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Z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brightness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pixel </a:t>
            </a:r>
            <a:r>
              <a:rPr lang="en-US" dirty="0" err="1"/>
              <a:t>pada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 </a:t>
            </a:r>
          </a:p>
          <a:p>
            <a:pPr>
              <a:lnSpc>
                <a:spcPct val="90000"/>
              </a:lnSpc>
            </a:pPr>
            <a:r>
              <a:rPr lang="en-US" dirty="0"/>
              <a:t>Y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Z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X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brightness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255718"/>
            <a:ext cx="6192837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9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Y </a:t>
            </a:r>
            <a:r>
              <a:rPr lang="en-US" dirty="0" err="1"/>
              <a:t>citra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Z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brightness </a:t>
            </a:r>
            <a:r>
              <a:rPr lang="en-US" dirty="0" err="1"/>
              <a:t>antar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</a:t>
            </a:r>
          </a:p>
          <a:p>
            <a:pPr>
              <a:lnSpc>
                <a:spcPct val="90000"/>
              </a:lnSpc>
            </a:pPr>
            <a:r>
              <a:rPr lang="en-US" dirty="0"/>
              <a:t>Y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Z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gelap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X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brightness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186861"/>
            <a:ext cx="676751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0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citra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Z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product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brightness </a:t>
            </a:r>
            <a:r>
              <a:rPr lang="en-US" dirty="0" err="1"/>
              <a:t>citra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 </a:t>
            </a:r>
          </a:p>
          <a:p>
            <a:r>
              <a:rPr lang="en-US" dirty="0"/>
              <a:t>Y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nilai</a:t>
            </a:r>
            <a:r>
              <a:rPr lang="en-US" dirty="0"/>
              <a:t> brightness Z </a:t>
            </a:r>
            <a:r>
              <a:rPr lang="en-US" dirty="0" err="1"/>
              <a:t>proporsional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X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citra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Z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brightness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pixel di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pixel di Y</a:t>
            </a:r>
          </a:p>
          <a:p>
            <a:r>
              <a:rPr lang="en-US" dirty="0"/>
              <a:t>Y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nilai</a:t>
            </a:r>
            <a:r>
              <a:rPr lang="en-US" dirty="0"/>
              <a:t> brightness Z </a:t>
            </a:r>
            <a:r>
              <a:rPr lang="en-US" dirty="0" err="1"/>
              <a:t>akan</a:t>
            </a:r>
            <a:r>
              <a:rPr lang="en-US" dirty="0"/>
              <a:t> proportional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Citra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AND, OR, NOT</a:t>
            </a:r>
          </a:p>
          <a:p>
            <a:r>
              <a:rPr lang="en-US" dirty="0" err="1"/>
              <a:t>Kombinasinya</a:t>
            </a:r>
            <a:r>
              <a:rPr lang="en-US" dirty="0"/>
              <a:t> : </a:t>
            </a:r>
            <a:r>
              <a:rPr lang="en-US" dirty="0" err="1"/>
              <a:t>NAND</a:t>
            </a:r>
            <a:r>
              <a:rPr lang="en-US" dirty="0"/>
              <a:t>, NOR, </a:t>
            </a:r>
            <a:r>
              <a:rPr lang="en-US" dirty="0" err="1"/>
              <a:t>XOR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Boolean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77606"/>
            <a:ext cx="80645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2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Proses yang memanipulasi posisi spatial  dari pixel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Zoom (in &amp; out)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Rotasi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Flipping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Cut &amp; paste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Warping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7/16/2014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Geometri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5701</TotalTime>
  <Words>733</Words>
  <Application>Microsoft Office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template_informatika_slide</vt:lpstr>
      <vt:lpstr>1_template_informatika_slide</vt:lpstr>
      <vt:lpstr>Visio</vt:lpstr>
      <vt:lpstr>CIG4E3 / Pengolahan Citra Digital BAB 4 Operasi-operasi Dasar Pengolahan Citra </vt:lpstr>
      <vt:lpstr>Operasi Aljabar</vt:lpstr>
      <vt:lpstr>Operasi Aritmatika</vt:lpstr>
      <vt:lpstr>Efek Penjumlahan pada Citra</vt:lpstr>
      <vt:lpstr>Efek Pengurangan pada Citra</vt:lpstr>
      <vt:lpstr>Efek Perkalian pada Citra</vt:lpstr>
      <vt:lpstr>Efek Pembagian pada Citra</vt:lpstr>
      <vt:lpstr>Operasi Boolean</vt:lpstr>
      <vt:lpstr>Operasi Geometri</vt:lpstr>
      <vt:lpstr>Zoom</vt:lpstr>
      <vt:lpstr>Aspect Ratio</vt:lpstr>
      <vt:lpstr>Zoom in</vt:lpstr>
      <vt:lpstr>Contoh algoritma zoom 2x, AR = 1</vt:lpstr>
      <vt:lpstr>Zoom out</vt:lpstr>
      <vt:lpstr>Zoom in  reversible</vt:lpstr>
      <vt:lpstr>Zoom out  not reversible</vt:lpstr>
      <vt:lpstr>Rotasi</vt:lpstr>
      <vt:lpstr>Algoritma rotasi 900</vt:lpstr>
      <vt:lpstr>Rotasi 0</vt:lpstr>
      <vt:lpstr>Rotasi X0 (cont’d)</vt:lpstr>
      <vt:lpstr>Flipping</vt:lpstr>
      <vt:lpstr>Algoritma flipping vertikal</vt:lpstr>
      <vt:lpstr>Cut &amp; Paste</vt:lpstr>
      <vt:lpstr>Warping</vt:lpstr>
      <vt:lpstr>Contoh warping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138</cp:revision>
  <dcterms:created xsi:type="dcterms:W3CDTF">2012-11-14T18:53:32Z</dcterms:created>
  <dcterms:modified xsi:type="dcterms:W3CDTF">2014-07-19T11:49:44Z</dcterms:modified>
</cp:coreProperties>
</file>