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xls" ContentType="application/vnd.ms-excel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714" r:id="rId2"/>
  </p:sldMasterIdLst>
  <p:notesMasterIdLst>
    <p:notesMasterId r:id="rId43"/>
  </p:notesMasterIdLst>
  <p:handoutMasterIdLst>
    <p:handoutMasterId r:id="rId44"/>
  </p:handoutMasterIdLst>
  <p:sldIdLst>
    <p:sldId id="256" r:id="rId3"/>
    <p:sldId id="345" r:id="rId4"/>
    <p:sldId id="346" r:id="rId5"/>
    <p:sldId id="347" r:id="rId6"/>
    <p:sldId id="348" r:id="rId7"/>
    <p:sldId id="384" r:id="rId8"/>
    <p:sldId id="350" r:id="rId9"/>
    <p:sldId id="351" r:id="rId10"/>
    <p:sldId id="352" r:id="rId11"/>
    <p:sldId id="353" r:id="rId12"/>
    <p:sldId id="354" r:id="rId13"/>
    <p:sldId id="355" r:id="rId14"/>
    <p:sldId id="356" r:id="rId15"/>
    <p:sldId id="357" r:id="rId16"/>
    <p:sldId id="358" r:id="rId17"/>
    <p:sldId id="359" r:id="rId18"/>
    <p:sldId id="360" r:id="rId19"/>
    <p:sldId id="361" r:id="rId20"/>
    <p:sldId id="362" r:id="rId21"/>
    <p:sldId id="363" r:id="rId22"/>
    <p:sldId id="364" r:id="rId23"/>
    <p:sldId id="385" r:id="rId24"/>
    <p:sldId id="367" r:id="rId25"/>
    <p:sldId id="368" r:id="rId26"/>
    <p:sldId id="370" r:id="rId27"/>
    <p:sldId id="371" r:id="rId28"/>
    <p:sldId id="372" r:id="rId29"/>
    <p:sldId id="386" r:id="rId30"/>
    <p:sldId id="373" r:id="rId31"/>
    <p:sldId id="374" r:id="rId32"/>
    <p:sldId id="375" r:id="rId33"/>
    <p:sldId id="376" r:id="rId34"/>
    <p:sldId id="377" r:id="rId35"/>
    <p:sldId id="378" r:id="rId36"/>
    <p:sldId id="379" r:id="rId37"/>
    <p:sldId id="380" r:id="rId38"/>
    <p:sldId id="381" r:id="rId39"/>
    <p:sldId id="382" r:id="rId40"/>
    <p:sldId id="383" r:id="rId41"/>
    <p:sldId id="306" r:id="rId42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70" d="100"/>
          <a:sy n="70" d="100"/>
        </p:scale>
        <p:origin x="-1386" y="-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DB9219-4A66-4B41-AFAD-B4DCC55121D3}" type="datetimeFigureOut">
              <a:rPr lang="en-US" smtClean="0"/>
              <a:t>7/20/2014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A99D96-90C2-44B4-8DCF-3216EB4C3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0857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796F5A-DA36-4202-8F3F-DA89D0431918}" type="datetimeFigureOut">
              <a:rPr lang="en-US" smtClean="0"/>
              <a:t>7/20/2014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4BABC4-D3F8-4FEC-A081-17F891AA9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8498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Mystogan\Downloads\Compressed\2917_internet_ppt\template_main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785" b="11855"/>
          <a:stretch/>
        </p:blipFill>
        <p:spPr bwMode="auto">
          <a:xfrm>
            <a:off x="43394" y="3251531"/>
            <a:ext cx="3848669" cy="3094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34684" y="1269242"/>
            <a:ext cx="7909316" cy="765053"/>
          </a:xfrm>
          <a:prstGeom prst="rect">
            <a:avLst/>
          </a:prstGeom>
        </p:spPr>
        <p:txBody>
          <a:bodyPr/>
          <a:lstStyle>
            <a:lvl1pPr algn="l">
              <a:lnSpc>
                <a:spcPct val="90000"/>
              </a:lnSpc>
              <a:defRPr sz="28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34684" y="2227425"/>
            <a:ext cx="7909316" cy="42976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90000"/>
              </a:lnSpc>
              <a:buFont typeface="Wingdings" pitchFamily="28" charset="2"/>
              <a:buNone/>
              <a:defRPr sz="2000" b="0" baseline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1234684" y="2875084"/>
            <a:ext cx="7918022" cy="37800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600">
                <a:solidFill>
                  <a:schemeClr val="tx1"/>
                </a:solidFill>
                <a:latin typeface="Verdana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CF733457-FA17-41BE-B208-D02D9617456E}" type="datetime1">
              <a:rPr lang="en-US" smtClean="0"/>
              <a:t>7/20/2014</a:t>
            </a:fld>
            <a:endParaRPr lang="en-US" dirty="0"/>
          </a:p>
        </p:txBody>
      </p:sp>
      <p:sp>
        <p:nvSpPr>
          <p:cNvPr id="12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FA0FCE97-1E5D-3942-9893-29D29393C49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9144000" cy="1269242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:\Users\Mystogan\Pictures\Untitled-1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9705" y="216578"/>
            <a:ext cx="3264827" cy="648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36245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365760" y="2009550"/>
            <a:ext cx="8326438" cy="402549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2884EB-C6E3-684C-A39B-0E652C4E0E6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Date Placeholder 2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7/20/2014</a:t>
            </a:fld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1242940"/>
            <a:ext cx="9144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5418163" y="6451600"/>
            <a:ext cx="3315778" cy="365125"/>
          </a:xfrm>
        </p:spPr>
        <p:txBody>
          <a:bodyPr anchor="ctr"/>
          <a:lstStyle>
            <a:lvl1pPr marL="0" indent="0" algn="r">
              <a:buFontTx/>
              <a:buNone/>
              <a:defRPr sz="10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 smtClean="0"/>
              <a:t>Kode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mata</a:t>
            </a:r>
            <a:r>
              <a:rPr lang="en-US" dirty="0" smtClean="0"/>
              <a:t> </a:t>
            </a:r>
            <a:r>
              <a:rPr lang="en-US" dirty="0" err="1" smtClean="0"/>
              <a:t>Kuliah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6972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540D16-EBF5-0D44-A21F-B32E9F60957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616975-30F2-B74D-B90F-E83C4C9562E7}" type="datetime1">
              <a:rPr lang="en-US" smtClean="0"/>
              <a:pPr>
                <a:defRPr/>
              </a:pPr>
              <a:t>7/20/2014</a:t>
            </a:fld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1242940"/>
            <a:ext cx="9144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5418163" y="6451600"/>
            <a:ext cx="3315778" cy="365125"/>
          </a:xfrm>
        </p:spPr>
        <p:txBody>
          <a:bodyPr anchor="ctr"/>
          <a:lstStyle>
            <a:lvl1pPr marL="0" indent="0" algn="r">
              <a:buFontTx/>
              <a:buNone/>
              <a:defRPr sz="10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 smtClean="0"/>
              <a:t>Kode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mata</a:t>
            </a:r>
            <a:r>
              <a:rPr lang="en-US" dirty="0" smtClean="0"/>
              <a:t> </a:t>
            </a:r>
            <a:r>
              <a:rPr lang="en-US" dirty="0" err="1" smtClean="0"/>
              <a:t>Kuliah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192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23"/>
          </p:nvPr>
        </p:nvSpPr>
        <p:spPr>
          <a:xfrm>
            <a:off x="374826" y="2009550"/>
            <a:ext cx="4035425" cy="400231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4"/>
          </p:nvPr>
        </p:nvSpPr>
        <p:spPr>
          <a:xfrm>
            <a:off x="4738863" y="2009550"/>
            <a:ext cx="4035425" cy="4002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467590-0BC9-4B4A-95A3-307D97AD4B4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2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1CA678-D006-7B41-A446-6998EA1314C2}" type="datetime1">
              <a:rPr lang="en-US" smtClean="0"/>
              <a:pPr>
                <a:defRPr/>
              </a:pPr>
              <a:t>7/20/2014</a:t>
            </a:fld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1242940"/>
            <a:ext cx="9144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4" y="1336417"/>
            <a:ext cx="8409163" cy="64123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5418163" y="6451600"/>
            <a:ext cx="3315778" cy="365125"/>
          </a:xfrm>
        </p:spPr>
        <p:txBody>
          <a:bodyPr anchor="ctr"/>
          <a:lstStyle>
            <a:lvl1pPr marL="0" indent="0" algn="r">
              <a:buFontTx/>
              <a:buNone/>
              <a:defRPr sz="10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 smtClean="0"/>
              <a:t>Kode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mata</a:t>
            </a:r>
            <a:r>
              <a:rPr lang="en-US" dirty="0" smtClean="0"/>
              <a:t> </a:t>
            </a:r>
            <a:r>
              <a:rPr lang="en-US" dirty="0" err="1" smtClean="0"/>
              <a:t>Kuliah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9062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366889" y="1645920"/>
            <a:ext cx="4035247" cy="78982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600" b="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idx="17"/>
          </p:nvPr>
        </p:nvSpPr>
        <p:spPr>
          <a:xfrm>
            <a:off x="4703762" y="1645920"/>
            <a:ext cx="4045126" cy="78982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4"/>
          </p:nvPr>
        </p:nvSpPr>
        <p:spPr>
          <a:xfrm>
            <a:off x="357187" y="2659063"/>
            <a:ext cx="4044950" cy="3352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25"/>
          </p:nvPr>
        </p:nvSpPr>
        <p:spPr>
          <a:xfrm>
            <a:off x="4703762" y="2659063"/>
            <a:ext cx="4044950" cy="3352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D3C417-35D1-DE4B-9003-F2E94344F58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Date Placeholder 2"/>
          <p:cNvSpPr>
            <a:spLocks noGrp="1"/>
          </p:cNvSpPr>
          <p:nvPr>
            <p:ph type="dt" sz="half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91F2DA-4C0E-AF48-AAE7-6B5FD0673F17}" type="datetime1">
              <a:rPr lang="en-US" smtClean="0"/>
              <a:pPr>
                <a:defRPr/>
              </a:pPr>
              <a:t>7/20/2014</a:t>
            </a:fld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1242940"/>
            <a:ext cx="9144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20"/>
          <p:cNvSpPr>
            <a:spLocks noGrp="1"/>
          </p:cNvSpPr>
          <p:nvPr>
            <p:ph type="body" sz="quarter" idx="28" hasCustomPrompt="1"/>
          </p:nvPr>
        </p:nvSpPr>
        <p:spPr>
          <a:xfrm>
            <a:off x="5418163" y="6451600"/>
            <a:ext cx="3315778" cy="365125"/>
          </a:xfrm>
        </p:spPr>
        <p:txBody>
          <a:bodyPr anchor="ctr"/>
          <a:lstStyle>
            <a:lvl1pPr marL="0" indent="0" algn="r">
              <a:buFontTx/>
              <a:buNone/>
              <a:defRPr sz="10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 smtClean="0"/>
              <a:t>Kode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mata</a:t>
            </a:r>
            <a:r>
              <a:rPr lang="en-US" dirty="0" smtClean="0"/>
              <a:t> </a:t>
            </a:r>
            <a:r>
              <a:rPr lang="en-US" dirty="0" err="1" smtClean="0"/>
              <a:t>Kuliah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2515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1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21"/>
          </p:nvPr>
        </p:nvSpPr>
        <p:spPr>
          <a:xfrm>
            <a:off x="4678538" y="2009550"/>
            <a:ext cx="4035425" cy="400231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22"/>
          </p:nvPr>
        </p:nvSpPr>
        <p:spPr>
          <a:xfrm>
            <a:off x="365125" y="2009550"/>
            <a:ext cx="3997325" cy="4002313"/>
          </a:xfrm>
        </p:spPr>
        <p:txBody>
          <a:bodyPr rtlCol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Pct val="135000"/>
              <a:buFontTx/>
              <a:buNone/>
              <a:tabLst/>
              <a:defRPr sz="2000"/>
            </a:lvl1pPr>
          </a:lstStyle>
          <a:p>
            <a:pPr lvl="0"/>
            <a:r>
              <a:rPr lang="en-US" noProof="0" dirty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DA4596-0E95-4845-A51E-381771D71C5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2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23548A-BD02-5246-9AB8-6847FF416924}" type="datetime1">
              <a:rPr lang="en-US" smtClean="0"/>
              <a:pPr>
                <a:defRPr/>
              </a:pPr>
              <a:t>7/20/2014</a:t>
            </a:fld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1242940"/>
            <a:ext cx="9144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5418163" y="6451600"/>
            <a:ext cx="3315778" cy="365125"/>
          </a:xfrm>
        </p:spPr>
        <p:txBody>
          <a:bodyPr anchor="ctr"/>
          <a:lstStyle>
            <a:lvl1pPr marL="0" indent="0" algn="r">
              <a:buFontTx/>
              <a:buNone/>
              <a:defRPr sz="10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 smtClean="0"/>
              <a:t>Kode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mata</a:t>
            </a:r>
            <a:r>
              <a:rPr lang="en-US" dirty="0" smtClean="0"/>
              <a:t> </a:t>
            </a:r>
            <a:r>
              <a:rPr lang="en-US" dirty="0" err="1" smtClean="0"/>
              <a:t>Kuliah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2484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 userDrawn="1"/>
        </p:nvSpPr>
        <p:spPr bwMode="auto">
          <a:xfrm>
            <a:off x="434548" y="4489331"/>
            <a:ext cx="8326438" cy="21192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bg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9pPr>
          </a:lstStyle>
          <a:p>
            <a:pPr algn="ctr"/>
            <a:r>
              <a:rPr lang="en-US" sz="5400" dirty="0" smtClean="0">
                <a:solidFill>
                  <a:srgbClr val="C00000"/>
                </a:solidFill>
                <a:latin typeface="Brush Script Std" pitchFamily="66" charset="0"/>
              </a:rPr>
              <a:t>THANK YOU</a:t>
            </a:r>
            <a:endParaRPr lang="en-US" sz="5400" dirty="0">
              <a:solidFill>
                <a:srgbClr val="C00000"/>
              </a:solidFill>
              <a:latin typeface="Brush Script Std" pitchFamily="66" charset="0"/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-489" y="4670967"/>
            <a:ext cx="9141923" cy="93681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C:\Users\Mystogan\Pictures\red-digital-background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910" b="13980"/>
          <a:stretch/>
        </p:blipFill>
        <p:spPr bwMode="auto">
          <a:xfrm>
            <a:off x="-2566" y="0"/>
            <a:ext cx="9144000" cy="4670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Mystogan\Pictures\logo-white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92" y="142946"/>
            <a:ext cx="3039184" cy="603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57303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365760" y="2009550"/>
            <a:ext cx="8326438" cy="4025490"/>
          </a:xfrm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0"/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1"/>
            <a:endParaRPr lang="en-US" dirty="0" smtClean="0"/>
          </a:p>
          <a:p>
            <a:pPr lvl="2"/>
            <a:r>
              <a:rPr lang="en-US" dirty="0" smtClean="0"/>
              <a:t>Third level</a:t>
            </a:r>
          </a:p>
          <a:p>
            <a:pPr lvl="2"/>
            <a:endParaRPr lang="en-US" dirty="0" smtClean="0"/>
          </a:p>
          <a:p>
            <a:pPr lvl="3"/>
            <a:r>
              <a:rPr lang="en-US" dirty="0" smtClean="0"/>
              <a:t>Fourth level</a:t>
            </a:r>
          </a:p>
          <a:p>
            <a:pPr lvl="3"/>
            <a:endParaRPr lang="en-US" dirty="0" smtClean="0"/>
          </a:p>
          <a:p>
            <a:pPr lvl="4"/>
            <a:r>
              <a:rPr lang="en-US" dirty="0" smtClean="0"/>
              <a:t>Fifth level</a:t>
            </a:r>
          </a:p>
          <a:p>
            <a:pPr lvl="4"/>
            <a:endParaRPr lang="en-US" dirty="0"/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2884EB-C6E3-684C-A39B-0E652C4E0E6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Date Placeholder 2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D0C0ED-042E-482F-B03B-BC1A76058910}" type="datetime1">
              <a:rPr lang="en-US" smtClean="0"/>
              <a:t>7/20/2014</a:t>
            </a:fld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1242940"/>
            <a:ext cx="9144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5418163" y="6451600"/>
            <a:ext cx="3315778" cy="365125"/>
          </a:xfrm>
        </p:spPr>
        <p:txBody>
          <a:bodyPr anchor="ctr"/>
          <a:lstStyle>
            <a:lvl1pPr marL="0" indent="0" algn="r">
              <a:buFontTx/>
              <a:buNone/>
              <a:defRPr sz="10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 smtClean="0"/>
              <a:t>CIG4E3</a:t>
            </a:r>
            <a:r>
              <a:rPr lang="en-US" dirty="0" smtClean="0"/>
              <a:t> / </a:t>
            </a:r>
            <a:r>
              <a:rPr lang="en-US" dirty="0" err="1" smtClean="0"/>
              <a:t>Pengolahan</a:t>
            </a:r>
            <a:r>
              <a:rPr lang="en-US" dirty="0" smtClean="0"/>
              <a:t> Citra Digital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1881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540D16-EBF5-0D44-A21F-B32E9F60957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8C65E9-A510-451F-84FC-30A3665B407A}" type="datetime1">
              <a:rPr lang="en-US" smtClean="0"/>
              <a:t>7/20/2014</a:t>
            </a:fld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1242940"/>
            <a:ext cx="9144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5418163" y="6451600"/>
            <a:ext cx="3315778" cy="365125"/>
          </a:xfrm>
        </p:spPr>
        <p:txBody>
          <a:bodyPr anchor="ctr"/>
          <a:lstStyle>
            <a:lvl1pPr marL="0" indent="0" algn="r">
              <a:buFontTx/>
              <a:buNone/>
              <a:defRPr sz="10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 smtClean="0"/>
              <a:t>CIG4E3</a:t>
            </a:r>
            <a:r>
              <a:rPr lang="en-US" dirty="0" smtClean="0"/>
              <a:t> / </a:t>
            </a:r>
            <a:r>
              <a:rPr lang="en-US" dirty="0" err="1" smtClean="0"/>
              <a:t>Pengolahan</a:t>
            </a:r>
            <a:r>
              <a:rPr lang="en-US" dirty="0" smtClean="0"/>
              <a:t> Citra Digital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0451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23"/>
          </p:nvPr>
        </p:nvSpPr>
        <p:spPr>
          <a:xfrm>
            <a:off x="374826" y="2009550"/>
            <a:ext cx="4035425" cy="4002313"/>
          </a:xfrm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4"/>
          </p:nvPr>
        </p:nvSpPr>
        <p:spPr>
          <a:xfrm>
            <a:off x="4738863" y="2009550"/>
            <a:ext cx="4035425" cy="4002313"/>
          </a:xfrm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467590-0BC9-4B4A-95A3-307D97AD4B4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2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E66C19-E79C-42A4-9827-7A443C35AD68}" type="datetime1">
              <a:rPr lang="en-US" smtClean="0"/>
              <a:t>7/20/2014</a:t>
            </a:fld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1242940"/>
            <a:ext cx="9144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4" y="1336417"/>
            <a:ext cx="8409163" cy="641239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5418163" y="6451600"/>
            <a:ext cx="3315778" cy="365125"/>
          </a:xfrm>
        </p:spPr>
        <p:txBody>
          <a:bodyPr anchor="ctr"/>
          <a:lstStyle>
            <a:lvl1pPr marL="0" indent="0" algn="r">
              <a:buFontTx/>
              <a:buNone/>
              <a:defRPr sz="10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 smtClean="0"/>
              <a:t>CIG4E3</a:t>
            </a:r>
            <a:r>
              <a:rPr lang="en-US" dirty="0" smtClean="0"/>
              <a:t> / </a:t>
            </a:r>
            <a:r>
              <a:rPr lang="en-US" dirty="0" err="1" smtClean="0"/>
              <a:t>Pengolahan</a:t>
            </a:r>
            <a:r>
              <a:rPr lang="en-US" dirty="0" smtClean="0"/>
              <a:t> Citra Digital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396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66889" y="1495792"/>
            <a:ext cx="4035247" cy="78982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600" b="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4703762" y="1495792"/>
            <a:ext cx="4045126" cy="78982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4"/>
          </p:nvPr>
        </p:nvSpPr>
        <p:spPr>
          <a:xfrm>
            <a:off x="357187" y="2285620"/>
            <a:ext cx="4044950" cy="3726243"/>
          </a:xfrm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25"/>
          </p:nvPr>
        </p:nvSpPr>
        <p:spPr>
          <a:xfrm>
            <a:off x="4703762" y="2285620"/>
            <a:ext cx="4044950" cy="3726243"/>
          </a:xfrm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D3C417-35D1-DE4B-9003-F2E94344F58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Date Placeholder 2"/>
          <p:cNvSpPr>
            <a:spLocks noGrp="1"/>
          </p:cNvSpPr>
          <p:nvPr>
            <p:ph type="dt" sz="half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E3D355-11B9-4014-9309-B829F2CC5155}" type="datetime1">
              <a:rPr lang="en-US" smtClean="0"/>
              <a:t>7/20/2014</a:t>
            </a:fld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1242940"/>
            <a:ext cx="9144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20"/>
          <p:cNvSpPr>
            <a:spLocks noGrp="1"/>
          </p:cNvSpPr>
          <p:nvPr>
            <p:ph type="body" sz="quarter" idx="28" hasCustomPrompt="1"/>
          </p:nvPr>
        </p:nvSpPr>
        <p:spPr>
          <a:xfrm>
            <a:off x="5418163" y="6451600"/>
            <a:ext cx="3315778" cy="365125"/>
          </a:xfrm>
        </p:spPr>
        <p:txBody>
          <a:bodyPr anchor="ctr"/>
          <a:lstStyle>
            <a:lvl1pPr marL="0" indent="0" algn="r">
              <a:buFontTx/>
              <a:buNone/>
              <a:defRPr sz="10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 smtClean="0"/>
              <a:t>CIG4E3</a:t>
            </a:r>
            <a:r>
              <a:rPr lang="en-US" dirty="0" smtClean="0"/>
              <a:t> / </a:t>
            </a:r>
            <a:r>
              <a:rPr lang="en-US" dirty="0" err="1" smtClean="0"/>
              <a:t>Pengolahan</a:t>
            </a:r>
            <a:r>
              <a:rPr lang="en-US" dirty="0" smtClean="0"/>
              <a:t> Citra Digital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505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1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21"/>
          </p:nvPr>
        </p:nvSpPr>
        <p:spPr>
          <a:xfrm>
            <a:off x="4678538" y="2009550"/>
            <a:ext cx="4035425" cy="4002313"/>
          </a:xfrm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22"/>
          </p:nvPr>
        </p:nvSpPr>
        <p:spPr>
          <a:xfrm>
            <a:off x="365125" y="2009550"/>
            <a:ext cx="3997325" cy="4002313"/>
          </a:xfrm>
        </p:spPr>
        <p:txBody>
          <a:bodyPr rtlCol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Pct val="135000"/>
              <a:buFontTx/>
              <a:buNone/>
              <a:tabLst/>
              <a:defRPr sz="2000"/>
            </a:lvl1pPr>
          </a:lstStyle>
          <a:p>
            <a:pPr lvl="0"/>
            <a:r>
              <a:rPr lang="en-US" noProof="0" dirty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DA4596-0E95-4845-A51E-381771D71C5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2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67B635-C229-47DA-ADB0-0567CF44953F}" type="datetime1">
              <a:rPr lang="en-US" smtClean="0"/>
              <a:t>7/20/2014</a:t>
            </a:fld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1242940"/>
            <a:ext cx="9144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5418163" y="6451600"/>
            <a:ext cx="3315778" cy="365125"/>
          </a:xfrm>
        </p:spPr>
        <p:txBody>
          <a:bodyPr anchor="ctr"/>
          <a:lstStyle>
            <a:lvl1pPr marL="0" indent="0" algn="r">
              <a:buFontTx/>
              <a:buNone/>
              <a:defRPr sz="10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 smtClean="0"/>
              <a:t>CIG4E3</a:t>
            </a:r>
            <a:r>
              <a:rPr lang="en-US" dirty="0" smtClean="0"/>
              <a:t> / </a:t>
            </a:r>
            <a:r>
              <a:rPr lang="en-US" dirty="0" err="1" smtClean="0"/>
              <a:t>Pengolahan</a:t>
            </a:r>
            <a:r>
              <a:rPr lang="en-US" dirty="0" smtClean="0"/>
              <a:t> Citra Digital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1985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 userDrawn="1"/>
        </p:nvSpPr>
        <p:spPr bwMode="auto">
          <a:xfrm>
            <a:off x="434548" y="4489331"/>
            <a:ext cx="8326438" cy="21192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bg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9pPr>
          </a:lstStyle>
          <a:p>
            <a:pPr algn="ctr"/>
            <a:r>
              <a:rPr lang="en-US" sz="5400" dirty="0" smtClean="0">
                <a:solidFill>
                  <a:srgbClr val="C00000"/>
                </a:solidFill>
                <a:latin typeface="Brush Script Std" pitchFamily="66" charset="0"/>
              </a:rPr>
              <a:t>THANK YOU</a:t>
            </a:r>
            <a:endParaRPr lang="en-US" sz="5400" dirty="0">
              <a:solidFill>
                <a:srgbClr val="C00000"/>
              </a:solidFill>
              <a:latin typeface="Brush Script Std" pitchFamily="66" charset="0"/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-489" y="4670967"/>
            <a:ext cx="9141923" cy="93681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C:\Users\Mystogan\Pictures\red-digital-background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910" b="13980"/>
          <a:stretch/>
        </p:blipFill>
        <p:spPr bwMode="auto">
          <a:xfrm>
            <a:off x="-2566" y="0"/>
            <a:ext cx="9144000" cy="4670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Mystogan\Pictures\logo-white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92" y="142946"/>
            <a:ext cx="3039184" cy="603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1"/>
          <p:cNvSpPr>
            <a:spLocks noGrp="1"/>
          </p:cNvSpPr>
          <p:nvPr>
            <p:ph type="sldNum" sz="quarter" idx="23"/>
          </p:nvPr>
        </p:nvSpPr>
        <p:spPr>
          <a:xfrm>
            <a:off x="389908" y="6451886"/>
            <a:ext cx="35877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DA4596-0E95-4845-A51E-381771D71C5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Date Placeholder 2"/>
          <p:cNvSpPr>
            <a:spLocks noGrp="1"/>
          </p:cNvSpPr>
          <p:nvPr>
            <p:ph type="dt" sz="half" idx="24"/>
          </p:nvPr>
        </p:nvSpPr>
        <p:spPr>
          <a:xfrm>
            <a:off x="810596" y="6451886"/>
            <a:ext cx="16430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29B02F-445B-4F7A-9C3F-A6A96193E664}" type="datetime1">
              <a:rPr lang="en-US" smtClean="0"/>
              <a:t>7/20/2014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7259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303A67-0943-4BAC-B3D7-67D90083DA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504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Mystogan\Downloads\Compressed\2917_internet_ppt\template_main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785" b="11855"/>
          <a:stretch/>
        </p:blipFill>
        <p:spPr bwMode="auto">
          <a:xfrm>
            <a:off x="43394" y="3251531"/>
            <a:ext cx="3848669" cy="3094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34684" y="1269242"/>
            <a:ext cx="7909316" cy="765053"/>
          </a:xfrm>
          <a:prstGeom prst="rect">
            <a:avLst/>
          </a:prstGeom>
        </p:spPr>
        <p:txBody>
          <a:bodyPr/>
          <a:lstStyle>
            <a:lvl1pPr algn="l">
              <a:lnSpc>
                <a:spcPct val="90000"/>
              </a:lnSpc>
              <a:defRPr sz="28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34684" y="2227425"/>
            <a:ext cx="7909316" cy="42976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90000"/>
              </a:lnSpc>
              <a:buFont typeface="Wingdings" pitchFamily="28" charset="2"/>
              <a:buNone/>
              <a:defRPr sz="2000" b="0" baseline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1234684" y="2875084"/>
            <a:ext cx="7918022" cy="37800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600">
                <a:solidFill>
                  <a:schemeClr val="tx1"/>
                </a:solidFill>
                <a:latin typeface="Verdana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61DBC4B-18FA-4641-AED3-09167062A95C}" type="datetime1">
              <a:rPr lang="en-US" smtClean="0"/>
              <a:pPr>
                <a:defRPr/>
              </a:pPr>
              <a:t>7/20/2014</a:t>
            </a:fld>
            <a:endParaRPr lang="en-US" dirty="0"/>
          </a:p>
        </p:txBody>
      </p:sp>
      <p:sp>
        <p:nvSpPr>
          <p:cNvPr id="12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FA0FCE97-1E5D-3942-9893-29D29393C49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9144000" cy="1269242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:\Users\Mystogan\Pictures\Untitled-1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9705" y="216578"/>
            <a:ext cx="3264827" cy="648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70974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jpe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13.xml"/><Relationship Id="rId10" Type="http://schemas.openxmlformats.org/officeDocument/2006/relationships/image" Target="../media/image2.jpeg"/><Relationship Id="rId4" Type="http://schemas.openxmlformats.org/officeDocument/2006/relationships/slideLayout" Target="../slideLayouts/slideLayout12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0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3999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6" name="Title Placeholder 9"/>
          <p:cNvSpPr>
            <a:spLocks noGrp="1" noChangeAspect="1"/>
          </p:cNvSpPr>
          <p:nvPr>
            <p:ph type="title"/>
          </p:nvPr>
        </p:nvSpPr>
        <p:spPr bwMode="auto">
          <a:xfrm>
            <a:off x="365125" y="1336417"/>
            <a:ext cx="8326438" cy="641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5" name="Picture 2" descr="C:\Users\Mystogan\Pictures\75_big.jpg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48401"/>
            <a:ext cx="9143999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389908" y="6451886"/>
            <a:ext cx="358775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5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2B1F015-1154-6F45-9F5A-29B4836DF7E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>
          <a:xfrm>
            <a:off x="810596" y="6451886"/>
            <a:ext cx="1643062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5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D5718937-EE2A-4AA3-9B33-206539CB2F71}" type="datetime1">
              <a:rPr lang="en-US" smtClean="0"/>
              <a:t>7/20/2014</a:t>
            </a:fld>
            <a:endParaRPr lang="en-US" dirty="0"/>
          </a:p>
        </p:txBody>
      </p:sp>
      <p:sp>
        <p:nvSpPr>
          <p:cNvPr id="1030" name="Rectangle 3"/>
          <p:cNvSpPr>
            <a:spLocks noChangeArrowheads="1"/>
          </p:cNvSpPr>
          <p:nvPr/>
        </p:nvSpPr>
        <p:spPr bwMode="auto">
          <a:xfrm rot="-5400000">
            <a:off x="9449594" y="5911057"/>
            <a:ext cx="1709737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600" dirty="0">
                <a:solidFill>
                  <a:srgbClr val="7F7F7F"/>
                </a:solidFill>
              </a:rPr>
              <a:t>12-CRS-0106 REVISED </a:t>
            </a:r>
            <a:r>
              <a:rPr lang="en-US" sz="600" dirty="0" smtClean="0">
                <a:solidFill>
                  <a:srgbClr val="7F7F7F"/>
                </a:solidFill>
              </a:rPr>
              <a:t>8 </a:t>
            </a:r>
            <a:r>
              <a:rPr lang="en-US" sz="600" dirty="0">
                <a:solidFill>
                  <a:srgbClr val="7F7F7F"/>
                </a:solidFill>
              </a:rPr>
              <a:t>FEB 2013</a:t>
            </a:r>
          </a:p>
        </p:txBody>
      </p:sp>
      <p:sp>
        <p:nvSpPr>
          <p:cNvPr id="1031" name="Text Placeholder 11"/>
          <p:cNvSpPr>
            <a:spLocks noGrp="1"/>
          </p:cNvSpPr>
          <p:nvPr>
            <p:ph type="body" idx="1"/>
          </p:nvPr>
        </p:nvSpPr>
        <p:spPr bwMode="auto">
          <a:xfrm>
            <a:off x="365125" y="1977656"/>
            <a:ext cx="8326438" cy="4054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9" name="Picture 3"/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" y="0"/>
            <a:ext cx="9143993" cy="1247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 Placeholder 20"/>
          <p:cNvSpPr txBox="1">
            <a:spLocks/>
          </p:cNvSpPr>
          <p:nvPr userDrawn="1"/>
        </p:nvSpPr>
        <p:spPr>
          <a:xfrm>
            <a:off x="5418163" y="6451600"/>
            <a:ext cx="3315778" cy="365125"/>
          </a:xfrm>
          <a:prstGeom prst="rect">
            <a:avLst/>
          </a:prstGeom>
        </p:spPr>
        <p:txBody>
          <a:bodyPr anchor="ctr"/>
          <a:lstStyle>
            <a:lvl1pPr marL="0" indent="0" algn="r" defTabSz="457200" rtl="0" eaLnBrk="1" fontAlgn="base" hangingPunct="1">
              <a:spcBef>
                <a:spcPts val="0"/>
              </a:spcBef>
              <a:spcAft>
                <a:spcPct val="0"/>
              </a:spcAft>
              <a:buSzPct val="135000"/>
              <a:buFontTx/>
              <a:buNone/>
              <a:defRPr sz="1050" kern="1200">
                <a:solidFill>
                  <a:schemeClr val="bg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593725" indent="-182563" algn="l" defTabSz="457200" rtl="0" eaLnBrk="1" fontAlgn="base" hangingPunct="1">
              <a:spcBef>
                <a:spcPts val="0"/>
              </a:spcBef>
              <a:spcAft>
                <a:spcPct val="0"/>
              </a:spcAft>
              <a:buClr>
                <a:srgbClr val="595959"/>
              </a:buClr>
              <a:buFont typeface="Lucida Grande" charset="0"/>
              <a:buChar char="–"/>
              <a:defRPr sz="1050" kern="1200">
                <a:solidFill>
                  <a:schemeClr val="bg1"/>
                </a:solidFill>
                <a:latin typeface="+mn-lt"/>
                <a:ea typeface="ＭＳ Ｐゴシック" charset="0"/>
                <a:cs typeface="+mn-cs"/>
              </a:defRPr>
            </a:lvl2pPr>
            <a:lvl3pPr marL="822325" indent="-182563" algn="l" defTabSz="457200" rtl="0" eaLnBrk="1" fontAlgn="base" hangingPunct="1">
              <a:spcBef>
                <a:spcPts val="0"/>
              </a:spcBef>
              <a:spcAft>
                <a:spcPct val="0"/>
              </a:spcAft>
              <a:buClr>
                <a:srgbClr val="595959"/>
              </a:buClr>
              <a:buFont typeface="Wingdings" charset="0"/>
              <a:buChar char="§"/>
              <a:defRPr sz="1050" kern="1200">
                <a:solidFill>
                  <a:schemeClr val="bg1"/>
                </a:solidFill>
                <a:latin typeface="+mn-lt"/>
                <a:ea typeface="ＭＳ Ｐゴシック" charset="0"/>
                <a:cs typeface="+mn-cs"/>
              </a:defRPr>
            </a:lvl3pPr>
            <a:lvl4pPr marL="1050925" indent="-182563" algn="l" defTabSz="457200" rtl="0" eaLnBrk="1" fontAlgn="base" hangingPunct="1">
              <a:spcBef>
                <a:spcPts val="0"/>
              </a:spcBef>
              <a:spcAft>
                <a:spcPct val="0"/>
              </a:spcAft>
              <a:buClr>
                <a:srgbClr val="595959"/>
              </a:buClr>
              <a:buFont typeface="Arial" charset="0"/>
              <a:buChar char="–"/>
              <a:defRPr sz="1050" kern="1200">
                <a:solidFill>
                  <a:schemeClr val="bg1"/>
                </a:solidFill>
                <a:latin typeface="+mn-lt"/>
                <a:ea typeface="ＭＳ Ｐゴシック" charset="0"/>
                <a:cs typeface="+mn-cs"/>
              </a:defRPr>
            </a:lvl4pPr>
            <a:lvl5pPr marL="1233488" indent="-182563" algn="l" defTabSz="457200" rtl="0" eaLnBrk="1" fontAlgn="base" hangingPunct="1">
              <a:spcBef>
                <a:spcPts val="0"/>
              </a:spcBef>
              <a:spcAft>
                <a:spcPct val="0"/>
              </a:spcAft>
              <a:buClr>
                <a:srgbClr val="7F7F7F"/>
              </a:buClr>
              <a:buFont typeface="Wingdings" charset="0"/>
              <a:buChar char="§"/>
              <a:defRPr sz="1050" kern="1200">
                <a:solidFill>
                  <a:schemeClr val="bg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CIG4E3 / Pengolahan Citra Digital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24" r:id="rId8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800" b="1" kern="1200">
          <a:solidFill>
            <a:schemeClr val="tx1">
              <a:lumMod val="75000"/>
              <a:lumOff val="25000"/>
            </a:schemeClr>
          </a:solidFill>
          <a:latin typeface="+mj-lt"/>
          <a:ea typeface="ＭＳ Ｐゴシック" charset="0"/>
          <a:cs typeface="ＭＳ Ｐゴシック" charset="0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9pPr>
    </p:titleStyle>
    <p:bodyStyle>
      <a:lvl1pPr marL="346075" indent="-346075" algn="l" defTabSz="457200" rtl="0" eaLnBrk="1" fontAlgn="base" hangingPunct="1">
        <a:spcBef>
          <a:spcPts val="0"/>
        </a:spcBef>
        <a:spcAft>
          <a:spcPct val="0"/>
        </a:spcAft>
        <a:buSzPct val="135000"/>
        <a:buBlip>
          <a:blip r:embed="rId13"/>
        </a:buBlip>
        <a:defRPr sz="24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593725" indent="-182563" algn="l" defTabSz="457200" rtl="0" eaLnBrk="1" fontAlgn="base" hangingPunct="1">
        <a:spcBef>
          <a:spcPts val="0"/>
        </a:spcBef>
        <a:spcAft>
          <a:spcPct val="0"/>
        </a:spcAft>
        <a:buClr>
          <a:srgbClr val="595959"/>
        </a:buClr>
        <a:buFont typeface="Lucida Grande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822325" indent="-182563" algn="l" defTabSz="457200" rtl="0" eaLnBrk="1" fontAlgn="base" hangingPunct="1">
        <a:spcBef>
          <a:spcPts val="0"/>
        </a:spcBef>
        <a:spcAft>
          <a:spcPct val="0"/>
        </a:spcAft>
        <a:buClr>
          <a:srgbClr val="595959"/>
        </a:buClr>
        <a:buFont typeface="Wingdings" charset="0"/>
        <a:buChar char="§"/>
        <a:defRPr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050925" indent="-182563" algn="l" defTabSz="457200" rtl="0" eaLnBrk="1" fontAlgn="base" hangingPunct="1">
        <a:spcBef>
          <a:spcPts val="0"/>
        </a:spcBef>
        <a:spcAft>
          <a:spcPct val="0"/>
        </a:spcAft>
        <a:buClr>
          <a:srgbClr val="595959"/>
        </a:buClr>
        <a:buFont typeface="Arial" charset="0"/>
        <a:buChar char="–"/>
        <a:defRPr sz="16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1233488" indent="-182563" algn="l" defTabSz="457200" rtl="0" eaLnBrk="1" fontAlgn="base" hangingPunct="1">
        <a:spcBef>
          <a:spcPts val="0"/>
        </a:spcBef>
        <a:spcAft>
          <a:spcPct val="0"/>
        </a:spcAft>
        <a:buClr>
          <a:srgbClr val="7F7F7F"/>
        </a:buClr>
        <a:buFont typeface="Wingdings" charset="0"/>
        <a:buChar char="§"/>
        <a:defRPr sz="16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3999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6" name="Title Placeholder 9"/>
          <p:cNvSpPr>
            <a:spLocks noGrp="1" noChangeAspect="1"/>
          </p:cNvSpPr>
          <p:nvPr>
            <p:ph type="title"/>
          </p:nvPr>
        </p:nvSpPr>
        <p:spPr bwMode="auto">
          <a:xfrm>
            <a:off x="365125" y="1336417"/>
            <a:ext cx="8326438" cy="641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5" name="Picture 2" descr="C:\Users\Mystogan\Pictures\75_big.jpg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48401"/>
            <a:ext cx="9143999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389908" y="6451886"/>
            <a:ext cx="358775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5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2B1F015-1154-6F45-9F5A-29B4836DF7E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>
          <a:xfrm>
            <a:off x="810596" y="6451886"/>
            <a:ext cx="1643062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5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49DE922-2F34-1241-8A40-1B6D2996FA4E}" type="datetime1">
              <a:rPr lang="en-US" smtClean="0"/>
              <a:pPr>
                <a:defRPr/>
              </a:pPr>
              <a:t>7/20/2014</a:t>
            </a:fld>
            <a:endParaRPr lang="en-US" dirty="0"/>
          </a:p>
        </p:txBody>
      </p:sp>
      <p:sp>
        <p:nvSpPr>
          <p:cNvPr id="1030" name="Rectangle 3"/>
          <p:cNvSpPr>
            <a:spLocks noChangeArrowheads="1"/>
          </p:cNvSpPr>
          <p:nvPr/>
        </p:nvSpPr>
        <p:spPr bwMode="auto">
          <a:xfrm rot="-5400000">
            <a:off x="9449594" y="5911057"/>
            <a:ext cx="1709737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600" dirty="0">
                <a:solidFill>
                  <a:srgbClr val="7F7F7F"/>
                </a:solidFill>
              </a:rPr>
              <a:t>12-CRS-0106 REVISED </a:t>
            </a:r>
            <a:r>
              <a:rPr lang="en-US" sz="600" dirty="0" smtClean="0">
                <a:solidFill>
                  <a:srgbClr val="7F7F7F"/>
                </a:solidFill>
              </a:rPr>
              <a:t>8 </a:t>
            </a:r>
            <a:r>
              <a:rPr lang="en-US" sz="600" dirty="0">
                <a:solidFill>
                  <a:srgbClr val="7F7F7F"/>
                </a:solidFill>
              </a:rPr>
              <a:t>FEB 2013</a:t>
            </a:r>
          </a:p>
        </p:txBody>
      </p:sp>
      <p:sp>
        <p:nvSpPr>
          <p:cNvPr id="1031" name="Text Placeholder 11"/>
          <p:cNvSpPr>
            <a:spLocks noGrp="1"/>
          </p:cNvSpPr>
          <p:nvPr>
            <p:ph type="body" idx="1"/>
          </p:nvPr>
        </p:nvSpPr>
        <p:spPr bwMode="auto">
          <a:xfrm>
            <a:off x="365125" y="1977656"/>
            <a:ext cx="8326438" cy="4054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9" name="Picture 3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" y="0"/>
            <a:ext cx="9143993" cy="1247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 Placeholder 20"/>
          <p:cNvSpPr txBox="1">
            <a:spLocks/>
          </p:cNvSpPr>
          <p:nvPr userDrawn="1"/>
        </p:nvSpPr>
        <p:spPr>
          <a:xfrm>
            <a:off x="5418163" y="6451600"/>
            <a:ext cx="3315778" cy="365125"/>
          </a:xfrm>
          <a:prstGeom prst="rect">
            <a:avLst/>
          </a:prstGeom>
        </p:spPr>
        <p:txBody>
          <a:bodyPr anchor="ctr"/>
          <a:lstStyle>
            <a:lvl1pPr marL="0" indent="0" algn="r" defTabSz="457200" rtl="0" eaLnBrk="1" fontAlgn="base" hangingPunct="1">
              <a:spcBef>
                <a:spcPts val="600"/>
              </a:spcBef>
              <a:spcAft>
                <a:spcPct val="0"/>
              </a:spcAft>
              <a:buSzPct val="135000"/>
              <a:buFontTx/>
              <a:buNone/>
              <a:defRPr sz="1050" kern="1200">
                <a:solidFill>
                  <a:schemeClr val="bg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593725" indent="-182563" algn="l" defTabSz="457200" rtl="0" eaLnBrk="1" fontAlgn="base" hangingPunct="1">
              <a:spcBef>
                <a:spcPts val="0"/>
              </a:spcBef>
              <a:spcAft>
                <a:spcPct val="0"/>
              </a:spcAft>
              <a:buClr>
                <a:srgbClr val="595959"/>
              </a:buClr>
              <a:buFont typeface="Lucida Grande" charset="0"/>
              <a:buChar char="–"/>
              <a:defRPr sz="1050" kern="1200">
                <a:solidFill>
                  <a:schemeClr val="bg1"/>
                </a:solidFill>
                <a:latin typeface="+mn-lt"/>
                <a:ea typeface="ＭＳ Ｐゴシック" charset="0"/>
                <a:cs typeface="+mn-cs"/>
              </a:defRPr>
            </a:lvl2pPr>
            <a:lvl3pPr marL="822325" indent="-182563" algn="l" defTabSz="457200" rtl="0" eaLnBrk="1" fontAlgn="base" hangingPunct="1">
              <a:spcBef>
                <a:spcPts val="0"/>
              </a:spcBef>
              <a:spcAft>
                <a:spcPct val="0"/>
              </a:spcAft>
              <a:buClr>
                <a:srgbClr val="595959"/>
              </a:buClr>
              <a:buFont typeface="Wingdings" charset="0"/>
              <a:buChar char="§"/>
              <a:defRPr sz="1050" kern="1200">
                <a:solidFill>
                  <a:schemeClr val="bg1"/>
                </a:solidFill>
                <a:latin typeface="+mn-lt"/>
                <a:ea typeface="ＭＳ Ｐゴシック" charset="0"/>
                <a:cs typeface="+mn-cs"/>
              </a:defRPr>
            </a:lvl3pPr>
            <a:lvl4pPr marL="1050925" indent="-182563" algn="l" defTabSz="457200" rtl="0" eaLnBrk="1" fontAlgn="base" hangingPunct="1">
              <a:spcBef>
                <a:spcPts val="0"/>
              </a:spcBef>
              <a:spcAft>
                <a:spcPct val="0"/>
              </a:spcAft>
              <a:buClr>
                <a:srgbClr val="595959"/>
              </a:buClr>
              <a:buFont typeface="Arial" charset="0"/>
              <a:buChar char="–"/>
              <a:defRPr sz="1050" kern="1200">
                <a:solidFill>
                  <a:schemeClr val="bg1"/>
                </a:solidFill>
                <a:latin typeface="+mn-lt"/>
                <a:ea typeface="ＭＳ Ｐゴシック" charset="0"/>
                <a:cs typeface="+mn-cs"/>
              </a:defRPr>
            </a:lvl4pPr>
            <a:lvl5pPr marL="1233488" indent="-182563" algn="l" defTabSz="457200" rtl="0" eaLnBrk="1" fontAlgn="base" hangingPunct="1">
              <a:spcBef>
                <a:spcPts val="0"/>
              </a:spcBef>
              <a:spcAft>
                <a:spcPct val="0"/>
              </a:spcAft>
              <a:buClr>
                <a:srgbClr val="7F7F7F"/>
              </a:buClr>
              <a:buFont typeface="Wingdings" charset="0"/>
              <a:buChar char="§"/>
              <a:defRPr sz="1050" kern="1200">
                <a:solidFill>
                  <a:schemeClr val="bg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Kode dan Nama mata Kuliah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762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800" b="1" kern="1200">
          <a:solidFill>
            <a:schemeClr val="tx1">
              <a:lumMod val="75000"/>
              <a:lumOff val="25000"/>
            </a:schemeClr>
          </a:solidFill>
          <a:latin typeface="+mj-lt"/>
          <a:ea typeface="ＭＳ Ｐゴシック" charset="0"/>
          <a:cs typeface="ＭＳ Ｐゴシック" charset="0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9pPr>
    </p:titleStyle>
    <p:bodyStyle>
      <a:lvl1pPr marL="346075" indent="-346075" algn="l" defTabSz="457200" rtl="0" eaLnBrk="1" fontAlgn="base" hangingPunct="1">
        <a:spcBef>
          <a:spcPts val="600"/>
        </a:spcBef>
        <a:spcAft>
          <a:spcPct val="0"/>
        </a:spcAft>
        <a:buSzPct val="135000"/>
        <a:buBlip>
          <a:blip r:embed="rId12"/>
        </a:buBlip>
        <a:defRPr sz="24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593725" indent="-182563" algn="l" defTabSz="457200" rtl="0" eaLnBrk="1" fontAlgn="base" hangingPunct="1">
        <a:spcBef>
          <a:spcPts val="0"/>
        </a:spcBef>
        <a:spcAft>
          <a:spcPct val="0"/>
        </a:spcAft>
        <a:buClr>
          <a:srgbClr val="595959"/>
        </a:buClr>
        <a:buFont typeface="Lucida Grande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822325" indent="-182563" algn="l" defTabSz="457200" rtl="0" eaLnBrk="1" fontAlgn="base" hangingPunct="1">
        <a:spcBef>
          <a:spcPts val="0"/>
        </a:spcBef>
        <a:spcAft>
          <a:spcPct val="0"/>
        </a:spcAft>
        <a:buClr>
          <a:srgbClr val="595959"/>
        </a:buClr>
        <a:buFont typeface="Wingdings" charset="0"/>
        <a:buChar char="§"/>
        <a:defRPr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050925" indent="-182563" algn="l" defTabSz="457200" rtl="0" eaLnBrk="1" fontAlgn="base" hangingPunct="1">
        <a:spcBef>
          <a:spcPts val="0"/>
        </a:spcBef>
        <a:spcAft>
          <a:spcPct val="0"/>
        </a:spcAft>
        <a:buClr>
          <a:srgbClr val="595959"/>
        </a:buClr>
        <a:buFont typeface="Arial" charset="0"/>
        <a:buChar char="–"/>
        <a:defRPr sz="16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1233488" indent="-182563" algn="l" defTabSz="457200" rtl="0" eaLnBrk="1" fontAlgn="base" hangingPunct="1">
        <a:spcBef>
          <a:spcPts val="0"/>
        </a:spcBef>
        <a:spcAft>
          <a:spcPct val="0"/>
        </a:spcAft>
        <a:buClr>
          <a:srgbClr val="7F7F7F"/>
        </a:buClr>
        <a:buFont typeface="Wingdings" charset="0"/>
        <a:buChar char="§"/>
        <a:defRPr sz="16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-2003_Worksheet1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9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20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-2003_Worksheet2.xls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21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9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30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31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32.w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-2003_Worksheet3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33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9.w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34.w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6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7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8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CIG4E3</a:t>
            </a:r>
            <a:r>
              <a:rPr lang="en-US" dirty="0"/>
              <a:t> / </a:t>
            </a:r>
            <a:r>
              <a:rPr lang="en-US" dirty="0" err="1"/>
              <a:t>Pengolahan</a:t>
            </a:r>
            <a:r>
              <a:rPr lang="en-US" dirty="0"/>
              <a:t> Citra </a:t>
            </a:r>
            <a:r>
              <a:rPr lang="en-US" dirty="0" smtClean="0"/>
              <a:t>Digital</a:t>
            </a:r>
            <a:br>
              <a:rPr lang="en-US" dirty="0" smtClean="0"/>
            </a:br>
            <a:r>
              <a:rPr lang="en-US" sz="2400" dirty="0"/>
              <a:t>BAB </a:t>
            </a:r>
            <a:r>
              <a:rPr lang="en-US" sz="2400" dirty="0" smtClean="0"/>
              <a:t>5.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Image Enhancement</a:t>
            </a:r>
            <a:br>
              <a:rPr lang="en-US" sz="2400" dirty="0"/>
            </a:br>
            <a:r>
              <a:rPr lang="en-US" sz="2400" dirty="0"/>
              <a:t>(</a:t>
            </a:r>
            <a:r>
              <a:rPr lang="en-US" sz="2400" dirty="0" err="1"/>
              <a:t>Equalisasi</a:t>
            </a:r>
            <a:r>
              <a:rPr lang="en-US" sz="2400" dirty="0"/>
              <a:t> &amp; </a:t>
            </a:r>
            <a:r>
              <a:rPr lang="en-US" sz="2400" dirty="0" err="1"/>
              <a:t>Spesifikasi</a:t>
            </a:r>
            <a:r>
              <a:rPr lang="en-US" sz="2400" dirty="0"/>
              <a:t> histogram)</a:t>
            </a:r>
            <a:br>
              <a:rPr lang="en-US" sz="2400" dirty="0"/>
            </a:br>
            <a:endParaRPr lang="en-US" dirty="0"/>
          </a:p>
        </p:txBody>
      </p:sp>
      <p:sp>
        <p:nvSpPr>
          <p:cNvPr id="11" name="Subtitle 10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Bedy</a:t>
            </a:r>
            <a:r>
              <a:rPr lang="en-US" dirty="0" smtClean="0"/>
              <a:t> </a:t>
            </a:r>
            <a:r>
              <a:rPr lang="en-US" dirty="0" err="1" smtClean="0"/>
              <a:t>Purnama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Intelligent Computing and Multimedia (</a:t>
            </a:r>
            <a:r>
              <a:rPr lang="en-US" dirty="0" err="1" smtClean="0"/>
              <a:t>ICM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56D67E48-2869-4B89-BAFE-523ADB9239A8}" type="datetime1">
              <a:rPr lang="en-US" smtClean="0"/>
              <a:t>7/20/2014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FA0FCE97-1E5D-3942-9893-29D29393C492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294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Citra </a:t>
            </a:r>
            <a:r>
              <a:rPr lang="en-US" dirty="0" err="1"/>
              <a:t>64x64</a:t>
            </a:r>
            <a:r>
              <a:rPr lang="en-US" dirty="0"/>
              <a:t> pixel, 8 </a:t>
            </a:r>
            <a:r>
              <a:rPr lang="en-US" dirty="0" err="1" smtClean="0"/>
              <a:t>tingkat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keabuan</a:t>
            </a:r>
            <a:r>
              <a:rPr lang="en-US" dirty="0" smtClean="0"/>
              <a:t> </a:t>
            </a:r>
            <a:r>
              <a:rPr lang="en-US" dirty="0" err="1"/>
              <a:t>dgn</a:t>
            </a:r>
            <a:r>
              <a:rPr lang="en-US" dirty="0"/>
              <a:t> </a:t>
            </a:r>
            <a:r>
              <a:rPr lang="en-US" dirty="0" err="1"/>
              <a:t>distribusi</a:t>
            </a:r>
            <a:r>
              <a:rPr lang="en-US" dirty="0" smtClean="0"/>
              <a:t>:				</a:t>
            </a:r>
            <a:r>
              <a:rPr lang="en-US" dirty="0"/>
              <a:t> Histogram </a:t>
            </a:r>
            <a:r>
              <a:rPr lang="en-US" dirty="0" err="1"/>
              <a:t>citra</a:t>
            </a:r>
            <a:r>
              <a:rPr lang="en-US" dirty="0"/>
              <a:t>: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F0540D16-EBF5-0D44-A21F-B32E9F609578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CC8C65E9-A510-451F-84FC-30A3665B407A}" type="datetime1">
              <a:rPr lang="en-US" smtClean="0"/>
              <a:t>7/20/2014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11" name="Group 6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03106345"/>
              </p:ext>
            </p:extLst>
          </p:nvPr>
        </p:nvGraphicFramePr>
        <p:xfrm>
          <a:off x="428249" y="2886053"/>
          <a:ext cx="3743325" cy="3596640"/>
        </p:xfrm>
        <a:graphic>
          <a:graphicData uri="http://schemas.openxmlformats.org/drawingml/2006/table">
            <a:tbl>
              <a:tblPr/>
              <a:tblGrid>
                <a:gridCol w="1084263"/>
                <a:gridCol w="847725"/>
                <a:gridCol w="1811337"/>
              </a:tblGrid>
              <a:tr h="3656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r</a:t>
                      </a:r>
                      <a:r>
                        <a:rPr kumimoji="0" lang="en-US" sz="2200" b="0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k</a:t>
                      </a:r>
                      <a:endParaRPr kumimoji="0" lang="en-US" sz="22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n</a:t>
                      </a:r>
                      <a:r>
                        <a:rPr kumimoji="0" lang="en-US" sz="2200" b="0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k</a:t>
                      </a:r>
                      <a:endParaRPr kumimoji="0" lang="en-US" sz="22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p</a:t>
                      </a:r>
                      <a:r>
                        <a:rPr kumimoji="0" lang="en-US" sz="2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r</a:t>
                      </a: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(r</a:t>
                      </a:r>
                      <a:r>
                        <a:rPr kumimoji="0" lang="en-US" sz="2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k</a:t>
                      </a: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)=n</a:t>
                      </a:r>
                      <a:r>
                        <a:rPr kumimoji="0" lang="en-US" sz="2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k</a:t>
                      </a: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/n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</a:tr>
              <a:tr h="2937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r</a:t>
                      </a:r>
                      <a:r>
                        <a:rPr kumimoji="0" lang="en-US" sz="2000" b="0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=0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790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0,19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2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r</a:t>
                      </a:r>
                      <a:r>
                        <a:rPr kumimoji="0" lang="en-US" sz="2000" b="0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=1/7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1023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0,25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r</a:t>
                      </a:r>
                      <a:r>
                        <a:rPr kumimoji="0" lang="en-US" sz="2000" b="0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2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=2/7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850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0,21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972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r</a:t>
                      </a:r>
                      <a:r>
                        <a:rPr kumimoji="0" lang="en-US" sz="2000" b="0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3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=3/7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656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0,16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19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r</a:t>
                      </a:r>
                      <a:r>
                        <a:rPr kumimoji="0" lang="en-US" sz="2000" b="0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4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=4/7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329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0,08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15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r</a:t>
                      </a:r>
                      <a:r>
                        <a:rPr kumimoji="0" lang="en-US" sz="2000" b="0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5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=5/7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245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0,06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20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r</a:t>
                      </a:r>
                      <a:r>
                        <a:rPr kumimoji="0" lang="en-US" sz="2000" b="0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6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=6/7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0,03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9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r</a:t>
                      </a:r>
                      <a:r>
                        <a:rPr kumimoji="0" lang="en-US" sz="2000" b="0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7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=1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81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0,02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9813888"/>
              </p:ext>
            </p:extLst>
          </p:nvPr>
        </p:nvGraphicFramePr>
        <p:xfrm>
          <a:off x="4100490" y="2438355"/>
          <a:ext cx="5292725" cy="387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8" name="Chart" r:id="rId3" imgW="3705225" imgH="2714625" progId="Excel.Chart.8">
                  <p:embed/>
                </p:oleObj>
              </mc:Choice>
              <mc:Fallback>
                <p:oleObj name="Chart" r:id="rId3" imgW="3705225" imgH="2714625" progId="Excel.Chart.8">
                  <p:embed/>
                  <p:pic>
                    <p:nvPicPr>
                      <p:cNvPr id="0" name="Object 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0490" y="2438355"/>
                        <a:ext cx="5292725" cy="3873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75820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DFD0C0ED-042E-482F-B03B-BC1A76058910}" type="datetime1">
              <a:rPr lang="en-US" smtClean="0"/>
              <a:t>7/20/2014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transformasi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233685"/>
              </p:ext>
            </p:extLst>
          </p:nvPr>
        </p:nvGraphicFramePr>
        <p:xfrm>
          <a:off x="684214" y="1855133"/>
          <a:ext cx="6480862" cy="48231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08" name="Equation" r:id="rId3" imgW="3721100" imgH="2768600" progId="Equation.3">
                  <p:embed/>
                </p:oleObj>
              </mc:Choice>
              <mc:Fallback>
                <p:oleObj name="Equation" r:id="rId3" imgW="3721100" imgH="276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4" y="1855133"/>
                        <a:ext cx="6480862" cy="482319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29469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540D16-EBF5-0D44-A21F-B32E9F609578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CC8C65E9-A510-451F-84FC-30A3665B407A}" type="datetime1">
              <a:rPr lang="en-US" smtClean="0"/>
              <a:t>7/20/2014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transformasi</a:t>
            </a:r>
            <a:r>
              <a:rPr lang="en-US" dirty="0"/>
              <a:t>: </a:t>
            </a:r>
            <a:r>
              <a:rPr lang="en-US" dirty="0" err="1"/>
              <a:t>grafik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1331913" y="1981200"/>
          <a:ext cx="5967412" cy="436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2" name="Chart" r:id="rId3" imgW="3705225" imgH="2714625" progId="Excel.Chart.8">
                  <p:embed/>
                </p:oleObj>
              </mc:Choice>
              <mc:Fallback>
                <p:oleObj name="Chart" r:id="rId3" imgW="3705225" imgH="2714625" progId="Excel.Char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1981200"/>
                        <a:ext cx="5967412" cy="436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04569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8 </a:t>
            </a:r>
            <a:r>
              <a:rPr lang="en-US" dirty="0" err="1"/>
              <a:t>tingkat</a:t>
            </a:r>
            <a:r>
              <a:rPr lang="en-US" dirty="0"/>
              <a:t> </a:t>
            </a:r>
            <a:r>
              <a:rPr lang="en-US" dirty="0" err="1"/>
              <a:t>keabuan</a:t>
            </a:r>
            <a:r>
              <a:rPr lang="en-US" dirty="0"/>
              <a:t> valid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 err="1">
                <a:sym typeface="Wingdings" pitchFamily="2" charset="2"/>
              </a:rPr>
              <a:t>nilai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s</a:t>
            </a:r>
            <a:r>
              <a:rPr lang="en-US" baseline="-25000" dirty="0" err="1">
                <a:sym typeface="Wingdings" pitchFamily="2" charset="2"/>
              </a:rPr>
              <a:t>k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dibulatkan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ke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nilai</a:t>
            </a:r>
            <a:r>
              <a:rPr lang="en-US" dirty="0">
                <a:sym typeface="Wingdings" pitchFamily="2" charset="2"/>
              </a:rPr>
              <a:t> valid </a:t>
            </a:r>
            <a:r>
              <a:rPr lang="en-US" dirty="0" err="1" smtClean="0">
                <a:sym typeface="Wingdings" pitchFamily="2" charset="2"/>
              </a:rPr>
              <a:t>terdekat</a:t>
            </a:r>
            <a:endParaRPr lang="en-US" dirty="0" smtClean="0">
              <a:sym typeface="Wingdings" pitchFamily="2" charset="2"/>
            </a:endParaRPr>
          </a:p>
          <a:p>
            <a:r>
              <a:rPr lang="en-US" dirty="0" err="1"/>
              <a:t>s</a:t>
            </a:r>
            <a:r>
              <a:rPr lang="en-US" baseline="-25000" dirty="0" err="1"/>
              <a:t>0</a:t>
            </a:r>
            <a:r>
              <a:rPr lang="en-US" dirty="0"/>
              <a:t> = 0.19 </a:t>
            </a:r>
            <a:r>
              <a:rPr lang="en-US" dirty="0">
                <a:sym typeface="Symbol" pitchFamily="18" charset="2"/>
              </a:rPr>
              <a:t> 1/7</a:t>
            </a:r>
          </a:p>
          <a:p>
            <a:r>
              <a:rPr lang="en-US" dirty="0" err="1"/>
              <a:t>s</a:t>
            </a:r>
            <a:r>
              <a:rPr lang="en-US" baseline="-25000" dirty="0" err="1"/>
              <a:t>1</a:t>
            </a:r>
            <a:r>
              <a:rPr lang="en-US" dirty="0"/>
              <a:t> = 0.44 </a:t>
            </a:r>
            <a:r>
              <a:rPr lang="en-US" dirty="0">
                <a:sym typeface="Symbol" pitchFamily="18" charset="2"/>
              </a:rPr>
              <a:t> 3/7</a:t>
            </a:r>
          </a:p>
          <a:p>
            <a:r>
              <a:rPr lang="en-US" dirty="0" err="1"/>
              <a:t>s</a:t>
            </a:r>
            <a:r>
              <a:rPr lang="en-US" baseline="-25000" dirty="0" err="1"/>
              <a:t>2</a:t>
            </a:r>
            <a:r>
              <a:rPr lang="en-US" dirty="0"/>
              <a:t> = 0.65 </a:t>
            </a:r>
            <a:r>
              <a:rPr lang="en-US" dirty="0">
                <a:sym typeface="Symbol" pitchFamily="18" charset="2"/>
              </a:rPr>
              <a:t> 5/7</a:t>
            </a:r>
          </a:p>
          <a:p>
            <a:r>
              <a:rPr lang="en-US" dirty="0" err="1"/>
              <a:t>s</a:t>
            </a:r>
            <a:r>
              <a:rPr lang="en-US" baseline="-25000" dirty="0" err="1"/>
              <a:t>3</a:t>
            </a:r>
            <a:r>
              <a:rPr lang="en-US" dirty="0"/>
              <a:t> = 0.81 </a:t>
            </a:r>
            <a:r>
              <a:rPr lang="en-US" dirty="0">
                <a:sym typeface="Symbol" pitchFamily="18" charset="2"/>
              </a:rPr>
              <a:t> </a:t>
            </a:r>
            <a:r>
              <a:rPr lang="en-US" dirty="0" smtClean="0">
                <a:sym typeface="Symbol" pitchFamily="18" charset="2"/>
              </a:rPr>
              <a:t>6/7</a:t>
            </a:r>
          </a:p>
          <a:p>
            <a:r>
              <a:rPr lang="en-US" dirty="0" err="1" smtClean="0"/>
              <a:t>s</a:t>
            </a:r>
            <a:r>
              <a:rPr lang="en-US" baseline="-25000" dirty="0" err="1" smtClean="0"/>
              <a:t>4</a:t>
            </a:r>
            <a:r>
              <a:rPr lang="en-US" dirty="0" smtClean="0"/>
              <a:t> </a:t>
            </a:r>
            <a:r>
              <a:rPr lang="en-US" dirty="0"/>
              <a:t>= 0.89 </a:t>
            </a:r>
            <a:r>
              <a:rPr lang="en-US" dirty="0">
                <a:sym typeface="Symbol" pitchFamily="18" charset="2"/>
              </a:rPr>
              <a:t> </a:t>
            </a:r>
            <a:r>
              <a:rPr lang="en-US" dirty="0" smtClean="0">
                <a:sym typeface="Symbol" pitchFamily="18" charset="2"/>
              </a:rPr>
              <a:t>6/7</a:t>
            </a:r>
          </a:p>
          <a:p>
            <a:r>
              <a:rPr lang="en-US" dirty="0" err="1" smtClean="0"/>
              <a:t>s</a:t>
            </a:r>
            <a:r>
              <a:rPr lang="en-US" baseline="-25000" dirty="0" err="1" smtClean="0"/>
              <a:t>5</a:t>
            </a:r>
            <a:r>
              <a:rPr lang="en-US" dirty="0" smtClean="0"/>
              <a:t> </a:t>
            </a:r>
            <a:r>
              <a:rPr lang="en-US" dirty="0"/>
              <a:t>= 0.95 </a:t>
            </a:r>
            <a:r>
              <a:rPr lang="en-US" dirty="0">
                <a:sym typeface="Symbol" pitchFamily="18" charset="2"/>
              </a:rPr>
              <a:t> </a:t>
            </a:r>
            <a:r>
              <a:rPr lang="en-US" dirty="0" smtClean="0">
                <a:sym typeface="Symbol" pitchFamily="18" charset="2"/>
              </a:rPr>
              <a:t>1</a:t>
            </a:r>
          </a:p>
          <a:p>
            <a:r>
              <a:rPr lang="en-US" dirty="0" err="1" smtClean="0"/>
              <a:t>s</a:t>
            </a:r>
            <a:r>
              <a:rPr lang="en-US" baseline="-25000" dirty="0" err="1" smtClean="0"/>
              <a:t>6</a:t>
            </a:r>
            <a:r>
              <a:rPr lang="en-US" dirty="0" smtClean="0"/>
              <a:t> </a:t>
            </a:r>
            <a:r>
              <a:rPr lang="en-US" dirty="0"/>
              <a:t>= 0.98 </a:t>
            </a:r>
            <a:r>
              <a:rPr lang="en-US" dirty="0">
                <a:sym typeface="Symbol" pitchFamily="18" charset="2"/>
              </a:rPr>
              <a:t> </a:t>
            </a:r>
            <a:r>
              <a:rPr lang="en-US" dirty="0" smtClean="0">
                <a:sym typeface="Symbol" pitchFamily="18" charset="2"/>
              </a:rPr>
              <a:t>1</a:t>
            </a:r>
          </a:p>
          <a:p>
            <a:r>
              <a:rPr lang="en-US" dirty="0" err="1" smtClean="0"/>
              <a:t>s</a:t>
            </a:r>
            <a:r>
              <a:rPr lang="en-US" baseline="-25000" dirty="0" err="1" smtClean="0"/>
              <a:t>7</a:t>
            </a:r>
            <a:r>
              <a:rPr lang="en-US" dirty="0" smtClean="0"/>
              <a:t> </a:t>
            </a:r>
            <a:r>
              <a:rPr lang="en-US" dirty="0"/>
              <a:t>= 1.00 </a:t>
            </a:r>
            <a:r>
              <a:rPr lang="en-US" dirty="0">
                <a:sym typeface="Symbol" pitchFamily="18" charset="2"/>
              </a:rPr>
              <a:t> 1</a:t>
            </a:r>
          </a:p>
          <a:p>
            <a:endParaRPr lang="en-US" dirty="0">
              <a:sym typeface="Wingdings" pitchFamily="2" charset="2"/>
            </a:endParaRP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F0540D16-EBF5-0D44-A21F-B32E9F609578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CC8C65E9-A510-451F-84FC-30A3665B407A}" type="datetime1">
              <a:rPr lang="en-US" smtClean="0"/>
              <a:t>7/20/2014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Pembulatan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281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sz="2600" dirty="0" err="1"/>
              <a:t>Hanya</a:t>
            </a:r>
            <a:r>
              <a:rPr lang="en-US" sz="2600" dirty="0"/>
              <a:t> </a:t>
            </a:r>
            <a:r>
              <a:rPr lang="en-US" sz="2600" dirty="0" err="1"/>
              <a:t>ada</a:t>
            </a:r>
            <a:r>
              <a:rPr lang="en-US" sz="2600" dirty="0"/>
              <a:t> 5 level </a:t>
            </a:r>
            <a:r>
              <a:rPr lang="en-US" sz="2600" dirty="0" err="1"/>
              <a:t>keabuan</a:t>
            </a:r>
            <a:r>
              <a:rPr lang="en-US" sz="2600" dirty="0"/>
              <a:t> </a:t>
            </a:r>
            <a:r>
              <a:rPr lang="en-US" sz="2600" dirty="0" err="1"/>
              <a:t>pada</a:t>
            </a:r>
            <a:r>
              <a:rPr lang="en-US" sz="2600" dirty="0"/>
              <a:t> uniform histogram </a:t>
            </a:r>
          </a:p>
          <a:p>
            <a:pPr lvl="1"/>
            <a:r>
              <a:rPr lang="en-US" sz="2200" dirty="0" err="1"/>
              <a:t>r</a:t>
            </a:r>
            <a:r>
              <a:rPr lang="en-US" sz="2200" baseline="-25000" dirty="0" err="1"/>
              <a:t>0</a:t>
            </a:r>
            <a:r>
              <a:rPr lang="en-US" sz="2200" dirty="0"/>
              <a:t> (790 pixel) </a:t>
            </a:r>
            <a:r>
              <a:rPr lang="en-US" sz="2200" dirty="0">
                <a:sym typeface="Wingdings" pitchFamily="2" charset="2"/>
              </a:rPr>
              <a:t> </a:t>
            </a:r>
            <a:r>
              <a:rPr lang="en-US" sz="2200" dirty="0" err="1">
                <a:sym typeface="Wingdings" pitchFamily="2" charset="2"/>
              </a:rPr>
              <a:t>s</a:t>
            </a:r>
            <a:r>
              <a:rPr lang="en-US" sz="2200" baseline="-25000" dirty="0" err="1">
                <a:sym typeface="Wingdings" pitchFamily="2" charset="2"/>
              </a:rPr>
              <a:t>0</a:t>
            </a:r>
            <a:r>
              <a:rPr lang="en-US" sz="2200" dirty="0">
                <a:sym typeface="Wingdings" pitchFamily="2" charset="2"/>
              </a:rPr>
              <a:t> = 1/7</a:t>
            </a:r>
          </a:p>
          <a:p>
            <a:pPr lvl="1"/>
            <a:r>
              <a:rPr lang="en-US" sz="2200" dirty="0" err="1"/>
              <a:t>r</a:t>
            </a:r>
            <a:r>
              <a:rPr lang="en-US" sz="2200" baseline="-25000" dirty="0" err="1"/>
              <a:t>1</a:t>
            </a:r>
            <a:r>
              <a:rPr lang="en-US" sz="2200" dirty="0"/>
              <a:t> (1023 pixel) </a:t>
            </a:r>
            <a:r>
              <a:rPr lang="en-US" sz="2200" dirty="0">
                <a:sym typeface="Wingdings" pitchFamily="2" charset="2"/>
              </a:rPr>
              <a:t> </a:t>
            </a:r>
            <a:r>
              <a:rPr lang="en-US" sz="2200" dirty="0" err="1">
                <a:sym typeface="Wingdings" pitchFamily="2" charset="2"/>
              </a:rPr>
              <a:t>s</a:t>
            </a:r>
            <a:r>
              <a:rPr lang="en-US" sz="2200" baseline="-25000" dirty="0" err="1">
                <a:sym typeface="Wingdings" pitchFamily="2" charset="2"/>
              </a:rPr>
              <a:t>1</a:t>
            </a:r>
            <a:r>
              <a:rPr lang="en-US" sz="2200" dirty="0">
                <a:sym typeface="Wingdings" pitchFamily="2" charset="2"/>
              </a:rPr>
              <a:t> = 3/7</a:t>
            </a:r>
          </a:p>
          <a:p>
            <a:pPr lvl="1"/>
            <a:r>
              <a:rPr lang="en-US" sz="2200" dirty="0" err="1"/>
              <a:t>r</a:t>
            </a:r>
            <a:r>
              <a:rPr lang="en-US" sz="2200" baseline="-25000" dirty="0" err="1"/>
              <a:t>2</a:t>
            </a:r>
            <a:r>
              <a:rPr lang="en-US" sz="2200" dirty="0"/>
              <a:t> (850 pixel) </a:t>
            </a:r>
            <a:r>
              <a:rPr lang="en-US" sz="2200" dirty="0">
                <a:sym typeface="Wingdings" pitchFamily="2" charset="2"/>
              </a:rPr>
              <a:t> </a:t>
            </a:r>
            <a:r>
              <a:rPr lang="en-US" sz="2200" dirty="0" err="1">
                <a:sym typeface="Wingdings" pitchFamily="2" charset="2"/>
              </a:rPr>
              <a:t>s</a:t>
            </a:r>
            <a:r>
              <a:rPr lang="en-US" sz="2200" baseline="-25000" dirty="0" err="1">
                <a:sym typeface="Wingdings" pitchFamily="2" charset="2"/>
              </a:rPr>
              <a:t>2</a:t>
            </a:r>
            <a:r>
              <a:rPr lang="en-US" sz="2200" dirty="0">
                <a:sym typeface="Wingdings" pitchFamily="2" charset="2"/>
              </a:rPr>
              <a:t> = 5/7</a:t>
            </a:r>
          </a:p>
          <a:p>
            <a:pPr lvl="1"/>
            <a:r>
              <a:rPr lang="en-US" sz="2200" dirty="0" err="1"/>
              <a:t>r</a:t>
            </a:r>
            <a:r>
              <a:rPr lang="en-US" sz="2200" baseline="-25000" dirty="0" err="1"/>
              <a:t>3</a:t>
            </a:r>
            <a:r>
              <a:rPr lang="en-US" sz="2200" dirty="0"/>
              <a:t> (656 pixel), </a:t>
            </a:r>
            <a:r>
              <a:rPr lang="en-US" sz="2200" dirty="0" err="1"/>
              <a:t>r</a:t>
            </a:r>
            <a:r>
              <a:rPr lang="en-US" sz="2200" baseline="-25000" dirty="0" err="1"/>
              <a:t>4</a:t>
            </a:r>
            <a:r>
              <a:rPr lang="en-US" sz="2200" dirty="0"/>
              <a:t> (329 pixel) </a:t>
            </a:r>
            <a:r>
              <a:rPr lang="en-US" sz="2200" dirty="0">
                <a:sym typeface="Wingdings" pitchFamily="2" charset="2"/>
              </a:rPr>
              <a:t> </a:t>
            </a:r>
            <a:r>
              <a:rPr lang="en-US" sz="2200" dirty="0" err="1">
                <a:sym typeface="Wingdings" pitchFamily="2" charset="2"/>
              </a:rPr>
              <a:t>s</a:t>
            </a:r>
            <a:r>
              <a:rPr lang="en-US" sz="2200" baseline="-25000" dirty="0" err="1">
                <a:sym typeface="Wingdings" pitchFamily="2" charset="2"/>
              </a:rPr>
              <a:t>3</a:t>
            </a:r>
            <a:r>
              <a:rPr lang="en-US" sz="2200" dirty="0">
                <a:sym typeface="Wingdings" pitchFamily="2" charset="2"/>
              </a:rPr>
              <a:t> = 6/7</a:t>
            </a:r>
          </a:p>
          <a:p>
            <a:pPr lvl="1"/>
            <a:r>
              <a:rPr lang="en-US" sz="2200" dirty="0" err="1"/>
              <a:t>r</a:t>
            </a:r>
            <a:r>
              <a:rPr lang="en-US" sz="2200" baseline="-25000" dirty="0" err="1"/>
              <a:t>5</a:t>
            </a:r>
            <a:r>
              <a:rPr lang="en-US" sz="2200" dirty="0"/>
              <a:t> (245 pixel),</a:t>
            </a:r>
            <a:r>
              <a:rPr lang="en-US" sz="2200" dirty="0" err="1"/>
              <a:t>r</a:t>
            </a:r>
            <a:r>
              <a:rPr lang="en-US" sz="2200" baseline="-25000" dirty="0" err="1"/>
              <a:t>6</a:t>
            </a:r>
            <a:r>
              <a:rPr lang="en-US" sz="2200" dirty="0"/>
              <a:t> (122 pixel),</a:t>
            </a:r>
            <a:r>
              <a:rPr lang="en-US" sz="2200" dirty="0" err="1"/>
              <a:t>r</a:t>
            </a:r>
            <a:r>
              <a:rPr lang="en-US" sz="2200" baseline="-25000" dirty="0" err="1"/>
              <a:t>7</a:t>
            </a:r>
            <a:r>
              <a:rPr lang="en-US" sz="2200" dirty="0"/>
              <a:t> (81 pixel) </a:t>
            </a:r>
            <a:r>
              <a:rPr lang="en-US" sz="2200" dirty="0">
                <a:sym typeface="Wingdings" pitchFamily="2" charset="2"/>
              </a:rPr>
              <a:t> </a:t>
            </a:r>
            <a:r>
              <a:rPr lang="en-US" sz="2200" dirty="0" err="1">
                <a:sym typeface="Wingdings" pitchFamily="2" charset="2"/>
              </a:rPr>
              <a:t>s</a:t>
            </a:r>
            <a:r>
              <a:rPr lang="en-US" sz="2200" baseline="-25000" dirty="0" err="1">
                <a:sym typeface="Wingdings" pitchFamily="2" charset="2"/>
              </a:rPr>
              <a:t>4</a:t>
            </a:r>
            <a:r>
              <a:rPr lang="en-US" sz="2200" dirty="0">
                <a:sym typeface="Wingdings" pitchFamily="2" charset="2"/>
              </a:rPr>
              <a:t> = 7/7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DFD0C0ED-042E-482F-B03B-BC1A76058910}" type="datetime1">
              <a:rPr lang="en-US" smtClean="0"/>
              <a:t>7/20/2014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Pemetaan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349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err="1">
                <a:latin typeface="Arial" charset="0"/>
              </a:rPr>
              <a:t>Karena</a:t>
            </a:r>
            <a:r>
              <a:rPr lang="en-US" dirty="0">
                <a:latin typeface="Arial" charset="0"/>
              </a:rPr>
              <a:t> histogram </a:t>
            </a:r>
            <a:r>
              <a:rPr lang="en-US" dirty="0" err="1">
                <a:latin typeface="Arial" charset="0"/>
              </a:rPr>
              <a:t>merupakan</a:t>
            </a:r>
            <a:r>
              <a:rPr lang="en-US" dirty="0">
                <a:latin typeface="Arial" charset="0"/>
              </a:rPr>
              <a:t> </a:t>
            </a:r>
            <a:r>
              <a:rPr lang="en-US" dirty="0" err="1">
                <a:latin typeface="Arial" charset="0"/>
              </a:rPr>
              <a:t>aproksimasi</a:t>
            </a:r>
            <a:r>
              <a:rPr lang="en-US" dirty="0">
                <a:latin typeface="Arial" charset="0"/>
              </a:rPr>
              <a:t> </a:t>
            </a:r>
            <a:r>
              <a:rPr lang="en-US" dirty="0" err="1">
                <a:latin typeface="Arial" charset="0"/>
              </a:rPr>
              <a:t>terhadap</a:t>
            </a:r>
            <a:r>
              <a:rPr lang="en-US" dirty="0">
                <a:latin typeface="Arial" charset="0"/>
              </a:rPr>
              <a:t> probability density function, </a:t>
            </a:r>
            <a:r>
              <a:rPr lang="en-US" dirty="0" err="1">
                <a:latin typeface="Arial" charset="0"/>
              </a:rPr>
              <a:t>sangat</a:t>
            </a:r>
            <a:r>
              <a:rPr lang="en-US" dirty="0">
                <a:latin typeface="Arial" charset="0"/>
              </a:rPr>
              <a:t> </a:t>
            </a:r>
            <a:r>
              <a:rPr lang="en-US" dirty="0" err="1">
                <a:latin typeface="Arial" charset="0"/>
              </a:rPr>
              <a:t>jarang</a:t>
            </a:r>
            <a:r>
              <a:rPr lang="en-US" dirty="0">
                <a:latin typeface="Arial" charset="0"/>
              </a:rPr>
              <a:t> </a:t>
            </a:r>
            <a:r>
              <a:rPr lang="en-US" dirty="0" err="1">
                <a:latin typeface="Arial" charset="0"/>
              </a:rPr>
              <a:t>didapat</a:t>
            </a:r>
            <a:r>
              <a:rPr lang="en-US" dirty="0">
                <a:latin typeface="Arial" charset="0"/>
              </a:rPr>
              <a:t> histogram </a:t>
            </a:r>
            <a:r>
              <a:rPr lang="en-US" dirty="0" err="1">
                <a:latin typeface="Arial" charset="0"/>
              </a:rPr>
              <a:t>hasil</a:t>
            </a:r>
            <a:r>
              <a:rPr lang="en-US" dirty="0">
                <a:latin typeface="Arial" charset="0"/>
              </a:rPr>
              <a:t> yang </a:t>
            </a:r>
            <a:r>
              <a:rPr lang="en-US" dirty="0" err="1">
                <a:latin typeface="Arial" charset="0"/>
              </a:rPr>
              <a:t>betul-betul</a:t>
            </a:r>
            <a:r>
              <a:rPr lang="en-US" dirty="0">
                <a:latin typeface="Arial" charset="0"/>
              </a:rPr>
              <a:t> rata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DFD0C0ED-042E-482F-B03B-BC1A76058910}" type="datetime1">
              <a:rPr lang="en-US" smtClean="0"/>
              <a:t>7/20/2014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distribusi</a:t>
            </a:r>
            <a:r>
              <a:rPr lang="en-US" dirty="0"/>
              <a:t> </a:t>
            </a:r>
            <a:r>
              <a:rPr lang="en-US" dirty="0" err="1"/>
              <a:t>seragam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010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Citra </a:t>
            </a:r>
            <a:r>
              <a:rPr lang="en-US" dirty="0" err="1"/>
              <a:t>64x64</a:t>
            </a:r>
            <a:r>
              <a:rPr lang="en-US" dirty="0"/>
              <a:t> pixel, 8 </a:t>
            </a:r>
            <a:r>
              <a:rPr lang="en-US" dirty="0" err="1"/>
              <a:t>tingkat</a:t>
            </a:r>
            <a:r>
              <a:rPr lang="en-US" dirty="0"/>
              <a:t> </a:t>
            </a:r>
            <a:r>
              <a:rPr lang="en-US" dirty="0" err="1"/>
              <a:t>keabuan</a:t>
            </a:r>
            <a:r>
              <a:rPr lang="en-US" dirty="0"/>
              <a:t> </a:t>
            </a:r>
            <a:r>
              <a:rPr lang="en-US" dirty="0" err="1"/>
              <a:t>dgn</a:t>
            </a:r>
            <a:r>
              <a:rPr lang="en-US" dirty="0"/>
              <a:t> </a:t>
            </a:r>
            <a:r>
              <a:rPr lang="en-US" dirty="0" err="1" smtClean="0"/>
              <a:t>distribusi</a:t>
            </a:r>
            <a:r>
              <a:rPr lang="en-US" dirty="0"/>
              <a:t>: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DFD0C0ED-042E-482F-B03B-BC1A76058910}" type="datetime1">
              <a:rPr lang="en-US" smtClean="0"/>
              <a:t>7/20/2014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Tabel</a:t>
            </a:r>
            <a:r>
              <a:rPr lang="en-US" dirty="0"/>
              <a:t> Histogram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Lengkap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7" name="Group 15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79591365"/>
              </p:ext>
            </p:extLst>
          </p:nvPr>
        </p:nvGraphicFramePr>
        <p:xfrm>
          <a:off x="611189" y="2497539"/>
          <a:ext cx="8096083" cy="3976954"/>
        </p:xfrm>
        <a:graphic>
          <a:graphicData uri="http://schemas.openxmlformats.org/drawingml/2006/table">
            <a:tbl>
              <a:tblPr/>
              <a:tblGrid>
                <a:gridCol w="1135724"/>
                <a:gridCol w="955344"/>
                <a:gridCol w="1856095"/>
                <a:gridCol w="900752"/>
                <a:gridCol w="1473959"/>
                <a:gridCol w="1774209"/>
              </a:tblGrid>
              <a:tr h="6266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r</a:t>
                      </a:r>
                      <a:r>
                        <a:rPr kumimoji="0" lang="en-US" sz="2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k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n</a:t>
                      </a:r>
                      <a:r>
                        <a:rPr kumimoji="0" lang="en-US" sz="2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k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p</a:t>
                      </a:r>
                      <a:r>
                        <a:rPr kumimoji="0" lang="en-US" sz="2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r</a:t>
                      </a: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(r</a:t>
                      </a:r>
                      <a:r>
                        <a:rPr kumimoji="0" lang="en-US" sz="2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k</a:t>
                      </a: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)=n</a:t>
                      </a:r>
                      <a:r>
                        <a:rPr kumimoji="0" lang="en-US" sz="2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k</a:t>
                      </a: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/n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S</a:t>
                      </a:r>
                      <a:r>
                        <a:rPr kumimoji="0" lang="en-US" sz="2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k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S</a:t>
                      </a:r>
                      <a:r>
                        <a:rPr kumimoji="0" lang="en-US" sz="2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k </a:t>
                      </a: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x 7</a:t>
                      </a:r>
                      <a:endParaRPr kumimoji="0" lang="en-US" sz="22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Normal(S</a:t>
                      </a:r>
                      <a:r>
                        <a:rPr kumimoji="0" lang="en-US" sz="2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k</a:t>
                      </a: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)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</a:tr>
              <a:tr h="3551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r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=0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790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0,19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0,19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1,33 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sym typeface="Symbol" pitchFamily="18" charset="2"/>
                        </a:rPr>
                        <a:t> 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=1/7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65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r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=1/7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1023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0,25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0,44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3,08 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sym typeface="Symbol" pitchFamily="18" charset="2"/>
                        </a:rPr>
                        <a:t> 3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=3/7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1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r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2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=2/7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850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0,21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0,65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4,55 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sym typeface="Symbol" pitchFamily="18" charset="2"/>
                        </a:rPr>
                        <a:t> 5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2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=5/7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1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r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3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=3/7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656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0,16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0,81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5,67 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sym typeface="Symbol" pitchFamily="18" charset="2"/>
                        </a:rPr>
                        <a:t> 6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3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=6/7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1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r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4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=4/7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329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0,08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0,89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6,23 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sym typeface="Symbol" pitchFamily="18" charset="2"/>
                        </a:rPr>
                        <a:t> 6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4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=6/7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1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r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5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=5/7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245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0,06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0,95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6,65 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sym typeface="Symbol" pitchFamily="18" charset="2"/>
                        </a:rPr>
                        <a:t> 7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5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=7/7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1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r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6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=6/7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122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0,03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0,98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6,86 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sym typeface="Symbol" pitchFamily="18" charset="2"/>
                        </a:rPr>
                        <a:t> 7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6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=7/7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1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r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7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=1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81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0,02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1,00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7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7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=1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5117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609600" indent="-609600">
              <a:buFont typeface="Wingdings" pitchFamily="2" charset="2"/>
              <a:buAutoNum type="arabicPeriod"/>
            </a:pPr>
            <a:r>
              <a:rPr lang="en-US" dirty="0" err="1"/>
              <a:t>Buat</a:t>
            </a:r>
            <a:r>
              <a:rPr lang="en-US" dirty="0"/>
              <a:t> histogram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citra</a:t>
            </a:r>
            <a:r>
              <a:rPr lang="en-US" dirty="0"/>
              <a:t> </a:t>
            </a:r>
            <a:r>
              <a:rPr lang="en-US" dirty="0" err="1"/>
              <a:t>asli</a:t>
            </a:r>
            <a:endParaRPr lang="en-US" dirty="0"/>
          </a:p>
          <a:p>
            <a:pPr marL="609600" indent="-609600">
              <a:buFont typeface="Wingdings" pitchFamily="2" charset="2"/>
              <a:buAutoNum type="arabicPeriod"/>
            </a:pPr>
            <a:r>
              <a:rPr lang="en-US" dirty="0" err="1"/>
              <a:t>Transformasikan</a:t>
            </a:r>
            <a:r>
              <a:rPr lang="en-US" dirty="0"/>
              <a:t> histogram </a:t>
            </a:r>
            <a:r>
              <a:rPr lang="en-US" dirty="0" err="1"/>
              <a:t>citra</a:t>
            </a:r>
            <a:r>
              <a:rPr lang="en-US" dirty="0"/>
              <a:t> </a:t>
            </a:r>
            <a:r>
              <a:rPr lang="en-US" dirty="0" err="1"/>
              <a:t>asli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histogram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distribusi</a:t>
            </a:r>
            <a:r>
              <a:rPr lang="en-US" dirty="0"/>
              <a:t> </a:t>
            </a:r>
            <a:r>
              <a:rPr lang="en-US" dirty="0" err="1"/>
              <a:t>seragam</a:t>
            </a:r>
            <a:endParaRPr lang="en-US" dirty="0"/>
          </a:p>
          <a:p>
            <a:pPr marL="609600" indent="-609600">
              <a:buFont typeface="Wingdings" pitchFamily="2" charset="2"/>
              <a:buAutoNum type="arabicPeriod"/>
            </a:pPr>
            <a:r>
              <a:rPr lang="en-US" dirty="0" err="1"/>
              <a:t>Ubah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tiap</a:t>
            </a:r>
            <a:r>
              <a:rPr lang="en-US" dirty="0"/>
              <a:t> pixel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pemetaan</a:t>
            </a:r>
            <a:r>
              <a:rPr lang="en-US" dirty="0"/>
              <a:t> (histogram </a:t>
            </a:r>
            <a:r>
              <a:rPr lang="en-US" dirty="0" err="1"/>
              <a:t>asli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uniform histogram)</a:t>
            </a:r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DFD0C0ED-042E-482F-B03B-BC1A76058910}" type="datetime1">
              <a:rPr lang="en-US" smtClean="0"/>
              <a:t>7/20/2014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Operasi</a:t>
            </a:r>
            <a:r>
              <a:rPr lang="en-US" dirty="0"/>
              <a:t> </a:t>
            </a:r>
            <a:r>
              <a:rPr lang="en-US" dirty="0" err="1"/>
              <a:t>equalisasi</a:t>
            </a:r>
            <a:r>
              <a:rPr lang="en-US" dirty="0"/>
              <a:t> histogram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951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>
              <a:lnSpc>
                <a:spcPct val="80000"/>
              </a:lnSpc>
              <a:buNone/>
            </a:pPr>
            <a:r>
              <a:rPr lang="en-US" sz="1800" dirty="0" err="1"/>
              <a:t>Var</a:t>
            </a:r>
            <a:r>
              <a:rPr lang="en-US" sz="1800" dirty="0"/>
              <a:t> </a:t>
            </a:r>
            <a:r>
              <a:rPr lang="en-US" sz="1800" dirty="0" err="1"/>
              <a:t>x,y,i,j</a:t>
            </a:r>
            <a:r>
              <a:rPr lang="en-US" sz="1800" dirty="0"/>
              <a:t> : integer;</a:t>
            </a:r>
          </a:p>
          <a:p>
            <a:pPr>
              <a:lnSpc>
                <a:spcPct val="80000"/>
              </a:lnSpc>
              <a:buNone/>
            </a:pPr>
            <a:r>
              <a:rPr lang="en-US" sz="1800" dirty="0"/>
              <a:t>	</a:t>
            </a:r>
            <a:r>
              <a:rPr lang="en-US" sz="1800" dirty="0" err="1"/>
              <a:t>HistEq</a:t>
            </a:r>
            <a:r>
              <a:rPr lang="en-US" sz="1800" dirty="0"/>
              <a:t> : array[0..255] of integer;</a:t>
            </a:r>
          </a:p>
          <a:p>
            <a:pPr>
              <a:lnSpc>
                <a:spcPct val="80000"/>
              </a:lnSpc>
              <a:buNone/>
            </a:pPr>
            <a:r>
              <a:rPr lang="en-US" sz="1800" dirty="0"/>
              <a:t>	</a:t>
            </a:r>
            <a:r>
              <a:rPr lang="en-US" sz="1800" dirty="0" err="1"/>
              <a:t>Hist</a:t>
            </a:r>
            <a:r>
              <a:rPr lang="en-US" sz="1800" dirty="0"/>
              <a:t> : array[0..255] of real;</a:t>
            </a:r>
          </a:p>
          <a:p>
            <a:pPr>
              <a:lnSpc>
                <a:spcPct val="80000"/>
              </a:lnSpc>
              <a:buNone/>
            </a:pPr>
            <a:r>
              <a:rPr lang="en-US" sz="1800" dirty="0"/>
              <a:t>	Sum : real;</a:t>
            </a:r>
          </a:p>
          <a:p>
            <a:pPr>
              <a:lnSpc>
                <a:spcPct val="80000"/>
              </a:lnSpc>
              <a:buNone/>
            </a:pPr>
            <a:r>
              <a:rPr lang="en-US" sz="1800" dirty="0"/>
              <a:t>Begin</a:t>
            </a:r>
          </a:p>
          <a:p>
            <a:pPr>
              <a:lnSpc>
                <a:spcPct val="80000"/>
              </a:lnSpc>
              <a:buNone/>
            </a:pPr>
            <a:r>
              <a:rPr lang="en-US" sz="1800" dirty="0"/>
              <a:t>	Histogram(</a:t>
            </a:r>
            <a:r>
              <a:rPr lang="en-US" sz="1800" dirty="0" err="1"/>
              <a:t>image,Hist</a:t>
            </a:r>
            <a:r>
              <a:rPr lang="en-US" sz="1800" dirty="0"/>
              <a:t>)	</a:t>
            </a:r>
            <a:r>
              <a:rPr lang="en-US" sz="1800" i="1" dirty="0"/>
              <a:t>{</a:t>
            </a:r>
            <a:r>
              <a:rPr lang="en-US" sz="1800" i="1" dirty="0" err="1"/>
              <a:t>bentuk</a:t>
            </a:r>
            <a:r>
              <a:rPr lang="en-US" sz="1800" i="1" dirty="0"/>
              <a:t> histogram </a:t>
            </a:r>
            <a:r>
              <a:rPr lang="en-US" sz="1800" i="1" dirty="0" err="1"/>
              <a:t>dari</a:t>
            </a:r>
            <a:r>
              <a:rPr lang="en-US" sz="1800" i="1" dirty="0"/>
              <a:t> </a:t>
            </a:r>
            <a:r>
              <a:rPr lang="en-US" sz="1800" i="1" dirty="0" err="1"/>
              <a:t>citra</a:t>
            </a:r>
            <a:r>
              <a:rPr lang="en-US" sz="1800" i="1" dirty="0"/>
              <a:t> </a:t>
            </a:r>
            <a:r>
              <a:rPr lang="en-US" sz="1800" i="1" dirty="0" err="1"/>
              <a:t>asli</a:t>
            </a:r>
            <a:r>
              <a:rPr lang="en-US" sz="1800" i="1" dirty="0"/>
              <a:t>}</a:t>
            </a:r>
            <a:endParaRPr lang="en-US" sz="1800" dirty="0"/>
          </a:p>
          <a:p>
            <a:pPr>
              <a:lnSpc>
                <a:spcPct val="80000"/>
              </a:lnSpc>
              <a:buNone/>
            </a:pPr>
            <a:r>
              <a:rPr lang="en-US" sz="1800" dirty="0"/>
              <a:t>	for i:= </a:t>
            </a:r>
            <a:r>
              <a:rPr lang="en-US" sz="1800" dirty="0">
                <a:sym typeface="Symbol" pitchFamily="18" charset="2"/>
              </a:rPr>
              <a:t></a:t>
            </a:r>
            <a:r>
              <a:rPr lang="en-US" sz="1800" dirty="0"/>
              <a:t> to 255 do		</a:t>
            </a:r>
            <a:r>
              <a:rPr lang="en-US" sz="1800" i="1" dirty="0"/>
              <a:t>{</a:t>
            </a:r>
            <a:r>
              <a:rPr lang="en-US" sz="1800" i="1" dirty="0" err="1"/>
              <a:t>transformasi</a:t>
            </a:r>
            <a:r>
              <a:rPr lang="en-US" sz="1800" i="1" dirty="0"/>
              <a:t> </a:t>
            </a:r>
            <a:r>
              <a:rPr lang="en-US" sz="1800" i="1" dirty="0" err="1"/>
              <a:t>ke</a:t>
            </a:r>
            <a:r>
              <a:rPr lang="en-US" sz="1800" i="1" dirty="0"/>
              <a:t> uniform histogram}</a:t>
            </a:r>
            <a:endParaRPr lang="en-US" sz="1800" dirty="0"/>
          </a:p>
          <a:p>
            <a:pPr>
              <a:lnSpc>
                <a:spcPct val="80000"/>
              </a:lnSpc>
              <a:buNone/>
            </a:pPr>
            <a:r>
              <a:rPr lang="en-US" sz="1800" dirty="0"/>
              <a:t>		sum := 0.0</a:t>
            </a:r>
          </a:p>
          <a:p>
            <a:pPr>
              <a:lnSpc>
                <a:spcPct val="80000"/>
              </a:lnSpc>
              <a:buNone/>
            </a:pPr>
            <a:r>
              <a:rPr lang="en-US" sz="1800" dirty="0"/>
              <a:t>		for j:= </a:t>
            </a:r>
            <a:r>
              <a:rPr lang="en-US" sz="1800" dirty="0">
                <a:sym typeface="Symbol" pitchFamily="18" charset="2"/>
              </a:rPr>
              <a:t></a:t>
            </a:r>
            <a:r>
              <a:rPr lang="en-US" sz="1800" dirty="0"/>
              <a:t> to i do</a:t>
            </a:r>
          </a:p>
          <a:p>
            <a:pPr>
              <a:lnSpc>
                <a:spcPct val="80000"/>
              </a:lnSpc>
              <a:buNone/>
            </a:pPr>
            <a:r>
              <a:rPr lang="en-US" sz="1800" dirty="0"/>
              <a:t>			sum:= sum + </a:t>
            </a:r>
            <a:r>
              <a:rPr lang="en-US" sz="1800" dirty="0" err="1"/>
              <a:t>hist</a:t>
            </a:r>
            <a:r>
              <a:rPr lang="en-US" sz="1800" dirty="0"/>
              <a:t>[j]</a:t>
            </a:r>
          </a:p>
          <a:p>
            <a:pPr>
              <a:lnSpc>
                <a:spcPct val="80000"/>
              </a:lnSpc>
              <a:buNone/>
            </a:pPr>
            <a:r>
              <a:rPr lang="en-US" sz="1800" dirty="0"/>
              <a:t>		</a:t>
            </a:r>
            <a:r>
              <a:rPr lang="en-US" sz="1800" dirty="0" err="1"/>
              <a:t>endfor</a:t>
            </a:r>
            <a:endParaRPr lang="en-US" sz="1800" dirty="0"/>
          </a:p>
          <a:p>
            <a:pPr>
              <a:lnSpc>
                <a:spcPct val="80000"/>
              </a:lnSpc>
              <a:buNone/>
            </a:pPr>
            <a:r>
              <a:rPr lang="en-US" sz="1800" dirty="0"/>
              <a:t>		</a:t>
            </a:r>
            <a:r>
              <a:rPr lang="en-US" sz="1800" dirty="0" err="1"/>
              <a:t>histEq</a:t>
            </a:r>
            <a:r>
              <a:rPr lang="en-US" sz="1800" dirty="0"/>
              <a:t>[i]:=round(255 * sum);</a:t>
            </a:r>
          </a:p>
          <a:p>
            <a:pPr>
              <a:lnSpc>
                <a:spcPct val="80000"/>
              </a:lnSpc>
              <a:buNone/>
            </a:pPr>
            <a:r>
              <a:rPr lang="en-US" sz="1800" dirty="0"/>
              <a:t>	end;</a:t>
            </a:r>
          </a:p>
          <a:p>
            <a:pPr>
              <a:lnSpc>
                <a:spcPct val="80000"/>
              </a:lnSpc>
              <a:buNone/>
            </a:pPr>
            <a:r>
              <a:rPr lang="en-US" sz="1800" dirty="0"/>
              <a:t>	for y:=0 to 511 do		 </a:t>
            </a:r>
            <a:r>
              <a:rPr lang="en-US" sz="1800" i="1" dirty="0"/>
              <a:t>{</a:t>
            </a:r>
            <a:r>
              <a:rPr lang="en-US" sz="1800" i="1" dirty="0" err="1"/>
              <a:t>ubah</a:t>
            </a:r>
            <a:r>
              <a:rPr lang="en-US" sz="1800" i="1" dirty="0"/>
              <a:t> </a:t>
            </a:r>
            <a:r>
              <a:rPr lang="en-US" sz="1800" i="1" dirty="0" err="1"/>
              <a:t>nilai</a:t>
            </a:r>
            <a:r>
              <a:rPr lang="en-US" sz="1800" i="1" dirty="0"/>
              <a:t> </a:t>
            </a:r>
            <a:r>
              <a:rPr lang="en-US" sz="1800" i="1" dirty="0" err="1"/>
              <a:t>tiap</a:t>
            </a:r>
            <a:r>
              <a:rPr lang="en-US" sz="1800" i="1" dirty="0"/>
              <a:t> pixel </a:t>
            </a:r>
            <a:r>
              <a:rPr lang="en-US" sz="1800" i="1" dirty="0" err="1"/>
              <a:t>pada</a:t>
            </a:r>
            <a:r>
              <a:rPr lang="en-US" sz="1800" i="1" dirty="0"/>
              <a:t> </a:t>
            </a:r>
            <a:r>
              <a:rPr lang="en-US" sz="1800" i="1" dirty="0" err="1"/>
              <a:t>citra</a:t>
            </a:r>
            <a:r>
              <a:rPr lang="en-US" sz="1800" i="1" dirty="0"/>
              <a:t>}</a:t>
            </a:r>
            <a:endParaRPr lang="en-US" sz="1800" dirty="0"/>
          </a:p>
          <a:p>
            <a:pPr>
              <a:lnSpc>
                <a:spcPct val="80000"/>
              </a:lnSpc>
              <a:buNone/>
            </a:pPr>
            <a:r>
              <a:rPr lang="en-US" sz="1800" dirty="0"/>
              <a:t>		for x:=0 to 511 do</a:t>
            </a:r>
          </a:p>
          <a:p>
            <a:pPr>
              <a:lnSpc>
                <a:spcPct val="80000"/>
              </a:lnSpc>
              <a:buNone/>
            </a:pPr>
            <a:r>
              <a:rPr lang="en-US" sz="1800" dirty="0"/>
              <a:t>			image[</a:t>
            </a:r>
            <a:r>
              <a:rPr lang="en-US" sz="1800" dirty="0" err="1"/>
              <a:t>x,y</a:t>
            </a:r>
            <a:r>
              <a:rPr lang="en-US" sz="1800" dirty="0"/>
              <a:t>]:= </a:t>
            </a:r>
            <a:r>
              <a:rPr lang="en-US" sz="1800" dirty="0" err="1"/>
              <a:t>HistEq</a:t>
            </a:r>
            <a:r>
              <a:rPr lang="en-US" sz="1800" dirty="0"/>
              <a:t>[Image[</a:t>
            </a:r>
            <a:r>
              <a:rPr lang="en-US" sz="1800" dirty="0" err="1"/>
              <a:t>x,y</a:t>
            </a:r>
            <a:r>
              <a:rPr lang="en-US" sz="1800" dirty="0"/>
              <a:t>]];</a:t>
            </a:r>
          </a:p>
          <a:p>
            <a:pPr>
              <a:lnSpc>
                <a:spcPct val="80000"/>
              </a:lnSpc>
              <a:buNone/>
            </a:pPr>
            <a:r>
              <a:rPr lang="en-US" sz="1800" dirty="0"/>
              <a:t>		end;</a:t>
            </a:r>
          </a:p>
          <a:p>
            <a:pPr>
              <a:lnSpc>
                <a:spcPct val="80000"/>
              </a:lnSpc>
              <a:buNone/>
            </a:pPr>
            <a:r>
              <a:rPr lang="en-US" sz="1800" dirty="0"/>
              <a:t>	end;</a:t>
            </a:r>
          </a:p>
          <a:p>
            <a:pPr>
              <a:lnSpc>
                <a:spcPct val="80000"/>
              </a:lnSpc>
              <a:buNone/>
            </a:pPr>
            <a:r>
              <a:rPr lang="en-US" sz="1800" dirty="0"/>
              <a:t>end</a:t>
            </a:r>
            <a:r>
              <a:rPr lang="en-US" sz="1800" dirty="0" smtClean="0"/>
              <a:t>;</a:t>
            </a:r>
            <a:endParaRPr lang="en-US" sz="1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DFD0C0ED-042E-482F-B03B-BC1A76058910}" type="datetime1">
              <a:rPr lang="en-US" smtClean="0"/>
              <a:t>7/20/2014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Algoritma: citra 512 x 512 pixel 256 graylevel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415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DFD0C0ED-042E-482F-B03B-BC1A76058910}" type="datetime1">
              <a:rPr lang="en-US" smtClean="0"/>
              <a:t>7/20/2014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Contoh1</a:t>
            </a:r>
            <a:r>
              <a:rPr lang="en-US" dirty="0"/>
              <a:t> </a:t>
            </a:r>
            <a:r>
              <a:rPr lang="en-US" dirty="0" err="1"/>
              <a:t>equalisasi</a:t>
            </a:r>
            <a:r>
              <a:rPr lang="en-US" dirty="0"/>
              <a:t> histogram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AutoShape 9"/>
          <p:cNvSpPr>
            <a:spLocks noChangeArrowheads="1"/>
          </p:cNvSpPr>
          <p:nvPr/>
        </p:nvSpPr>
        <p:spPr bwMode="auto">
          <a:xfrm>
            <a:off x="4291058" y="2840990"/>
            <a:ext cx="299722" cy="249278"/>
          </a:xfrm>
          <a:prstGeom prst="rightArrow">
            <a:avLst>
              <a:gd name="adj1" fmla="val 50000"/>
              <a:gd name="adj2" fmla="val 3118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10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726" y="4202733"/>
            <a:ext cx="3463863" cy="1979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025" y="4202733"/>
            <a:ext cx="3417295" cy="19462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2" descr="Kamer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1338" y="1910681"/>
            <a:ext cx="2070921" cy="209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3" descr="Kamera autolevel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3800" y="1910681"/>
            <a:ext cx="2070921" cy="209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6570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err="1"/>
              <a:t>Metode-metode</a:t>
            </a:r>
            <a:r>
              <a:rPr lang="en-US" dirty="0"/>
              <a:t> </a:t>
            </a:r>
            <a:r>
              <a:rPr lang="en-US" dirty="0" err="1"/>
              <a:t>berbasis</a:t>
            </a:r>
            <a:r>
              <a:rPr lang="en-US" dirty="0"/>
              <a:t> domain </a:t>
            </a:r>
            <a:r>
              <a:rPr lang="en-US" dirty="0" err="1"/>
              <a:t>frekwensi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 err="1"/>
              <a:t>Manipulasi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representasi</a:t>
            </a:r>
            <a:r>
              <a:rPr lang="en-US" dirty="0"/>
              <a:t> </a:t>
            </a:r>
            <a:r>
              <a:rPr lang="en-US" dirty="0" err="1"/>
              <a:t>frekwensi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citra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 err="1"/>
              <a:t>Contoh</a:t>
            </a:r>
            <a:r>
              <a:rPr lang="en-US" dirty="0"/>
              <a:t>: </a:t>
            </a:r>
            <a:r>
              <a:rPr lang="en-US" dirty="0" err="1"/>
              <a:t>operasi</a:t>
            </a:r>
            <a:r>
              <a:rPr lang="en-US" dirty="0"/>
              <a:t> </a:t>
            </a:r>
            <a:r>
              <a:rPr lang="en-US" dirty="0" err="1"/>
              <a:t>berbasis</a:t>
            </a:r>
            <a:r>
              <a:rPr lang="en-US" dirty="0"/>
              <a:t> </a:t>
            </a:r>
            <a:r>
              <a:rPr lang="en-US" dirty="0" err="1"/>
              <a:t>transformasi</a:t>
            </a:r>
            <a:r>
              <a:rPr lang="en-US" dirty="0"/>
              <a:t> Fourier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citra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 err="1"/>
              <a:t>Metode-metode</a:t>
            </a:r>
            <a:r>
              <a:rPr lang="en-US" dirty="0"/>
              <a:t> </a:t>
            </a:r>
            <a:r>
              <a:rPr lang="en-US" dirty="0" err="1"/>
              <a:t>berbasis</a:t>
            </a:r>
            <a:r>
              <a:rPr lang="en-US" dirty="0"/>
              <a:t> domain </a:t>
            </a:r>
            <a:r>
              <a:rPr lang="en-US" dirty="0" err="1"/>
              <a:t>spasial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 err="1"/>
              <a:t>Manipulasi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pixel-pixel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citra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 err="1"/>
              <a:t>Contoh</a:t>
            </a:r>
            <a:r>
              <a:rPr lang="en-US" dirty="0"/>
              <a:t>: </a:t>
            </a:r>
            <a:r>
              <a:rPr lang="en-US" dirty="0" err="1"/>
              <a:t>operasi</a:t>
            </a:r>
            <a:r>
              <a:rPr lang="en-US" dirty="0"/>
              <a:t> histogram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DFD0C0ED-042E-482F-B03B-BC1A76058910}" type="datetime1">
              <a:rPr lang="en-US" smtClean="0"/>
              <a:t>7/20/2014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Pendekatan</a:t>
            </a:r>
            <a:r>
              <a:rPr lang="en-US" dirty="0"/>
              <a:t> Image Enhancement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482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540D16-EBF5-0D44-A21F-B32E9F609578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CC8C65E9-A510-451F-84FC-30A3665B407A}" type="datetime1">
              <a:rPr lang="en-US" smtClean="0"/>
              <a:t>7/20/2014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Contoh2</a:t>
            </a:r>
            <a:r>
              <a:rPr lang="en-US" dirty="0"/>
              <a:t> </a:t>
            </a:r>
            <a:r>
              <a:rPr lang="en-US" dirty="0" err="1"/>
              <a:t>equalisasi</a:t>
            </a:r>
            <a:r>
              <a:rPr lang="en-US" dirty="0"/>
              <a:t> histogram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AutoShape 3"/>
          <p:cNvSpPr>
            <a:spLocks noChangeArrowheads="1"/>
          </p:cNvSpPr>
          <p:nvPr/>
        </p:nvSpPr>
        <p:spPr bwMode="auto">
          <a:xfrm>
            <a:off x="4427538" y="3153009"/>
            <a:ext cx="314812" cy="237515"/>
          </a:xfrm>
          <a:prstGeom prst="rightArrow">
            <a:avLst>
              <a:gd name="adj1" fmla="val 50000"/>
              <a:gd name="adj2" fmla="val 3118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7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449" y="4244396"/>
            <a:ext cx="3510089" cy="19748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2350" y="4265198"/>
            <a:ext cx="3460164" cy="1954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0" descr="Goril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613" y="2026122"/>
            <a:ext cx="1933253" cy="20136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1" descr="Gorila autolevel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3800" y="2033346"/>
            <a:ext cx="1980406" cy="2063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7399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Spesifikasi</a:t>
            </a:r>
            <a:r>
              <a:rPr lang="en-US" dirty="0"/>
              <a:t> histogram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C8C65E9-A510-451F-84FC-30A3665B407A}" type="datetime1">
              <a:rPr lang="en-US" smtClean="0"/>
              <a:t>7/20/2014</a:t>
            </a:fld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540D16-EBF5-0D44-A21F-B32E9F609578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544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err="1"/>
              <a:t>Kelemahan</a:t>
            </a:r>
            <a:r>
              <a:rPr lang="en-US" dirty="0"/>
              <a:t> </a:t>
            </a:r>
            <a:r>
              <a:rPr lang="en-US" dirty="0" err="1"/>
              <a:t>equalisasi</a:t>
            </a:r>
            <a:r>
              <a:rPr lang="en-US" dirty="0"/>
              <a:t> histogram: histogram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dibentuk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kebutuhan</a:t>
            </a:r>
            <a:endParaRPr lang="en-US" dirty="0"/>
          </a:p>
          <a:p>
            <a:r>
              <a:rPr lang="en-US" dirty="0" err="1"/>
              <a:t>Kadangkala</a:t>
            </a:r>
            <a:r>
              <a:rPr lang="en-US" dirty="0"/>
              <a:t> </a:t>
            </a:r>
            <a:r>
              <a:rPr lang="en-US" dirty="0" err="1"/>
              <a:t>dibutuhkan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menonjolkan</a:t>
            </a:r>
            <a:r>
              <a:rPr lang="en-US" dirty="0"/>
              <a:t> </a:t>
            </a:r>
            <a:r>
              <a:rPr lang="en-US" dirty="0" err="1"/>
              <a:t>rentang</a:t>
            </a:r>
            <a:r>
              <a:rPr lang="en-US" dirty="0"/>
              <a:t> gray level </a:t>
            </a:r>
            <a:r>
              <a:rPr lang="en-US" dirty="0" err="1"/>
              <a:t>tertentu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citra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 err="1">
                <a:sym typeface="Wingdings" pitchFamily="2" charset="2"/>
              </a:rPr>
              <a:t>spesifikasi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smtClean="0">
                <a:sym typeface="Wingdings" pitchFamily="2" charset="2"/>
              </a:rPr>
              <a:t>histogram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DFD0C0ED-042E-482F-B03B-BC1A76058910}" type="datetime1">
              <a:rPr lang="en-US" smtClean="0"/>
              <a:t>7/20/2014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Spesifikasi</a:t>
            </a:r>
            <a:r>
              <a:rPr lang="en-US" dirty="0"/>
              <a:t> histogram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281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Citra </a:t>
            </a:r>
            <a:r>
              <a:rPr lang="en-US" dirty="0" err="1"/>
              <a:t>64x64</a:t>
            </a:r>
            <a:r>
              <a:rPr lang="en-US" dirty="0"/>
              <a:t> pixel, 8 </a:t>
            </a:r>
            <a:r>
              <a:rPr lang="en-US" dirty="0" err="1" smtClean="0"/>
              <a:t>tingkat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keabuan</a:t>
            </a:r>
            <a:r>
              <a:rPr lang="en-US" dirty="0" smtClean="0"/>
              <a:t> </a:t>
            </a:r>
            <a:r>
              <a:rPr lang="en-US" dirty="0" err="1"/>
              <a:t>dgn</a:t>
            </a:r>
            <a:r>
              <a:rPr lang="en-US" dirty="0"/>
              <a:t> </a:t>
            </a:r>
            <a:r>
              <a:rPr lang="en-US" dirty="0" err="1"/>
              <a:t>distribusi</a:t>
            </a:r>
            <a:r>
              <a:rPr lang="en-US" dirty="0" smtClean="0"/>
              <a:t>:				</a:t>
            </a:r>
            <a:r>
              <a:rPr lang="en-US" dirty="0"/>
              <a:t> Histogram </a:t>
            </a:r>
            <a:r>
              <a:rPr lang="en-US" dirty="0" err="1"/>
              <a:t>citra</a:t>
            </a:r>
            <a:r>
              <a:rPr lang="en-US" dirty="0"/>
              <a:t>: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F0540D16-EBF5-0D44-A21F-B32E9F609578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CC8C65E9-A510-451F-84FC-30A3665B407A}" type="datetime1">
              <a:rPr lang="en-US" smtClean="0"/>
              <a:t>7/20/2014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err="1"/>
              <a:t>diskrit</a:t>
            </a:r>
            <a:r>
              <a:rPr lang="en-US" dirty="0"/>
              <a:t> </a:t>
            </a:r>
            <a:r>
              <a:rPr lang="en-US" dirty="0" err="1"/>
              <a:t>spesifikasi</a:t>
            </a:r>
            <a:r>
              <a:rPr lang="en-US" dirty="0"/>
              <a:t> histogram: by example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13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0511469"/>
              </p:ext>
            </p:extLst>
          </p:nvPr>
        </p:nvGraphicFramePr>
        <p:xfrm>
          <a:off x="250825" y="2852738"/>
          <a:ext cx="3743325" cy="3886200"/>
        </p:xfrm>
        <a:graphic>
          <a:graphicData uri="http://schemas.openxmlformats.org/drawingml/2006/table">
            <a:tbl>
              <a:tblPr/>
              <a:tblGrid>
                <a:gridCol w="1084263"/>
                <a:gridCol w="847725"/>
                <a:gridCol w="1811337"/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r</a:t>
                      </a:r>
                      <a:r>
                        <a:rPr kumimoji="0" lang="en-US" sz="2200" b="0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k</a:t>
                      </a:r>
                      <a:endParaRPr kumimoji="0" lang="en-US" sz="22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n</a:t>
                      </a:r>
                      <a:r>
                        <a:rPr kumimoji="0" lang="en-US" sz="2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p</a:t>
                      </a:r>
                      <a:r>
                        <a:rPr kumimoji="0" lang="en-US" sz="2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r</a:t>
                      </a: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(r</a:t>
                      </a:r>
                      <a:r>
                        <a:rPr kumimoji="0" lang="en-US" sz="2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k</a:t>
                      </a: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)=n</a:t>
                      </a:r>
                      <a:r>
                        <a:rPr kumimoji="0" lang="en-US" sz="2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k</a:t>
                      </a: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/n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r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=0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790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0,19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r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=1/7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1023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0,25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r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2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=2/7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850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0,21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r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3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=3/7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656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0,16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r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4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=4/7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329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0,08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r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5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=5/7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245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0,06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r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6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=6/7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0,03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r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7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=1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81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0,02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4" name="Object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2569208"/>
              </p:ext>
            </p:extLst>
          </p:nvPr>
        </p:nvGraphicFramePr>
        <p:xfrm>
          <a:off x="4032250" y="2301875"/>
          <a:ext cx="5292725" cy="387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55" name="Chart" r:id="rId3" imgW="3705225" imgH="2714625" progId="Excel.Chart.8">
                  <p:embed/>
                </p:oleObj>
              </mc:Choice>
              <mc:Fallback>
                <p:oleObj name="Chart" r:id="rId3" imgW="3705225" imgH="2714625" progId="Excel.Char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2250" y="2301875"/>
                        <a:ext cx="5292725" cy="3873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45858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540D16-EBF5-0D44-A21F-B32E9F609578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CC8C65E9-A510-451F-84FC-30A3665B407A}" type="datetime1">
              <a:rPr lang="en-US" smtClean="0"/>
              <a:t>7/20/2014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Bentuk</a:t>
            </a:r>
            <a:r>
              <a:rPr lang="en-US" dirty="0"/>
              <a:t> histogram yang </a:t>
            </a:r>
            <a:r>
              <a:rPr lang="en-US" dirty="0" err="1"/>
              <a:t>diinginkan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11" name="Group 1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3277872"/>
              </p:ext>
            </p:extLst>
          </p:nvPr>
        </p:nvGraphicFramePr>
        <p:xfrm>
          <a:off x="307975" y="2327275"/>
          <a:ext cx="2895600" cy="3886200"/>
        </p:xfrm>
        <a:graphic>
          <a:graphicData uri="http://schemas.openxmlformats.org/drawingml/2006/table">
            <a:tbl>
              <a:tblPr/>
              <a:tblGrid>
                <a:gridCol w="1084263"/>
                <a:gridCol w="1811337"/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z</a:t>
                      </a:r>
                      <a:r>
                        <a:rPr kumimoji="0" lang="en-US" sz="2200" b="0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k</a:t>
                      </a:r>
                      <a:endParaRPr kumimoji="0" lang="en-US" sz="22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p</a:t>
                      </a:r>
                      <a:r>
                        <a:rPr kumimoji="0" lang="en-US" sz="2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z</a:t>
                      </a: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(z</a:t>
                      </a:r>
                      <a:r>
                        <a:rPr kumimoji="0" lang="en-US" sz="2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k</a:t>
                      </a: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z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=0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0,00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z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=1/7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0,00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z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2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=2/7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0,00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z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3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=3/7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0,15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z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4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=4/7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0,20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z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5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=5/7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0,30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z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6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=6/7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0,20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z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7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=1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0,15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2" name="Object 1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19725"/>
              </p:ext>
            </p:extLst>
          </p:nvPr>
        </p:nvGraphicFramePr>
        <p:xfrm>
          <a:off x="3203575" y="1941513"/>
          <a:ext cx="5867400" cy="429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79" name="Chart" r:id="rId3" imgW="3705225" imgH="2714625" progId="Excel.Chart.8">
                  <p:embed/>
                </p:oleObj>
              </mc:Choice>
              <mc:Fallback>
                <p:oleObj name="Chart" r:id="rId3" imgW="3705225" imgH="2714625" progId="Excel.Char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1941513"/>
                        <a:ext cx="5867400" cy="429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15279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>
              <a:buNone/>
            </a:pPr>
            <a:r>
              <a:rPr lang="en-US" dirty="0" err="1"/>
              <a:t>Didapat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: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F0540D16-EBF5-0D44-A21F-B32E9F609578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CC8C65E9-A510-451F-84FC-30A3665B407A}" type="datetime1">
              <a:rPr lang="en-US" smtClean="0"/>
              <a:t>7/20/2014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Langkah</a:t>
            </a:r>
            <a:r>
              <a:rPr lang="en-US" dirty="0"/>
              <a:t> 1: </a:t>
            </a:r>
            <a:r>
              <a:rPr lang="en-US" dirty="0" err="1"/>
              <a:t>equalisasi</a:t>
            </a:r>
            <a:r>
              <a:rPr lang="en-US" dirty="0"/>
              <a:t> histogram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11" name="Group 7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23903387"/>
              </p:ext>
            </p:extLst>
          </p:nvPr>
        </p:nvGraphicFramePr>
        <p:xfrm>
          <a:off x="179388" y="2619038"/>
          <a:ext cx="3805758" cy="2389691"/>
        </p:xfrm>
        <a:graphic>
          <a:graphicData uri="http://schemas.openxmlformats.org/drawingml/2006/table">
            <a:tbl>
              <a:tblPr/>
              <a:tblGrid>
                <a:gridCol w="2031549"/>
                <a:gridCol w="777923"/>
                <a:gridCol w="996286"/>
              </a:tblGrid>
              <a:tr h="4318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r</a:t>
                      </a:r>
                      <a:r>
                        <a:rPr kumimoji="0" lang="en-US" sz="2000" b="0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j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sym typeface="Wingdings" pitchFamily="2" charset="2"/>
                        </a:rPr>
                        <a:t>s</a:t>
                      </a:r>
                      <a:r>
                        <a:rPr kumimoji="0" lang="en-US" sz="2000" b="0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sym typeface="Wingdings" pitchFamily="2" charset="2"/>
                        </a:rPr>
                        <a:t>k</a:t>
                      </a:r>
                      <a:endParaRPr kumimoji="0" lang="en-US" sz="20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n</a:t>
                      </a:r>
                      <a:r>
                        <a:rPr kumimoji="0" lang="en-US" sz="2000" b="0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k</a:t>
                      </a:r>
                      <a:endParaRPr kumimoji="0" lang="en-US" sz="20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p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(s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k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)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</a:tr>
              <a:tr h="43025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r</a:t>
                      </a:r>
                      <a:r>
                        <a:rPr kumimoji="0" lang="en-US" sz="1800" b="0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sym typeface="Wingdings" pitchFamily="2" charset="2"/>
                        </a:rPr>
                        <a:t>s</a:t>
                      </a:r>
                      <a:r>
                        <a:rPr kumimoji="0" lang="en-US" sz="1800" b="0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sym typeface="Wingdings" pitchFamily="2" charset="2"/>
                        </a:rPr>
                        <a:t>0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=1/7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790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0,19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7397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r</a:t>
                      </a:r>
                      <a:r>
                        <a:rPr kumimoji="0" lang="en-US" sz="1800" b="0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sym typeface="Wingdings" pitchFamily="2" charset="2"/>
                        </a:rPr>
                        <a:t>s</a:t>
                      </a:r>
                      <a:r>
                        <a:rPr kumimoji="0" lang="en-US" sz="1800" b="0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sym typeface="Wingdings" pitchFamily="2" charset="2"/>
                        </a:rPr>
                        <a:t>1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=3/7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1023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0,25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866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r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2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sym typeface="Wingdings" pitchFamily="2" charset="2"/>
                        </a:rPr>
                        <a:t>s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sym typeface="Wingdings" pitchFamily="2" charset="2"/>
                        </a:rPr>
                        <a:t>2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=5/7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850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0,21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1962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r</a:t>
                      </a:r>
                      <a:r>
                        <a:rPr kumimoji="0" lang="en-US" sz="1800" b="0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3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,r</a:t>
                      </a:r>
                      <a:r>
                        <a:rPr kumimoji="0" lang="en-US" sz="1800" b="0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4</a:t>
                      </a:r>
                      <a:r>
                        <a:rPr kumimoji="0" lang="en-US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sym typeface="Wingdings" pitchFamily="2" charset="2"/>
                        </a:rPr>
                        <a:t>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sym typeface="Wingdings" pitchFamily="2" charset="2"/>
                        </a:rPr>
                        <a:t>s</a:t>
                      </a:r>
                      <a:r>
                        <a:rPr kumimoji="0" lang="en-US" sz="1800" b="0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sym typeface="Wingdings" pitchFamily="2" charset="2"/>
                        </a:rPr>
                        <a:t>3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=6/7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985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0,24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626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r</a:t>
                      </a:r>
                      <a:r>
                        <a:rPr kumimoji="0" lang="en-US" sz="1800" b="0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5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,r</a:t>
                      </a:r>
                      <a:r>
                        <a:rPr kumimoji="0" lang="en-US" sz="1800" b="0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6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,r</a:t>
                      </a:r>
                      <a:r>
                        <a:rPr kumimoji="0" lang="en-US" sz="1800" b="0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7</a:t>
                      </a:r>
                      <a:r>
                        <a:rPr kumimoji="0" lang="en-US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sym typeface="Wingdings" pitchFamily="2" charset="2"/>
                        </a:rPr>
                        <a:t>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sym typeface="Wingdings" pitchFamily="2" charset="2"/>
                        </a:rPr>
                        <a:t>s</a:t>
                      </a:r>
                      <a:r>
                        <a:rPr kumimoji="0" lang="en-US" sz="1800" b="0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sym typeface="Wingdings" pitchFamily="2" charset="2"/>
                        </a:rPr>
                        <a:t>4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=7/7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448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0,11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2" name="Object 7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3883726"/>
              </p:ext>
            </p:extLst>
          </p:nvPr>
        </p:nvGraphicFramePr>
        <p:xfrm>
          <a:off x="3851275" y="2339779"/>
          <a:ext cx="5400675" cy="3952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50" name="Chart" r:id="rId3" imgW="3705225" imgH="2714625" progId="Excel.Chart.8">
                  <p:embed/>
                </p:oleObj>
              </mc:Choice>
              <mc:Fallback>
                <p:oleObj name="Chart" r:id="rId3" imgW="3705225" imgH="2714625" progId="Excel.Char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275" y="2339779"/>
                        <a:ext cx="5400675" cy="3952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89833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pPr>
              <a:buClr>
                <a:schemeClr val="accent2"/>
              </a:buClr>
            </a:pPr>
            <a:r>
              <a:rPr lang="en-US" dirty="0" err="1" smtClean="0"/>
              <a:t>v</a:t>
            </a:r>
            <a:r>
              <a:rPr lang="en-US" baseline="-25000" dirty="0" err="1" smtClean="0"/>
              <a:t>0</a:t>
            </a:r>
            <a:r>
              <a:rPr lang="en-US" dirty="0" smtClean="0"/>
              <a:t> </a:t>
            </a:r>
            <a:r>
              <a:rPr lang="en-US" dirty="0"/>
              <a:t>= G(</a:t>
            </a:r>
            <a:r>
              <a:rPr lang="en-US" dirty="0" err="1"/>
              <a:t>z0</a:t>
            </a:r>
            <a:r>
              <a:rPr lang="en-US" dirty="0"/>
              <a:t>) </a:t>
            </a:r>
            <a:r>
              <a:rPr lang="en-US" dirty="0">
                <a:sym typeface="Symbol" pitchFamily="18" charset="2"/>
              </a:rPr>
              <a:t>= </a:t>
            </a:r>
            <a:r>
              <a:rPr lang="en-US" dirty="0" smtClean="0">
                <a:sym typeface="Symbol" pitchFamily="18" charset="2"/>
              </a:rPr>
              <a:t>0,00</a:t>
            </a:r>
          </a:p>
          <a:p>
            <a:pPr>
              <a:buClr>
                <a:schemeClr val="accent2"/>
              </a:buClr>
            </a:pPr>
            <a:r>
              <a:rPr lang="en-US" dirty="0" err="1" smtClean="0"/>
              <a:t>v</a:t>
            </a:r>
            <a:r>
              <a:rPr lang="en-US" baseline="-25000" dirty="0" err="1" smtClean="0"/>
              <a:t>1</a:t>
            </a:r>
            <a:r>
              <a:rPr lang="en-US" dirty="0" smtClean="0"/>
              <a:t> </a:t>
            </a:r>
            <a:r>
              <a:rPr lang="en-US" dirty="0"/>
              <a:t>= G(</a:t>
            </a:r>
            <a:r>
              <a:rPr lang="en-US" dirty="0" err="1"/>
              <a:t>z</a:t>
            </a:r>
            <a:r>
              <a:rPr lang="en-US" baseline="-25000" dirty="0" err="1"/>
              <a:t>1</a:t>
            </a:r>
            <a:r>
              <a:rPr lang="en-US" dirty="0"/>
              <a:t>) </a:t>
            </a:r>
            <a:r>
              <a:rPr lang="en-US" dirty="0">
                <a:sym typeface="Symbol" pitchFamily="18" charset="2"/>
              </a:rPr>
              <a:t>= </a:t>
            </a:r>
            <a:r>
              <a:rPr lang="en-US" dirty="0" smtClean="0">
                <a:sym typeface="Symbol" pitchFamily="18" charset="2"/>
              </a:rPr>
              <a:t>0,00</a:t>
            </a:r>
          </a:p>
          <a:p>
            <a:pPr>
              <a:buClr>
                <a:schemeClr val="accent2"/>
              </a:buClr>
            </a:pPr>
            <a:r>
              <a:rPr lang="en-US" dirty="0" err="1" smtClean="0"/>
              <a:t>v</a:t>
            </a:r>
            <a:r>
              <a:rPr lang="en-US" baseline="-25000" dirty="0" err="1" smtClean="0"/>
              <a:t>2</a:t>
            </a:r>
            <a:r>
              <a:rPr lang="en-US" dirty="0" smtClean="0"/>
              <a:t> </a:t>
            </a:r>
            <a:r>
              <a:rPr lang="en-US" dirty="0"/>
              <a:t>= G(</a:t>
            </a:r>
            <a:r>
              <a:rPr lang="en-US" dirty="0" err="1"/>
              <a:t>z</a:t>
            </a:r>
            <a:r>
              <a:rPr lang="en-US" baseline="-25000" dirty="0" err="1"/>
              <a:t>2</a:t>
            </a:r>
            <a:r>
              <a:rPr lang="en-US" dirty="0"/>
              <a:t>) </a:t>
            </a:r>
            <a:r>
              <a:rPr lang="en-US" dirty="0">
                <a:sym typeface="Symbol" pitchFamily="18" charset="2"/>
              </a:rPr>
              <a:t>= </a:t>
            </a:r>
            <a:r>
              <a:rPr lang="en-US" dirty="0" smtClean="0">
                <a:sym typeface="Symbol" pitchFamily="18" charset="2"/>
              </a:rPr>
              <a:t>0,00</a:t>
            </a:r>
          </a:p>
          <a:p>
            <a:pPr>
              <a:buClr>
                <a:schemeClr val="accent2"/>
              </a:buClr>
            </a:pPr>
            <a:r>
              <a:rPr lang="en-US" dirty="0" err="1" smtClean="0"/>
              <a:t>v</a:t>
            </a:r>
            <a:r>
              <a:rPr lang="en-US" baseline="-25000" dirty="0" err="1" smtClean="0"/>
              <a:t>3</a:t>
            </a:r>
            <a:r>
              <a:rPr lang="en-US" dirty="0" smtClean="0"/>
              <a:t> </a:t>
            </a:r>
            <a:r>
              <a:rPr lang="en-US" dirty="0"/>
              <a:t>= G(</a:t>
            </a:r>
            <a:r>
              <a:rPr lang="en-US" dirty="0" err="1"/>
              <a:t>z</a:t>
            </a:r>
            <a:r>
              <a:rPr lang="en-US" baseline="-25000" dirty="0" err="1"/>
              <a:t>3</a:t>
            </a:r>
            <a:r>
              <a:rPr lang="en-US" dirty="0"/>
              <a:t>) </a:t>
            </a:r>
            <a:r>
              <a:rPr lang="en-US" dirty="0">
                <a:sym typeface="Symbol" pitchFamily="18" charset="2"/>
              </a:rPr>
              <a:t>= </a:t>
            </a:r>
            <a:r>
              <a:rPr lang="en-US" dirty="0" smtClean="0">
                <a:sym typeface="Symbol" pitchFamily="18" charset="2"/>
              </a:rPr>
              <a:t>0,15</a:t>
            </a:r>
          </a:p>
          <a:p>
            <a:pPr>
              <a:buClr>
                <a:schemeClr val="accent2"/>
              </a:buClr>
            </a:pPr>
            <a:r>
              <a:rPr lang="en-US" dirty="0" err="1" smtClean="0"/>
              <a:t>v</a:t>
            </a:r>
            <a:r>
              <a:rPr lang="en-US" baseline="-25000" dirty="0" err="1" smtClean="0"/>
              <a:t>4</a:t>
            </a:r>
            <a:r>
              <a:rPr lang="en-US" dirty="0" smtClean="0"/>
              <a:t> </a:t>
            </a:r>
            <a:r>
              <a:rPr lang="en-US" dirty="0"/>
              <a:t>= G(</a:t>
            </a:r>
            <a:r>
              <a:rPr lang="en-US" dirty="0" err="1"/>
              <a:t>z</a:t>
            </a:r>
            <a:r>
              <a:rPr lang="en-US" baseline="-25000" dirty="0" err="1"/>
              <a:t>4</a:t>
            </a:r>
            <a:r>
              <a:rPr lang="en-US" dirty="0"/>
              <a:t>) </a:t>
            </a:r>
            <a:r>
              <a:rPr lang="en-US" dirty="0">
                <a:sym typeface="Symbol" pitchFamily="18" charset="2"/>
              </a:rPr>
              <a:t>= </a:t>
            </a:r>
            <a:r>
              <a:rPr lang="en-US" dirty="0" smtClean="0">
                <a:sym typeface="Symbol" pitchFamily="18" charset="2"/>
              </a:rPr>
              <a:t>0,35</a:t>
            </a:r>
          </a:p>
          <a:p>
            <a:pPr>
              <a:buClr>
                <a:schemeClr val="accent2"/>
              </a:buClr>
            </a:pPr>
            <a:r>
              <a:rPr lang="en-US" dirty="0" err="1" smtClean="0"/>
              <a:t>v</a:t>
            </a:r>
            <a:r>
              <a:rPr lang="en-US" baseline="-25000" dirty="0" err="1" smtClean="0"/>
              <a:t>5</a:t>
            </a:r>
            <a:r>
              <a:rPr lang="en-US" dirty="0" smtClean="0"/>
              <a:t> </a:t>
            </a:r>
            <a:r>
              <a:rPr lang="en-US" dirty="0"/>
              <a:t>= G(</a:t>
            </a:r>
            <a:r>
              <a:rPr lang="en-US" dirty="0" err="1"/>
              <a:t>z</a:t>
            </a:r>
            <a:r>
              <a:rPr lang="en-US" baseline="-25000" dirty="0" err="1"/>
              <a:t>5</a:t>
            </a:r>
            <a:r>
              <a:rPr lang="en-US" dirty="0"/>
              <a:t>) </a:t>
            </a:r>
            <a:r>
              <a:rPr lang="en-US" dirty="0">
                <a:sym typeface="Symbol" pitchFamily="18" charset="2"/>
              </a:rPr>
              <a:t>= </a:t>
            </a:r>
            <a:r>
              <a:rPr lang="en-US" dirty="0" smtClean="0">
                <a:sym typeface="Symbol" pitchFamily="18" charset="2"/>
              </a:rPr>
              <a:t>0,65</a:t>
            </a:r>
          </a:p>
          <a:p>
            <a:pPr>
              <a:buClr>
                <a:schemeClr val="accent2"/>
              </a:buClr>
            </a:pPr>
            <a:r>
              <a:rPr lang="en-US" dirty="0" err="1" smtClean="0"/>
              <a:t>v</a:t>
            </a:r>
            <a:r>
              <a:rPr lang="en-US" baseline="-25000" dirty="0" err="1" smtClean="0"/>
              <a:t>6</a:t>
            </a:r>
            <a:r>
              <a:rPr lang="en-US" dirty="0" smtClean="0"/>
              <a:t> </a:t>
            </a:r>
            <a:r>
              <a:rPr lang="en-US" dirty="0"/>
              <a:t>= G(</a:t>
            </a:r>
            <a:r>
              <a:rPr lang="en-US" dirty="0" err="1"/>
              <a:t>z</a:t>
            </a:r>
            <a:r>
              <a:rPr lang="en-US" baseline="-25000" dirty="0" err="1"/>
              <a:t>6</a:t>
            </a:r>
            <a:r>
              <a:rPr lang="en-US" dirty="0"/>
              <a:t>) </a:t>
            </a:r>
            <a:r>
              <a:rPr lang="en-US" dirty="0">
                <a:sym typeface="Symbol" pitchFamily="18" charset="2"/>
              </a:rPr>
              <a:t>= </a:t>
            </a:r>
            <a:r>
              <a:rPr lang="en-US" dirty="0" smtClean="0">
                <a:sym typeface="Symbol" pitchFamily="18" charset="2"/>
              </a:rPr>
              <a:t>0,85</a:t>
            </a:r>
          </a:p>
          <a:p>
            <a:pPr>
              <a:buClr>
                <a:schemeClr val="accent2"/>
              </a:buClr>
            </a:pPr>
            <a:r>
              <a:rPr lang="en-US" dirty="0" err="1" smtClean="0"/>
              <a:t>v</a:t>
            </a:r>
            <a:r>
              <a:rPr lang="en-US" baseline="-25000" dirty="0" err="1" smtClean="0"/>
              <a:t>7</a:t>
            </a:r>
            <a:r>
              <a:rPr lang="en-US" dirty="0" smtClean="0"/>
              <a:t> </a:t>
            </a:r>
            <a:r>
              <a:rPr lang="en-US" dirty="0"/>
              <a:t>= G(</a:t>
            </a:r>
            <a:r>
              <a:rPr lang="en-US" dirty="0" err="1"/>
              <a:t>z</a:t>
            </a:r>
            <a:r>
              <a:rPr lang="en-US" baseline="-25000" dirty="0" err="1"/>
              <a:t>7</a:t>
            </a:r>
            <a:r>
              <a:rPr lang="en-US" dirty="0"/>
              <a:t>) </a:t>
            </a:r>
            <a:r>
              <a:rPr lang="en-US" dirty="0">
                <a:sym typeface="Symbol" pitchFamily="18" charset="2"/>
              </a:rPr>
              <a:t>= </a:t>
            </a:r>
            <a:r>
              <a:rPr lang="en-US" dirty="0" smtClean="0">
                <a:sym typeface="Symbol" pitchFamily="18" charset="2"/>
              </a:rPr>
              <a:t>1,00</a:t>
            </a:r>
            <a:endParaRPr lang="en-US" dirty="0">
              <a:sym typeface="Symbol" pitchFamily="18" charset="2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DFD0C0ED-042E-482F-B03B-BC1A76058910}" type="datetime1">
              <a:rPr lang="en-US" smtClean="0"/>
              <a:t>7/20/2014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Langkah</a:t>
            </a:r>
            <a:r>
              <a:rPr lang="en-US" dirty="0"/>
              <a:t> 2: </a:t>
            </a:r>
            <a:r>
              <a:rPr lang="en-US" dirty="0" err="1"/>
              <a:t>cari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transformasi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539750" y="1700213"/>
          <a:ext cx="3671888" cy="1147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04" name="Equation" r:id="rId3" imgW="1422400" imgH="444500" progId="Equation.3">
                  <p:embed/>
                </p:oleObj>
              </mc:Choice>
              <mc:Fallback>
                <p:oleObj name="Equation" r:id="rId3" imgW="1422400" imgH="4445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1700213"/>
                        <a:ext cx="3671888" cy="1147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25400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DFD0C0ED-042E-482F-B03B-BC1A76058910}" type="datetime1">
              <a:rPr lang="en-US" smtClean="0"/>
              <a:t>7/20/2014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9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7757863"/>
              </p:ext>
            </p:extLst>
          </p:nvPr>
        </p:nvGraphicFramePr>
        <p:xfrm>
          <a:off x="611188" y="1768302"/>
          <a:ext cx="7921625" cy="3846011"/>
        </p:xfrm>
        <a:graphic>
          <a:graphicData uri="http://schemas.openxmlformats.org/drawingml/2006/table">
            <a:tbl>
              <a:tblPr/>
              <a:tblGrid>
                <a:gridCol w="1203964"/>
                <a:gridCol w="846161"/>
                <a:gridCol w="1790037"/>
                <a:gridCol w="858838"/>
                <a:gridCol w="1392237"/>
                <a:gridCol w="1830388"/>
              </a:tblGrid>
              <a:tr h="4016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r</a:t>
                      </a:r>
                      <a:r>
                        <a:rPr kumimoji="0" lang="en-US" sz="2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k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n</a:t>
                      </a:r>
                      <a:r>
                        <a:rPr kumimoji="0" lang="en-US" sz="2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k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p</a:t>
                      </a:r>
                      <a:r>
                        <a:rPr kumimoji="0" lang="en-US" sz="2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r</a:t>
                      </a: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(r</a:t>
                      </a:r>
                      <a:r>
                        <a:rPr kumimoji="0" lang="en-US" sz="2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k</a:t>
                      </a: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)=n</a:t>
                      </a:r>
                      <a:r>
                        <a:rPr kumimoji="0" lang="en-US" sz="2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k</a:t>
                      </a: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/n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S</a:t>
                      </a:r>
                      <a:r>
                        <a:rPr kumimoji="0" lang="en-US" sz="2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k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S</a:t>
                      </a:r>
                      <a:r>
                        <a:rPr kumimoji="0" lang="en-US" sz="2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k </a:t>
                      </a: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x 7</a:t>
                      </a:r>
                      <a:endParaRPr kumimoji="0" lang="en-US" sz="22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Normal(S</a:t>
                      </a:r>
                      <a:r>
                        <a:rPr kumimoji="0" lang="en-US" sz="2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k</a:t>
                      </a: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)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</a:tr>
              <a:tr h="4318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r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=0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790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0,19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0,19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1,33 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sym typeface="Symbol" pitchFamily="18" charset="2"/>
                        </a:rPr>
                        <a:t> 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=1/7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56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r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=1/7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1023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0,25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0,44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3,08 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sym typeface="Symbol" pitchFamily="18" charset="2"/>
                        </a:rPr>
                        <a:t> 3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=3/7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r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2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=2/7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850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0,21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0,65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4,55 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sym typeface="Symbol" pitchFamily="18" charset="2"/>
                        </a:rPr>
                        <a:t> 5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2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=5/7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r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3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=3/7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656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0,16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0,81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5,67 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sym typeface="Symbol" pitchFamily="18" charset="2"/>
                        </a:rPr>
                        <a:t> 6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3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=6/7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r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4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=4/7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329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0,08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0,89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6,23 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sym typeface="Symbol" pitchFamily="18" charset="2"/>
                        </a:rPr>
                        <a:t> 6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4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=6/7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r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5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=5/7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245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0,06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0,95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6,65 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sym typeface="Symbol" pitchFamily="18" charset="2"/>
                        </a:rPr>
                        <a:t> 7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5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=7/7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r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6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=6/7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122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0,03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0,98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6,86 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sym typeface="Symbol" pitchFamily="18" charset="2"/>
                        </a:rPr>
                        <a:t> 7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6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=7/7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r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7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=1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81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0,02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1,00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7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7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=1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9255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err="1"/>
              <a:t>Dengan</a:t>
            </a:r>
            <a:r>
              <a:rPr lang="en-US" dirty="0"/>
              <a:t> kata lain, </a:t>
            </a:r>
            <a:r>
              <a:rPr lang="en-US" dirty="0" err="1"/>
              <a:t>lakukan</a:t>
            </a:r>
            <a:r>
              <a:rPr lang="en-US" dirty="0"/>
              <a:t> </a:t>
            </a:r>
            <a:r>
              <a:rPr lang="en-US" dirty="0" err="1"/>
              <a:t>langkah-langkah</a:t>
            </a:r>
            <a:r>
              <a:rPr lang="en-US" dirty="0"/>
              <a:t> </a:t>
            </a:r>
            <a:r>
              <a:rPr lang="en-US" dirty="0" err="1"/>
              <a:t>equalisasi</a:t>
            </a:r>
            <a:r>
              <a:rPr lang="en-US" dirty="0"/>
              <a:t> </a:t>
            </a:r>
            <a:r>
              <a:rPr lang="en-US" dirty="0" err="1"/>
              <a:t>thd</a:t>
            </a:r>
            <a:r>
              <a:rPr lang="en-US" dirty="0"/>
              <a:t> histogram yang </a:t>
            </a:r>
            <a:r>
              <a:rPr lang="en-US" dirty="0" err="1"/>
              <a:t>diinginkan</a:t>
            </a:r>
            <a:r>
              <a:rPr lang="en-US" dirty="0"/>
              <a:t> 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DFD0C0ED-042E-482F-B03B-BC1A76058910}" type="datetime1">
              <a:rPr lang="en-US" smtClean="0"/>
              <a:t>7/20/2014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Langkah</a:t>
            </a:r>
            <a:r>
              <a:rPr lang="en-US" dirty="0"/>
              <a:t> 2: </a:t>
            </a:r>
            <a:r>
              <a:rPr lang="en-US" dirty="0" err="1"/>
              <a:t>cari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transformasi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7" name="Group 7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73087731"/>
              </p:ext>
            </p:extLst>
          </p:nvPr>
        </p:nvGraphicFramePr>
        <p:xfrm>
          <a:off x="611188" y="2928377"/>
          <a:ext cx="7172325" cy="3322320"/>
        </p:xfrm>
        <a:graphic>
          <a:graphicData uri="http://schemas.openxmlformats.org/drawingml/2006/table">
            <a:tbl>
              <a:tblPr/>
              <a:tblGrid>
                <a:gridCol w="1558925"/>
                <a:gridCol w="1531937"/>
                <a:gridCol w="858838"/>
                <a:gridCol w="1392237"/>
                <a:gridCol w="1830388"/>
              </a:tblGrid>
              <a:tr h="32851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z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p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z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(z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k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V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V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k 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x 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Normal(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V</a:t>
                      </a:r>
                      <a:r>
                        <a:rPr kumimoji="0" lang="en-US" sz="2000" b="0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k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</a:tr>
              <a:tr h="3144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z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=0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0,00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0,00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0,00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v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=0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4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z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=1/7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0,00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0,00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0,00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v</a:t>
                      </a:r>
                      <a:r>
                        <a:rPr kumimoji="0" lang="en-US" sz="1800" b="0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=0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89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z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2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=2/7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0,00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0,00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0,00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v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2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=0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0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z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3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=3/7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0,15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0,15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1,05 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sym typeface="Symbol" pitchFamily="18" charset="2"/>
                        </a:rPr>
                        <a:t> 1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v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3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=1/7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6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z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4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=4/7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0,20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0,35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2,45 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sym typeface="Symbol" pitchFamily="18" charset="2"/>
                        </a:rPr>
                        <a:t> 2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v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4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=2/7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523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z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5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=5/7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0,30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0,65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4,45 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sym typeface="Symbol" pitchFamily="18" charset="2"/>
                        </a:rPr>
                        <a:t> 4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v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5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=4/7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z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6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=6/7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0,20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0,85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5.95 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sym typeface="Symbol" pitchFamily="18" charset="2"/>
                        </a:rPr>
                        <a:t> 6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v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6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=6/7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16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z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7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=1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0,15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1,00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v</a:t>
                      </a:r>
                      <a:r>
                        <a:rPr kumimoji="0" lang="en-US" sz="1800" b="0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7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=1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4035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8D172CB-8EBF-4425-BC47-ECADB6689D11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Grafik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transformasi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1331913" y="1989138"/>
          <a:ext cx="6119812" cy="447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27" name="Chart" r:id="rId3" imgW="3705225" imgH="2714625" progId="Excel.Chart.8">
                  <p:embed/>
                </p:oleObj>
              </mc:Choice>
              <mc:Fallback>
                <p:oleObj name="Chart" r:id="rId3" imgW="3705225" imgH="2714625" progId="Excel.Char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1989138"/>
                        <a:ext cx="6119812" cy="4479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24000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600" dirty="0" err="1"/>
              <a:t>Berlaku</a:t>
            </a:r>
            <a:r>
              <a:rPr lang="en-US" sz="2600" dirty="0"/>
              <a:t> </a:t>
            </a:r>
            <a:r>
              <a:rPr lang="en-US" sz="2600" dirty="0" err="1"/>
              <a:t>untuk</a:t>
            </a:r>
            <a:r>
              <a:rPr lang="en-US" sz="2600" dirty="0"/>
              <a:t> </a:t>
            </a:r>
            <a:r>
              <a:rPr lang="en-US" sz="2600" dirty="0" err="1"/>
              <a:t>nilai</a:t>
            </a:r>
            <a:r>
              <a:rPr lang="en-US" sz="2600" dirty="0"/>
              <a:t> gray level;</a:t>
            </a:r>
            <a:r>
              <a:rPr lang="en-US" sz="2600" dirty="0">
                <a:sym typeface="Wingdings" pitchFamily="2" charset="2"/>
              </a:rPr>
              <a:t> </a:t>
            </a:r>
            <a:r>
              <a:rPr lang="en-US" sz="2600" dirty="0" err="1">
                <a:sym typeface="Wingdings" pitchFamily="2" charset="2"/>
              </a:rPr>
              <a:t>RGB</a:t>
            </a:r>
            <a:r>
              <a:rPr lang="en-US" sz="2600" dirty="0">
                <a:sym typeface="Wingdings" pitchFamily="2" charset="2"/>
              </a:rPr>
              <a:t>  per plane </a:t>
            </a:r>
            <a:r>
              <a:rPr lang="en-US" sz="2600" dirty="0" err="1">
                <a:sym typeface="Wingdings" pitchFamily="2" charset="2"/>
              </a:rPr>
              <a:t>warna</a:t>
            </a:r>
            <a:endParaRPr lang="en-US" sz="2600" dirty="0">
              <a:sym typeface="Wingdings" pitchFamily="2" charset="2"/>
            </a:endParaRPr>
          </a:p>
          <a:p>
            <a:pPr>
              <a:lnSpc>
                <a:spcPct val="90000"/>
              </a:lnSpc>
            </a:pPr>
            <a:r>
              <a:rPr lang="en-US" sz="2600" dirty="0">
                <a:sym typeface="Wingdings" pitchFamily="2" charset="2"/>
              </a:rPr>
              <a:t>Plotting </a:t>
            </a:r>
            <a:r>
              <a:rPr lang="en-US" sz="2600" dirty="0" err="1">
                <a:sym typeface="Wingdings" pitchFamily="2" charset="2"/>
              </a:rPr>
              <a:t>dari</a:t>
            </a:r>
            <a:r>
              <a:rPr lang="en-US" sz="2600" dirty="0">
                <a:sym typeface="Wingdings" pitchFamily="2" charset="2"/>
              </a:rPr>
              <a:t> </a:t>
            </a:r>
            <a:r>
              <a:rPr lang="en-US" sz="2600" dirty="0" err="1">
                <a:sym typeface="Wingdings" pitchFamily="2" charset="2"/>
              </a:rPr>
              <a:t>persamaan</a:t>
            </a:r>
            <a:r>
              <a:rPr lang="en-US" sz="2600" dirty="0">
                <a:sym typeface="Wingdings" pitchFamily="2" charset="2"/>
              </a:rPr>
              <a:t>:</a:t>
            </a:r>
          </a:p>
          <a:p>
            <a:pPr>
              <a:lnSpc>
                <a:spcPct val="90000"/>
              </a:lnSpc>
            </a:pPr>
            <a:endParaRPr lang="en-US" sz="2600" dirty="0"/>
          </a:p>
          <a:p>
            <a:pPr>
              <a:lnSpc>
                <a:spcPct val="90000"/>
              </a:lnSpc>
            </a:pPr>
            <a:endParaRPr lang="en-US" sz="2600" dirty="0"/>
          </a:p>
          <a:p>
            <a:pPr>
              <a:lnSpc>
                <a:spcPct val="90000"/>
              </a:lnSpc>
            </a:pPr>
            <a:endParaRPr lang="en-US" sz="2600" dirty="0"/>
          </a:p>
          <a:p>
            <a:pPr lvl="1">
              <a:lnSpc>
                <a:spcPct val="90000"/>
              </a:lnSpc>
            </a:pPr>
            <a:r>
              <a:rPr lang="en-US" sz="2200" dirty="0"/>
              <a:t>L: </a:t>
            </a:r>
            <a:r>
              <a:rPr lang="en-US" sz="2200" dirty="0" err="1"/>
              <a:t>jumlah</a:t>
            </a:r>
            <a:r>
              <a:rPr lang="en-US" sz="2200" dirty="0"/>
              <a:t> level</a:t>
            </a:r>
          </a:p>
          <a:p>
            <a:pPr lvl="1">
              <a:lnSpc>
                <a:spcPct val="90000"/>
              </a:lnSpc>
            </a:pPr>
            <a:r>
              <a:rPr lang="en-US" sz="2200" dirty="0" err="1"/>
              <a:t>p</a:t>
            </a:r>
            <a:r>
              <a:rPr lang="en-US" sz="2200" baseline="-25000" dirty="0" err="1"/>
              <a:t>r</a:t>
            </a:r>
            <a:r>
              <a:rPr lang="en-US" sz="2200" dirty="0"/>
              <a:t>(</a:t>
            </a:r>
            <a:r>
              <a:rPr lang="en-US" sz="2200" dirty="0" err="1"/>
              <a:t>r</a:t>
            </a:r>
            <a:r>
              <a:rPr lang="en-US" sz="2200" baseline="-25000" dirty="0" err="1"/>
              <a:t>k</a:t>
            </a:r>
            <a:r>
              <a:rPr lang="en-US" sz="2200" dirty="0"/>
              <a:t>): </a:t>
            </a:r>
            <a:r>
              <a:rPr lang="en-US" sz="2200" dirty="0" err="1"/>
              <a:t>probabilitas</a:t>
            </a:r>
            <a:r>
              <a:rPr lang="en-US" sz="2200" dirty="0"/>
              <a:t> </a:t>
            </a:r>
            <a:r>
              <a:rPr lang="en-US" sz="2200" dirty="0" err="1"/>
              <a:t>kemunculan</a:t>
            </a:r>
            <a:r>
              <a:rPr lang="en-US" sz="2200" dirty="0"/>
              <a:t> level </a:t>
            </a:r>
            <a:r>
              <a:rPr lang="en-US" sz="2200" dirty="0" err="1"/>
              <a:t>ke</a:t>
            </a:r>
            <a:r>
              <a:rPr lang="en-US" sz="2200" dirty="0"/>
              <a:t>-k</a:t>
            </a:r>
          </a:p>
          <a:p>
            <a:pPr lvl="1">
              <a:lnSpc>
                <a:spcPct val="90000"/>
              </a:lnSpc>
            </a:pPr>
            <a:r>
              <a:rPr lang="en-US" sz="2200" dirty="0" err="1"/>
              <a:t>n</a:t>
            </a:r>
            <a:r>
              <a:rPr lang="en-US" sz="2200" baseline="-25000" dirty="0" err="1"/>
              <a:t>k</a:t>
            </a:r>
            <a:r>
              <a:rPr lang="en-US" sz="2200" dirty="0"/>
              <a:t>: </a:t>
            </a:r>
            <a:r>
              <a:rPr lang="en-US" sz="2200" dirty="0" err="1"/>
              <a:t>jumlah</a:t>
            </a:r>
            <a:r>
              <a:rPr lang="en-US" sz="2200" dirty="0"/>
              <a:t> </a:t>
            </a:r>
            <a:r>
              <a:rPr lang="en-US" sz="2200" dirty="0" err="1"/>
              <a:t>kemunculan</a:t>
            </a:r>
            <a:r>
              <a:rPr lang="en-US" sz="2200" dirty="0"/>
              <a:t> level k </a:t>
            </a:r>
            <a:r>
              <a:rPr lang="en-US" sz="2200" dirty="0" err="1"/>
              <a:t>pada</a:t>
            </a:r>
            <a:r>
              <a:rPr lang="en-US" sz="2200" dirty="0"/>
              <a:t> </a:t>
            </a:r>
            <a:r>
              <a:rPr lang="en-US" sz="2200" dirty="0" err="1"/>
              <a:t>citra</a:t>
            </a:r>
            <a:endParaRPr lang="en-US" sz="2200" dirty="0"/>
          </a:p>
          <a:p>
            <a:pPr lvl="1">
              <a:lnSpc>
                <a:spcPct val="90000"/>
              </a:lnSpc>
            </a:pPr>
            <a:r>
              <a:rPr lang="en-US" sz="2200" dirty="0"/>
              <a:t>n: total </a:t>
            </a:r>
            <a:r>
              <a:rPr lang="en-US" sz="2200" dirty="0" err="1"/>
              <a:t>jumlah</a:t>
            </a:r>
            <a:r>
              <a:rPr lang="en-US" sz="2200" dirty="0"/>
              <a:t> pixel </a:t>
            </a:r>
            <a:r>
              <a:rPr lang="en-US" sz="2200" dirty="0" err="1"/>
              <a:t>dalam</a:t>
            </a:r>
            <a:r>
              <a:rPr lang="en-US" sz="2200" dirty="0"/>
              <a:t> </a:t>
            </a:r>
            <a:r>
              <a:rPr lang="en-US" sz="2200" dirty="0" err="1"/>
              <a:t>citra</a:t>
            </a:r>
            <a:endParaRPr lang="en-US" sz="2200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DFD0C0ED-042E-482F-B03B-BC1A76058910}" type="datetime1">
              <a:rPr lang="en-US" smtClean="0"/>
              <a:t>7/20/2014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 </a:t>
            </a:r>
            <a:r>
              <a:rPr lang="en-US" dirty="0" err="1"/>
              <a:t>citra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3255557"/>
              </p:ext>
            </p:extLst>
          </p:nvPr>
        </p:nvGraphicFramePr>
        <p:xfrm>
          <a:off x="1025088" y="3172555"/>
          <a:ext cx="6511925" cy="1068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6" name="Equation" r:id="rId3" imgW="2705100" imgH="393700" progId="Equation.3">
                  <p:embed/>
                </p:oleObj>
              </mc:Choice>
              <mc:Fallback>
                <p:oleObj name="Equation" r:id="rId3" imgW="2705100" imgH="3937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5088" y="3172555"/>
                        <a:ext cx="6511925" cy="1068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23015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err="1"/>
              <a:t>Pemetaan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s</a:t>
            </a:r>
            <a:r>
              <a:rPr lang="en-US" baseline="-25000" dirty="0" err="1"/>
              <a:t>k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G(</a:t>
            </a:r>
            <a:r>
              <a:rPr lang="en-US" dirty="0" err="1"/>
              <a:t>z</a:t>
            </a:r>
            <a:r>
              <a:rPr lang="en-US" baseline="-25000" dirty="0" err="1"/>
              <a:t>k</a:t>
            </a:r>
            <a:r>
              <a:rPr lang="en-US" dirty="0"/>
              <a:t>) </a:t>
            </a:r>
            <a:r>
              <a:rPr lang="en-US" dirty="0" err="1" smtClean="0"/>
              <a:t>terdekat</a:t>
            </a:r>
            <a:endParaRPr lang="en-US" dirty="0" smtClean="0"/>
          </a:p>
          <a:p>
            <a:pPr>
              <a:buClr>
                <a:schemeClr val="accent2"/>
              </a:buClr>
            </a:pPr>
            <a:r>
              <a:rPr lang="en-US" dirty="0" err="1"/>
              <a:t>s0</a:t>
            </a:r>
            <a:r>
              <a:rPr lang="en-US" dirty="0"/>
              <a:t> = 1/7 ≈ 0.14 </a:t>
            </a:r>
            <a:r>
              <a:rPr lang="en-US" dirty="0">
                <a:sym typeface="Wingdings" pitchFamily="2" charset="2"/>
              </a:rPr>
              <a:t> G(</a:t>
            </a:r>
            <a:r>
              <a:rPr lang="en-US" dirty="0" err="1"/>
              <a:t>z3</a:t>
            </a:r>
            <a:r>
              <a:rPr lang="en-US" dirty="0">
                <a:sym typeface="Wingdings" pitchFamily="2" charset="2"/>
              </a:rPr>
              <a:t>) = 0.15; </a:t>
            </a:r>
            <a:r>
              <a:rPr lang="en-US" dirty="0" err="1"/>
              <a:t>z3</a:t>
            </a:r>
            <a:r>
              <a:rPr lang="en-US" dirty="0"/>
              <a:t> </a:t>
            </a:r>
            <a:r>
              <a:rPr lang="en-US" dirty="0">
                <a:sym typeface="Symbol" pitchFamily="18" charset="2"/>
              </a:rPr>
              <a:t>= </a:t>
            </a:r>
            <a:r>
              <a:rPr lang="en-US" dirty="0" smtClean="0">
                <a:sym typeface="Symbol" pitchFamily="18" charset="2"/>
              </a:rPr>
              <a:t>3/7</a:t>
            </a:r>
          </a:p>
          <a:p>
            <a:pPr>
              <a:buClr>
                <a:schemeClr val="accent2"/>
              </a:buClr>
            </a:pPr>
            <a:r>
              <a:rPr lang="en-US" dirty="0" err="1" smtClean="0"/>
              <a:t>s</a:t>
            </a:r>
            <a:r>
              <a:rPr lang="en-US" baseline="-25000" dirty="0" err="1" smtClean="0"/>
              <a:t>1</a:t>
            </a:r>
            <a:r>
              <a:rPr lang="en-US" dirty="0" smtClean="0"/>
              <a:t> </a:t>
            </a:r>
            <a:r>
              <a:rPr lang="en-US" dirty="0"/>
              <a:t>= 3/7 </a:t>
            </a:r>
            <a:r>
              <a:rPr lang="en-US" dirty="0">
                <a:cs typeface="Arial" charset="0"/>
              </a:rPr>
              <a:t>≈ 0.43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G(</a:t>
            </a:r>
            <a:r>
              <a:rPr lang="en-US" dirty="0" err="1"/>
              <a:t>z</a:t>
            </a:r>
            <a:r>
              <a:rPr lang="en-US" baseline="-25000" dirty="0" err="1"/>
              <a:t>4</a:t>
            </a:r>
            <a:r>
              <a:rPr lang="en-US" dirty="0">
                <a:sym typeface="Wingdings" pitchFamily="2" charset="2"/>
              </a:rPr>
              <a:t>) = 0.35; </a:t>
            </a:r>
            <a:r>
              <a:rPr lang="en-US" dirty="0" err="1"/>
              <a:t>z</a:t>
            </a:r>
            <a:r>
              <a:rPr lang="en-US" baseline="-25000" dirty="0" err="1"/>
              <a:t>4</a:t>
            </a:r>
            <a:r>
              <a:rPr lang="en-US" dirty="0"/>
              <a:t> </a:t>
            </a:r>
            <a:r>
              <a:rPr lang="en-US" dirty="0">
                <a:sym typeface="Symbol" pitchFamily="18" charset="2"/>
              </a:rPr>
              <a:t>= </a:t>
            </a:r>
            <a:r>
              <a:rPr lang="en-US" dirty="0" smtClean="0">
                <a:sym typeface="Symbol" pitchFamily="18" charset="2"/>
              </a:rPr>
              <a:t>4/7</a:t>
            </a:r>
          </a:p>
          <a:p>
            <a:pPr>
              <a:buClr>
                <a:schemeClr val="accent2"/>
              </a:buClr>
            </a:pPr>
            <a:r>
              <a:rPr lang="en-US" dirty="0" err="1" smtClean="0"/>
              <a:t>s</a:t>
            </a:r>
            <a:r>
              <a:rPr lang="en-US" baseline="-25000" dirty="0" err="1" smtClean="0"/>
              <a:t>2</a:t>
            </a:r>
            <a:r>
              <a:rPr lang="en-US" dirty="0" smtClean="0"/>
              <a:t> </a:t>
            </a:r>
            <a:r>
              <a:rPr lang="en-US" dirty="0"/>
              <a:t>= 5/7 </a:t>
            </a:r>
            <a:r>
              <a:rPr lang="en-US" dirty="0">
                <a:cs typeface="Arial" charset="0"/>
              </a:rPr>
              <a:t>≈ 0.71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G(</a:t>
            </a:r>
            <a:r>
              <a:rPr lang="en-US" dirty="0" err="1"/>
              <a:t>z</a:t>
            </a:r>
            <a:r>
              <a:rPr lang="en-US" baseline="-25000" dirty="0" err="1"/>
              <a:t>5</a:t>
            </a:r>
            <a:r>
              <a:rPr lang="en-US" dirty="0">
                <a:sym typeface="Wingdings" pitchFamily="2" charset="2"/>
              </a:rPr>
              <a:t>) = 0.65; </a:t>
            </a:r>
            <a:r>
              <a:rPr lang="en-US" dirty="0" err="1"/>
              <a:t>z</a:t>
            </a:r>
            <a:r>
              <a:rPr lang="en-US" baseline="-25000" dirty="0" err="1"/>
              <a:t>5</a:t>
            </a:r>
            <a:r>
              <a:rPr lang="en-US" dirty="0"/>
              <a:t> </a:t>
            </a:r>
            <a:r>
              <a:rPr lang="en-US" dirty="0">
                <a:sym typeface="Symbol" pitchFamily="18" charset="2"/>
              </a:rPr>
              <a:t>= </a:t>
            </a:r>
            <a:r>
              <a:rPr lang="en-US" dirty="0" smtClean="0">
                <a:sym typeface="Symbol" pitchFamily="18" charset="2"/>
              </a:rPr>
              <a:t>5/7</a:t>
            </a:r>
          </a:p>
          <a:p>
            <a:pPr>
              <a:buClr>
                <a:schemeClr val="accent2"/>
              </a:buClr>
            </a:pPr>
            <a:r>
              <a:rPr lang="en-US" dirty="0" err="1" smtClean="0"/>
              <a:t>s</a:t>
            </a:r>
            <a:r>
              <a:rPr lang="en-US" baseline="-25000" dirty="0" err="1" smtClean="0"/>
              <a:t>3</a:t>
            </a:r>
            <a:r>
              <a:rPr lang="en-US" dirty="0" smtClean="0"/>
              <a:t> </a:t>
            </a:r>
            <a:r>
              <a:rPr lang="en-US" dirty="0"/>
              <a:t>= 6/7 </a:t>
            </a:r>
            <a:r>
              <a:rPr lang="en-US" dirty="0">
                <a:cs typeface="Arial" charset="0"/>
              </a:rPr>
              <a:t>≈ 0.86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G(</a:t>
            </a:r>
            <a:r>
              <a:rPr lang="en-US" dirty="0" err="1"/>
              <a:t>z</a:t>
            </a:r>
            <a:r>
              <a:rPr lang="en-US" baseline="-25000" dirty="0" err="1"/>
              <a:t>6</a:t>
            </a:r>
            <a:r>
              <a:rPr lang="en-US" dirty="0">
                <a:sym typeface="Wingdings" pitchFamily="2" charset="2"/>
              </a:rPr>
              <a:t>) = 0.85; </a:t>
            </a:r>
            <a:r>
              <a:rPr lang="en-US" dirty="0" err="1"/>
              <a:t>z</a:t>
            </a:r>
            <a:r>
              <a:rPr lang="en-US" baseline="-25000" dirty="0" err="1"/>
              <a:t>6</a:t>
            </a:r>
            <a:r>
              <a:rPr lang="en-US" dirty="0"/>
              <a:t> </a:t>
            </a:r>
            <a:r>
              <a:rPr lang="en-US" dirty="0">
                <a:sym typeface="Symbol" pitchFamily="18" charset="2"/>
              </a:rPr>
              <a:t>= </a:t>
            </a:r>
            <a:r>
              <a:rPr lang="en-US" dirty="0" smtClean="0">
                <a:sym typeface="Symbol" pitchFamily="18" charset="2"/>
              </a:rPr>
              <a:t>6/7</a:t>
            </a:r>
          </a:p>
          <a:p>
            <a:pPr>
              <a:buClr>
                <a:schemeClr val="accent2"/>
              </a:buClr>
            </a:pPr>
            <a:r>
              <a:rPr lang="en-US" dirty="0" err="1" smtClean="0"/>
              <a:t>s</a:t>
            </a:r>
            <a:r>
              <a:rPr lang="en-US" baseline="-25000" dirty="0" err="1" smtClean="0"/>
              <a:t>4</a:t>
            </a:r>
            <a:r>
              <a:rPr lang="en-US" dirty="0" smtClean="0"/>
              <a:t> </a:t>
            </a:r>
            <a:r>
              <a:rPr lang="en-US" dirty="0"/>
              <a:t>= 1               </a:t>
            </a:r>
            <a:r>
              <a:rPr lang="en-US" dirty="0">
                <a:sym typeface="Wingdings" pitchFamily="2" charset="2"/>
              </a:rPr>
              <a:t> G(</a:t>
            </a:r>
            <a:r>
              <a:rPr lang="en-US" dirty="0" err="1"/>
              <a:t>z</a:t>
            </a:r>
            <a:r>
              <a:rPr lang="en-US" baseline="-25000" dirty="0" err="1"/>
              <a:t>7</a:t>
            </a:r>
            <a:r>
              <a:rPr lang="en-US" dirty="0">
                <a:sym typeface="Wingdings" pitchFamily="2" charset="2"/>
              </a:rPr>
              <a:t>) = 1.00; </a:t>
            </a:r>
            <a:r>
              <a:rPr lang="en-US" dirty="0" err="1"/>
              <a:t>z</a:t>
            </a:r>
            <a:r>
              <a:rPr lang="en-US" baseline="-25000" dirty="0" err="1"/>
              <a:t>7</a:t>
            </a:r>
            <a:r>
              <a:rPr lang="en-US" dirty="0"/>
              <a:t> </a:t>
            </a:r>
            <a:r>
              <a:rPr lang="en-US" dirty="0">
                <a:sym typeface="Symbol" pitchFamily="18" charset="2"/>
              </a:rPr>
              <a:t>= 1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DFD0C0ED-042E-482F-B03B-BC1A76058910}" type="datetime1">
              <a:rPr lang="en-US" smtClean="0"/>
              <a:t>7/20/2014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Langkah</a:t>
            </a:r>
            <a:r>
              <a:rPr lang="en-US" dirty="0"/>
              <a:t> 3: </a:t>
            </a:r>
            <a:r>
              <a:rPr lang="en-US" dirty="0" err="1"/>
              <a:t>terapkan</a:t>
            </a:r>
            <a:r>
              <a:rPr lang="en-US" dirty="0"/>
              <a:t> inverse G </a:t>
            </a:r>
            <a:r>
              <a:rPr lang="en-US" dirty="0" err="1"/>
              <a:t>pada</a:t>
            </a:r>
            <a:r>
              <a:rPr lang="en-US" dirty="0"/>
              <a:t> level histogram </a:t>
            </a:r>
            <a:r>
              <a:rPr lang="en-US" dirty="0" err="1"/>
              <a:t>equalisasi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451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memperhatikan</a:t>
            </a:r>
            <a:r>
              <a:rPr lang="en-US" dirty="0" smtClean="0"/>
              <a:t> </a:t>
            </a:r>
            <a:r>
              <a:rPr lang="en-US" dirty="0" err="1" smtClean="0"/>
              <a:t>pemetaan</a:t>
            </a:r>
            <a:r>
              <a:rPr lang="en-US" dirty="0" smtClean="0"/>
              <a:t> histogram </a:t>
            </a:r>
            <a:r>
              <a:rPr lang="en-US" dirty="0" err="1" smtClean="0"/>
              <a:t>asli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histogram </a:t>
            </a:r>
            <a:r>
              <a:rPr lang="en-US" dirty="0" err="1" smtClean="0"/>
              <a:t>equalisasi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r</a:t>
            </a:r>
            <a:r>
              <a:rPr lang="en-US" baseline="-25000" dirty="0" err="1" smtClean="0"/>
              <a:t>0</a:t>
            </a:r>
            <a:r>
              <a:rPr lang="en-US" dirty="0" smtClean="0"/>
              <a:t> </a:t>
            </a:r>
            <a:r>
              <a:rPr lang="en-US" dirty="0"/>
              <a:t>= 0   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 err="1"/>
              <a:t>z</a:t>
            </a:r>
            <a:r>
              <a:rPr lang="en-US" baseline="-25000" dirty="0" err="1"/>
              <a:t>3</a:t>
            </a:r>
            <a:r>
              <a:rPr lang="en-US" dirty="0"/>
              <a:t> </a:t>
            </a:r>
            <a:r>
              <a:rPr lang="en-US" dirty="0">
                <a:sym typeface="Symbol" pitchFamily="18" charset="2"/>
              </a:rPr>
              <a:t>= </a:t>
            </a:r>
            <a:r>
              <a:rPr lang="en-US" dirty="0" smtClean="0">
                <a:sym typeface="Symbol" pitchFamily="18" charset="2"/>
              </a:rPr>
              <a:t>3/7</a:t>
            </a:r>
          </a:p>
          <a:p>
            <a:r>
              <a:rPr lang="en-US" dirty="0" err="1" smtClean="0"/>
              <a:t>r</a:t>
            </a:r>
            <a:r>
              <a:rPr lang="en-US" baseline="-25000" dirty="0" err="1" smtClean="0"/>
              <a:t>1</a:t>
            </a:r>
            <a:r>
              <a:rPr lang="en-US" dirty="0" smtClean="0"/>
              <a:t> </a:t>
            </a:r>
            <a:r>
              <a:rPr lang="en-US" dirty="0"/>
              <a:t>= 1/7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 err="1"/>
              <a:t>z</a:t>
            </a:r>
            <a:r>
              <a:rPr lang="en-US" baseline="-25000" dirty="0" err="1"/>
              <a:t>4</a:t>
            </a:r>
            <a:r>
              <a:rPr lang="en-US" dirty="0"/>
              <a:t> </a:t>
            </a:r>
            <a:r>
              <a:rPr lang="en-US" dirty="0">
                <a:sym typeface="Symbol" pitchFamily="18" charset="2"/>
              </a:rPr>
              <a:t>= </a:t>
            </a:r>
            <a:r>
              <a:rPr lang="en-US" dirty="0" smtClean="0">
                <a:sym typeface="Symbol" pitchFamily="18" charset="2"/>
              </a:rPr>
              <a:t>4/7</a:t>
            </a:r>
          </a:p>
          <a:p>
            <a:r>
              <a:rPr lang="en-US" dirty="0" err="1" smtClean="0"/>
              <a:t>r</a:t>
            </a:r>
            <a:r>
              <a:rPr lang="en-US" baseline="-25000" dirty="0" err="1" smtClean="0"/>
              <a:t>2</a:t>
            </a:r>
            <a:r>
              <a:rPr lang="en-US" dirty="0" smtClean="0"/>
              <a:t> </a:t>
            </a:r>
            <a:r>
              <a:rPr lang="en-US" dirty="0"/>
              <a:t>= 2/7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 err="1"/>
              <a:t>z</a:t>
            </a:r>
            <a:r>
              <a:rPr lang="en-US" baseline="-25000" dirty="0" err="1"/>
              <a:t>5</a:t>
            </a:r>
            <a:r>
              <a:rPr lang="en-US" dirty="0"/>
              <a:t> </a:t>
            </a:r>
            <a:r>
              <a:rPr lang="en-US" dirty="0">
                <a:sym typeface="Symbol" pitchFamily="18" charset="2"/>
              </a:rPr>
              <a:t>= </a:t>
            </a:r>
            <a:r>
              <a:rPr lang="en-US" dirty="0" smtClean="0">
                <a:sym typeface="Symbol" pitchFamily="18" charset="2"/>
              </a:rPr>
              <a:t>5/7</a:t>
            </a:r>
          </a:p>
          <a:p>
            <a:r>
              <a:rPr lang="en-US" dirty="0" err="1" smtClean="0"/>
              <a:t>r</a:t>
            </a:r>
            <a:r>
              <a:rPr lang="en-US" baseline="-25000" dirty="0" err="1" smtClean="0"/>
              <a:t>3</a:t>
            </a:r>
            <a:r>
              <a:rPr lang="en-US" dirty="0" smtClean="0"/>
              <a:t> </a:t>
            </a:r>
            <a:r>
              <a:rPr lang="en-US" dirty="0"/>
              <a:t>= 3/7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 err="1"/>
              <a:t>z</a:t>
            </a:r>
            <a:r>
              <a:rPr lang="en-US" baseline="-25000" dirty="0" err="1"/>
              <a:t>6</a:t>
            </a:r>
            <a:r>
              <a:rPr lang="en-US" dirty="0"/>
              <a:t> </a:t>
            </a:r>
            <a:r>
              <a:rPr lang="en-US" dirty="0">
                <a:sym typeface="Symbol" pitchFamily="18" charset="2"/>
              </a:rPr>
              <a:t>= </a:t>
            </a:r>
            <a:r>
              <a:rPr lang="en-US" dirty="0" smtClean="0">
                <a:sym typeface="Symbol" pitchFamily="18" charset="2"/>
              </a:rPr>
              <a:t>6/7</a:t>
            </a:r>
          </a:p>
          <a:p>
            <a:r>
              <a:rPr lang="en-US" dirty="0" err="1" smtClean="0"/>
              <a:t>r</a:t>
            </a:r>
            <a:r>
              <a:rPr lang="en-US" baseline="-25000" dirty="0" err="1" smtClean="0"/>
              <a:t>4</a:t>
            </a:r>
            <a:r>
              <a:rPr lang="en-US" dirty="0" smtClean="0"/>
              <a:t> </a:t>
            </a:r>
            <a:r>
              <a:rPr lang="en-US" dirty="0"/>
              <a:t>= 4/7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 err="1"/>
              <a:t>z</a:t>
            </a:r>
            <a:r>
              <a:rPr lang="en-US" baseline="-25000" dirty="0" err="1"/>
              <a:t>6</a:t>
            </a:r>
            <a:r>
              <a:rPr lang="en-US" dirty="0"/>
              <a:t> </a:t>
            </a:r>
            <a:r>
              <a:rPr lang="en-US" dirty="0">
                <a:sym typeface="Symbol" pitchFamily="18" charset="2"/>
              </a:rPr>
              <a:t>= </a:t>
            </a:r>
            <a:r>
              <a:rPr lang="en-US" dirty="0" smtClean="0">
                <a:sym typeface="Symbol" pitchFamily="18" charset="2"/>
              </a:rPr>
              <a:t>6/7</a:t>
            </a:r>
          </a:p>
          <a:p>
            <a:r>
              <a:rPr lang="en-US" dirty="0" err="1" smtClean="0"/>
              <a:t>r</a:t>
            </a:r>
            <a:r>
              <a:rPr lang="en-US" baseline="-25000" dirty="0" err="1" smtClean="0"/>
              <a:t>5</a:t>
            </a:r>
            <a:r>
              <a:rPr lang="en-US" dirty="0" smtClean="0"/>
              <a:t> </a:t>
            </a:r>
            <a:r>
              <a:rPr lang="en-US" dirty="0"/>
              <a:t>= 5/7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 err="1"/>
              <a:t>z</a:t>
            </a:r>
            <a:r>
              <a:rPr lang="en-US" baseline="-25000" dirty="0" err="1"/>
              <a:t>7</a:t>
            </a:r>
            <a:r>
              <a:rPr lang="en-US" dirty="0"/>
              <a:t> </a:t>
            </a:r>
            <a:r>
              <a:rPr lang="en-US" dirty="0">
                <a:sym typeface="Symbol" pitchFamily="18" charset="2"/>
              </a:rPr>
              <a:t>= </a:t>
            </a:r>
            <a:r>
              <a:rPr lang="en-US" dirty="0" smtClean="0">
                <a:sym typeface="Symbol" pitchFamily="18" charset="2"/>
              </a:rPr>
              <a:t>1</a:t>
            </a:r>
          </a:p>
          <a:p>
            <a:r>
              <a:rPr lang="en-US" dirty="0" err="1" smtClean="0"/>
              <a:t>r</a:t>
            </a:r>
            <a:r>
              <a:rPr lang="en-US" baseline="-25000" dirty="0" err="1" smtClean="0"/>
              <a:t>6</a:t>
            </a:r>
            <a:r>
              <a:rPr lang="en-US" dirty="0" smtClean="0"/>
              <a:t> </a:t>
            </a:r>
            <a:r>
              <a:rPr lang="en-US" dirty="0"/>
              <a:t>= 6/7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 err="1"/>
              <a:t>z</a:t>
            </a:r>
            <a:r>
              <a:rPr lang="en-US" baseline="-25000" dirty="0" err="1"/>
              <a:t>7</a:t>
            </a:r>
            <a:r>
              <a:rPr lang="en-US" dirty="0"/>
              <a:t> </a:t>
            </a:r>
            <a:r>
              <a:rPr lang="en-US" dirty="0">
                <a:sym typeface="Symbol" pitchFamily="18" charset="2"/>
              </a:rPr>
              <a:t>= </a:t>
            </a:r>
            <a:r>
              <a:rPr lang="en-US" dirty="0" smtClean="0">
                <a:sym typeface="Symbol" pitchFamily="18" charset="2"/>
              </a:rPr>
              <a:t>1</a:t>
            </a:r>
          </a:p>
          <a:p>
            <a:r>
              <a:rPr lang="en-US" dirty="0" err="1" smtClean="0"/>
              <a:t>r</a:t>
            </a:r>
            <a:r>
              <a:rPr lang="en-US" baseline="-25000" dirty="0" err="1" smtClean="0"/>
              <a:t>7</a:t>
            </a:r>
            <a:r>
              <a:rPr lang="en-US" dirty="0" smtClean="0"/>
              <a:t> </a:t>
            </a:r>
            <a:r>
              <a:rPr lang="en-US" dirty="0"/>
              <a:t>= 1   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 err="1"/>
              <a:t>z</a:t>
            </a:r>
            <a:r>
              <a:rPr lang="en-US" baseline="-25000" dirty="0" err="1"/>
              <a:t>7</a:t>
            </a:r>
            <a:r>
              <a:rPr lang="en-US" dirty="0"/>
              <a:t> </a:t>
            </a:r>
            <a:r>
              <a:rPr lang="en-US" dirty="0">
                <a:sym typeface="Symbol" pitchFamily="18" charset="2"/>
              </a:rPr>
              <a:t>= 1</a:t>
            </a:r>
          </a:p>
          <a:p>
            <a:pPr marL="469900" indent="-4699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</a:pPr>
            <a:endParaRPr lang="en-US" dirty="0">
              <a:sym typeface="Symbol" pitchFamily="18" charset="2"/>
            </a:endParaRP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DFD0C0ED-042E-482F-B03B-BC1A76058910}" type="datetime1">
              <a:rPr lang="en-US" smtClean="0"/>
              <a:t>7/20/2014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Langkah</a:t>
            </a:r>
            <a:r>
              <a:rPr lang="en-US" dirty="0"/>
              <a:t> 4: </a:t>
            </a:r>
            <a:r>
              <a:rPr lang="en-US" dirty="0" err="1"/>
              <a:t>pemetaan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r</a:t>
            </a:r>
            <a:r>
              <a:rPr lang="en-US" baseline="-25000" dirty="0" err="1"/>
              <a:t>k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z</a:t>
            </a:r>
            <a:r>
              <a:rPr lang="en-US" baseline="-25000" dirty="0" err="1"/>
              <a:t>k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103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sz="2000" dirty="0">
                <a:latin typeface="Arial" charset="0"/>
              </a:rPr>
              <a:t>Histogram </a:t>
            </a:r>
            <a:r>
              <a:rPr lang="en-US" sz="2000" dirty="0" err="1">
                <a:latin typeface="Arial" charset="0"/>
              </a:rPr>
              <a:t>hasil</a:t>
            </a:r>
            <a:r>
              <a:rPr lang="en-US" sz="2000" dirty="0">
                <a:latin typeface="Arial" charset="0"/>
              </a:rPr>
              <a:t> </a:t>
            </a:r>
            <a:r>
              <a:rPr lang="en-US" sz="2000" dirty="0" err="1">
                <a:latin typeface="Arial" charset="0"/>
              </a:rPr>
              <a:t>mungkin</a:t>
            </a:r>
            <a:r>
              <a:rPr lang="en-US" sz="2000" dirty="0">
                <a:latin typeface="Arial" charset="0"/>
              </a:rPr>
              <a:t> </a:t>
            </a:r>
            <a:r>
              <a:rPr lang="en-US" sz="2000" dirty="0" err="1">
                <a:latin typeface="Arial" charset="0"/>
              </a:rPr>
              <a:t>tidak</a:t>
            </a:r>
            <a:r>
              <a:rPr lang="en-US" sz="2000" dirty="0">
                <a:latin typeface="Arial" charset="0"/>
              </a:rPr>
              <a:t> </a:t>
            </a:r>
            <a:r>
              <a:rPr lang="en-US" sz="2000" dirty="0" err="1">
                <a:latin typeface="Arial" charset="0"/>
              </a:rPr>
              <a:t>sama</a:t>
            </a:r>
            <a:r>
              <a:rPr lang="en-US" sz="2000" dirty="0">
                <a:latin typeface="Arial" charset="0"/>
              </a:rPr>
              <a:t> </a:t>
            </a:r>
            <a:r>
              <a:rPr lang="en-US" sz="2000" dirty="0" err="1">
                <a:latin typeface="Arial" charset="0"/>
              </a:rPr>
              <a:t>persis</a:t>
            </a:r>
            <a:r>
              <a:rPr lang="en-US" sz="2000" dirty="0">
                <a:latin typeface="Arial" charset="0"/>
              </a:rPr>
              <a:t> </a:t>
            </a:r>
            <a:r>
              <a:rPr lang="en-US" sz="2000" dirty="0" err="1">
                <a:latin typeface="Arial" charset="0"/>
              </a:rPr>
              <a:t>dengan</a:t>
            </a:r>
            <a:r>
              <a:rPr lang="en-US" sz="2000" dirty="0">
                <a:latin typeface="Arial" charset="0"/>
              </a:rPr>
              <a:t> </a:t>
            </a:r>
            <a:r>
              <a:rPr lang="en-US" sz="2000" dirty="0" err="1">
                <a:latin typeface="Arial" charset="0"/>
              </a:rPr>
              <a:t>spesifikasinya</a:t>
            </a:r>
            <a:r>
              <a:rPr lang="en-US" sz="2000" dirty="0">
                <a:latin typeface="Arial" charset="0"/>
              </a:rPr>
              <a:t> </a:t>
            </a:r>
            <a:r>
              <a:rPr lang="en-US" sz="2000" dirty="0">
                <a:latin typeface="Arial" charset="0"/>
                <a:sym typeface="Wingdings" pitchFamily="2" charset="2"/>
              </a:rPr>
              <a:t> </a:t>
            </a:r>
            <a:r>
              <a:rPr lang="en-US" sz="2000" dirty="0" err="1">
                <a:latin typeface="Arial" charset="0"/>
                <a:sym typeface="Wingdings" pitchFamily="2" charset="2"/>
              </a:rPr>
              <a:t>transformasi</a:t>
            </a:r>
            <a:r>
              <a:rPr lang="en-US" sz="2000" dirty="0">
                <a:latin typeface="Arial" charset="0"/>
                <a:sym typeface="Wingdings" pitchFamily="2" charset="2"/>
              </a:rPr>
              <a:t> </a:t>
            </a:r>
            <a:r>
              <a:rPr lang="en-US" sz="2000" dirty="0" err="1">
                <a:latin typeface="Arial" charset="0"/>
                <a:sym typeface="Wingdings" pitchFamily="2" charset="2"/>
              </a:rPr>
              <a:t>hanya</a:t>
            </a:r>
            <a:r>
              <a:rPr lang="en-US" sz="2000" dirty="0">
                <a:latin typeface="Arial" charset="0"/>
                <a:sym typeface="Wingdings" pitchFamily="2" charset="2"/>
              </a:rPr>
              <a:t> </a:t>
            </a:r>
            <a:r>
              <a:rPr lang="en-US" sz="2000" dirty="0" err="1">
                <a:latin typeface="Arial" charset="0"/>
                <a:sym typeface="Wingdings" pitchFamily="2" charset="2"/>
              </a:rPr>
              <a:t>akan</a:t>
            </a:r>
            <a:r>
              <a:rPr lang="en-US" sz="2000" dirty="0">
                <a:latin typeface="Arial" charset="0"/>
                <a:sym typeface="Wingdings" pitchFamily="2" charset="2"/>
              </a:rPr>
              <a:t> </a:t>
            </a:r>
            <a:r>
              <a:rPr lang="en-US" sz="2000" dirty="0" err="1">
                <a:latin typeface="Arial" charset="0"/>
                <a:sym typeface="Wingdings" pitchFamily="2" charset="2"/>
              </a:rPr>
              <a:t>memberikan</a:t>
            </a:r>
            <a:r>
              <a:rPr lang="en-US" sz="2000" dirty="0">
                <a:latin typeface="Arial" charset="0"/>
                <a:sym typeface="Wingdings" pitchFamily="2" charset="2"/>
              </a:rPr>
              <a:t> </a:t>
            </a:r>
            <a:r>
              <a:rPr lang="en-US" sz="2000" dirty="0" err="1">
                <a:latin typeface="Arial" charset="0"/>
                <a:sym typeface="Wingdings" pitchFamily="2" charset="2"/>
              </a:rPr>
              <a:t>hasil</a:t>
            </a:r>
            <a:r>
              <a:rPr lang="en-US" sz="2000" dirty="0">
                <a:latin typeface="Arial" charset="0"/>
                <a:sym typeface="Wingdings" pitchFamily="2" charset="2"/>
              </a:rPr>
              <a:t> yang </a:t>
            </a:r>
            <a:r>
              <a:rPr lang="en-US" sz="2000" dirty="0" err="1">
                <a:latin typeface="Arial" charset="0"/>
                <a:sym typeface="Wingdings" pitchFamily="2" charset="2"/>
              </a:rPr>
              <a:t>persis</a:t>
            </a:r>
            <a:r>
              <a:rPr lang="en-US" sz="2000" dirty="0">
                <a:latin typeface="Arial" charset="0"/>
                <a:sym typeface="Wingdings" pitchFamily="2" charset="2"/>
              </a:rPr>
              <a:t> </a:t>
            </a:r>
            <a:r>
              <a:rPr lang="en-US" sz="2000" dirty="0" err="1">
                <a:latin typeface="Arial" charset="0"/>
                <a:sym typeface="Wingdings" pitchFamily="2" charset="2"/>
              </a:rPr>
              <a:t>pada</a:t>
            </a:r>
            <a:r>
              <a:rPr lang="en-US" sz="2000" dirty="0">
                <a:latin typeface="Arial" charset="0"/>
                <a:sym typeface="Wingdings" pitchFamily="2" charset="2"/>
              </a:rPr>
              <a:t> </a:t>
            </a:r>
            <a:r>
              <a:rPr lang="en-US" sz="2000" dirty="0" err="1">
                <a:latin typeface="Arial" charset="0"/>
                <a:sym typeface="Wingdings" pitchFamily="2" charset="2"/>
              </a:rPr>
              <a:t>kasus</a:t>
            </a:r>
            <a:r>
              <a:rPr lang="en-US" sz="2000" dirty="0">
                <a:latin typeface="Arial" charset="0"/>
                <a:sym typeface="Wingdings" pitchFamily="2" charset="2"/>
              </a:rPr>
              <a:t> </a:t>
            </a:r>
            <a:r>
              <a:rPr lang="en-US" sz="2000" dirty="0" err="1">
                <a:latin typeface="Arial" charset="0"/>
                <a:sym typeface="Wingdings" pitchFamily="2" charset="2"/>
              </a:rPr>
              <a:t>kontinyu</a:t>
            </a:r>
            <a:endParaRPr lang="en-US" sz="2000" dirty="0">
              <a:latin typeface="Arial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F0540D16-EBF5-0D44-A21F-B32E9F609578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CC8C65E9-A510-451F-84FC-30A3665B407A}" type="datetime1">
              <a:rPr lang="en-US" smtClean="0"/>
              <a:t>7/20/2014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 </a:t>
            </a:r>
            <a:r>
              <a:rPr lang="en-US" dirty="0" err="1"/>
              <a:t>hasil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13" name="Group 1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0523021"/>
              </p:ext>
            </p:extLst>
          </p:nvPr>
        </p:nvGraphicFramePr>
        <p:xfrm>
          <a:off x="203485" y="3016155"/>
          <a:ext cx="3743325" cy="3596640"/>
        </p:xfrm>
        <a:graphic>
          <a:graphicData uri="http://schemas.openxmlformats.org/drawingml/2006/table">
            <a:tbl>
              <a:tblPr/>
              <a:tblGrid>
                <a:gridCol w="1084263"/>
                <a:gridCol w="847725"/>
                <a:gridCol w="1811337"/>
              </a:tblGrid>
              <a:tr h="4131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z</a:t>
                      </a:r>
                      <a:r>
                        <a:rPr kumimoji="0" lang="en-US" sz="2200" b="0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k</a:t>
                      </a:r>
                      <a:endParaRPr kumimoji="0" lang="en-US" sz="22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n</a:t>
                      </a:r>
                      <a:r>
                        <a:rPr kumimoji="0" lang="en-US" sz="2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p</a:t>
                      </a:r>
                      <a:r>
                        <a:rPr kumimoji="0" lang="en-US" sz="2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z</a:t>
                      </a: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(z</a:t>
                      </a:r>
                      <a:r>
                        <a:rPr kumimoji="0" lang="en-US" sz="2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k</a:t>
                      </a: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)=n</a:t>
                      </a:r>
                      <a:r>
                        <a:rPr kumimoji="0" lang="en-US" sz="2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k</a:t>
                      </a: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/n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</a:tr>
              <a:tr h="31283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r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=0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5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r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=1/7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6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r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2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=2/7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688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r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3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=3/7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790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0,19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007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r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4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=4/7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1023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0,25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9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r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5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=5/7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850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0,21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281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r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6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=6/7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985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0,24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96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r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7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=1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448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0,11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4" name="Object 17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071393"/>
              </p:ext>
            </p:extLst>
          </p:nvPr>
        </p:nvGraphicFramePr>
        <p:xfrm>
          <a:off x="3816350" y="2788126"/>
          <a:ext cx="5435600" cy="3978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73" name="Chart" r:id="rId3" imgW="3705225" imgH="2714625" progId="Excel.Chart.8">
                  <p:embed/>
                </p:oleObj>
              </mc:Choice>
              <mc:Fallback>
                <p:oleObj name="Chart" r:id="rId3" imgW="3705225" imgH="2714625" progId="Excel.Char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6350" y="2788126"/>
                        <a:ext cx="5435600" cy="3978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60167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609600" indent="-609600">
              <a:buFont typeface="Wingdings" pitchFamily="2" charset="2"/>
              <a:buAutoNum type="arabicPeriod"/>
            </a:pPr>
            <a:r>
              <a:rPr lang="en-US" dirty="0" err="1"/>
              <a:t>Buat</a:t>
            </a:r>
            <a:r>
              <a:rPr lang="en-US" dirty="0"/>
              <a:t> histogram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citra</a:t>
            </a:r>
            <a:r>
              <a:rPr lang="en-US" dirty="0"/>
              <a:t> </a:t>
            </a:r>
            <a:r>
              <a:rPr lang="en-US" dirty="0" err="1"/>
              <a:t>asli</a:t>
            </a:r>
            <a:endParaRPr lang="en-US" dirty="0"/>
          </a:p>
          <a:p>
            <a:pPr marL="609600" indent="-609600">
              <a:buFont typeface="Wingdings" pitchFamily="2" charset="2"/>
              <a:buAutoNum type="arabicPeriod"/>
            </a:pPr>
            <a:r>
              <a:rPr lang="en-US" dirty="0" err="1"/>
              <a:t>Transformasikan</a:t>
            </a:r>
            <a:r>
              <a:rPr lang="en-US" dirty="0"/>
              <a:t> histogram </a:t>
            </a:r>
            <a:r>
              <a:rPr lang="en-US" dirty="0" err="1"/>
              <a:t>citra</a:t>
            </a:r>
            <a:r>
              <a:rPr lang="en-US" dirty="0"/>
              <a:t> </a:t>
            </a:r>
            <a:r>
              <a:rPr lang="en-US" dirty="0" err="1"/>
              <a:t>asli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histogram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distribusi</a:t>
            </a:r>
            <a:r>
              <a:rPr lang="en-US" dirty="0"/>
              <a:t> </a:t>
            </a:r>
            <a:r>
              <a:rPr lang="en-US" dirty="0" err="1"/>
              <a:t>seragam</a:t>
            </a:r>
            <a:endParaRPr lang="en-US" dirty="0"/>
          </a:p>
          <a:p>
            <a:pPr marL="609600" indent="-609600">
              <a:buFont typeface="Wingdings" pitchFamily="2" charset="2"/>
              <a:buAutoNum type="arabicPeriod"/>
            </a:pPr>
            <a:r>
              <a:rPr lang="en-US" dirty="0" err="1"/>
              <a:t>Tentukan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trasformasi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spesifikasi</a:t>
            </a:r>
            <a:r>
              <a:rPr lang="en-US" dirty="0"/>
              <a:t> histogram yang </a:t>
            </a:r>
            <a:r>
              <a:rPr lang="en-US" dirty="0" err="1"/>
              <a:t>diinginkan</a:t>
            </a:r>
            <a:endParaRPr lang="en-US" dirty="0"/>
          </a:p>
          <a:p>
            <a:pPr marL="609600" indent="-609600">
              <a:buFont typeface="Wingdings" pitchFamily="2" charset="2"/>
              <a:buAutoNum type="arabicPeriod"/>
            </a:pPr>
            <a:r>
              <a:rPr lang="en-US" dirty="0" err="1"/>
              <a:t>Ubah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tiap</a:t>
            </a:r>
            <a:r>
              <a:rPr lang="en-US" dirty="0"/>
              <a:t> pixel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pemetaan</a:t>
            </a:r>
            <a:r>
              <a:rPr lang="en-US" dirty="0"/>
              <a:t> (histogram </a:t>
            </a:r>
            <a:r>
              <a:rPr lang="en-US" dirty="0" err="1"/>
              <a:t>asli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histogram </a:t>
            </a:r>
            <a:r>
              <a:rPr lang="en-US" dirty="0" err="1">
                <a:sym typeface="Wingdings" pitchFamily="2" charset="2"/>
              </a:rPr>
              <a:t>equalisasi</a:t>
            </a:r>
            <a:r>
              <a:rPr lang="en-US" dirty="0">
                <a:sym typeface="Wingdings" pitchFamily="2" charset="2"/>
              </a:rPr>
              <a:t>  histogram </a:t>
            </a:r>
            <a:r>
              <a:rPr lang="en-US" dirty="0" err="1">
                <a:sym typeface="Wingdings" pitchFamily="2" charset="2"/>
              </a:rPr>
              <a:t>hasil</a:t>
            </a:r>
            <a:r>
              <a:rPr lang="en-US" dirty="0">
                <a:sym typeface="Wingdings" pitchFamily="2" charset="2"/>
              </a:rPr>
              <a:t>)</a:t>
            </a:r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DFD0C0ED-042E-482F-B03B-BC1A76058910}" type="datetime1">
              <a:rPr lang="en-US" smtClean="0"/>
              <a:t>7/20/2014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Operasi</a:t>
            </a:r>
            <a:r>
              <a:rPr lang="en-US" dirty="0"/>
              <a:t> </a:t>
            </a:r>
            <a:r>
              <a:rPr lang="en-US" dirty="0" err="1"/>
              <a:t>spesifikasi</a:t>
            </a:r>
            <a:r>
              <a:rPr lang="en-US" dirty="0"/>
              <a:t> histogram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117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>
              <a:lnSpc>
                <a:spcPct val="80000"/>
              </a:lnSpc>
              <a:buNone/>
            </a:pPr>
            <a:r>
              <a:rPr lang="pt-BR" sz="1600" dirty="0"/>
              <a:t>	Var  x,y,i,minval,minj,j : integer; </a:t>
            </a:r>
            <a:r>
              <a:rPr lang="en-US" sz="1600" dirty="0" err="1"/>
              <a:t>Histspec</a:t>
            </a:r>
            <a:r>
              <a:rPr lang="en-US" sz="1600" dirty="0"/>
              <a:t> : array[0..255] of integer;</a:t>
            </a:r>
          </a:p>
          <a:p>
            <a:pPr>
              <a:lnSpc>
                <a:spcPct val="80000"/>
              </a:lnSpc>
              <a:buNone/>
            </a:pPr>
            <a:r>
              <a:rPr lang="en-US" sz="1600" dirty="0"/>
              <a:t>	        </a:t>
            </a:r>
            <a:r>
              <a:rPr lang="en-US" sz="1600" dirty="0" err="1"/>
              <a:t>Invhist</a:t>
            </a:r>
            <a:r>
              <a:rPr lang="en-US" sz="1600" dirty="0"/>
              <a:t> : array[0..255] of integer; Sum : real;</a:t>
            </a:r>
          </a:p>
          <a:p>
            <a:pPr>
              <a:lnSpc>
                <a:spcPct val="80000"/>
              </a:lnSpc>
              <a:buNone/>
            </a:pPr>
            <a:r>
              <a:rPr lang="en-US" sz="1600" dirty="0"/>
              <a:t>	Begin</a:t>
            </a:r>
          </a:p>
          <a:p>
            <a:pPr>
              <a:lnSpc>
                <a:spcPct val="80000"/>
              </a:lnSpc>
              <a:buNone/>
            </a:pPr>
            <a:r>
              <a:rPr lang="en-US" sz="1600" dirty="0"/>
              <a:t>		</a:t>
            </a:r>
            <a:r>
              <a:rPr lang="en-US" sz="1600" dirty="0" err="1"/>
              <a:t>Hist_Equalization</a:t>
            </a:r>
            <a:r>
              <a:rPr lang="en-US" sz="1600" dirty="0"/>
              <a:t>(Image) </a:t>
            </a:r>
            <a:r>
              <a:rPr lang="en-US" sz="1600" i="1" dirty="0"/>
              <a:t>{</a:t>
            </a:r>
            <a:r>
              <a:rPr lang="en-US" sz="1600" i="1" dirty="0" err="1"/>
              <a:t>equalisasi</a:t>
            </a:r>
            <a:r>
              <a:rPr lang="en-US" sz="1600" i="1" dirty="0"/>
              <a:t> histogram}</a:t>
            </a:r>
            <a:endParaRPr lang="en-US" sz="1600" dirty="0"/>
          </a:p>
          <a:p>
            <a:pPr>
              <a:lnSpc>
                <a:spcPct val="80000"/>
              </a:lnSpc>
              <a:buNone/>
            </a:pPr>
            <a:r>
              <a:rPr lang="en-US" sz="1600" dirty="0"/>
              <a:t>		For i:= 0 to 255 do </a:t>
            </a:r>
            <a:r>
              <a:rPr lang="en-US" sz="1600" i="1" dirty="0"/>
              <a:t>{histogram yang </a:t>
            </a:r>
            <a:r>
              <a:rPr lang="en-US" sz="1600" i="1" dirty="0" err="1"/>
              <a:t>dispesifikasikan</a:t>
            </a:r>
            <a:r>
              <a:rPr lang="en-US" sz="1600" i="1" dirty="0"/>
              <a:t> </a:t>
            </a:r>
            <a:r>
              <a:rPr lang="en-US" sz="1600" i="1" dirty="0" err="1"/>
              <a:t>telah</a:t>
            </a:r>
            <a:r>
              <a:rPr lang="en-US" sz="1600" i="1" dirty="0"/>
              <a:t> </a:t>
            </a:r>
            <a:r>
              <a:rPr lang="en-US" sz="1600" i="1" dirty="0" err="1"/>
              <a:t>disimpan</a:t>
            </a:r>
            <a:r>
              <a:rPr lang="en-US" sz="1600" i="1" dirty="0"/>
              <a:t> di spec}</a:t>
            </a:r>
            <a:endParaRPr lang="en-US" sz="1600" dirty="0"/>
          </a:p>
          <a:p>
            <a:pPr>
              <a:lnSpc>
                <a:spcPct val="80000"/>
              </a:lnSpc>
              <a:buNone/>
            </a:pPr>
            <a:r>
              <a:rPr lang="en-US" sz="1600" dirty="0"/>
              <a:t>			Sum:= 0.0;</a:t>
            </a:r>
          </a:p>
          <a:p>
            <a:pPr>
              <a:lnSpc>
                <a:spcPct val="80000"/>
              </a:lnSpc>
              <a:buNone/>
            </a:pPr>
            <a:r>
              <a:rPr lang="en-US" sz="1600" dirty="0"/>
              <a:t>			For j:= 0 to i do Sum := sum + spec[j]</a:t>
            </a:r>
          </a:p>
          <a:p>
            <a:pPr>
              <a:lnSpc>
                <a:spcPct val="80000"/>
              </a:lnSpc>
              <a:buNone/>
            </a:pPr>
            <a:r>
              <a:rPr lang="en-US" sz="1600" dirty="0"/>
              <a:t>			</a:t>
            </a:r>
            <a:r>
              <a:rPr lang="en-US" sz="1600" dirty="0" err="1"/>
              <a:t>Histspec</a:t>
            </a:r>
            <a:r>
              <a:rPr lang="en-US" sz="1600" dirty="0"/>
              <a:t>[i] = round(255 * sum)</a:t>
            </a:r>
          </a:p>
          <a:p>
            <a:pPr>
              <a:lnSpc>
                <a:spcPct val="80000"/>
              </a:lnSpc>
              <a:buNone/>
            </a:pPr>
            <a:r>
              <a:rPr lang="en-US" sz="1600" dirty="0"/>
              <a:t>		</a:t>
            </a:r>
            <a:r>
              <a:rPr lang="en-US" sz="1600" dirty="0" err="1"/>
              <a:t>Endfor</a:t>
            </a:r>
            <a:r>
              <a:rPr lang="en-US" sz="1600" dirty="0"/>
              <a:t> </a:t>
            </a:r>
            <a:r>
              <a:rPr lang="en-US" sz="1600" i="1" dirty="0"/>
              <a:t>{</a:t>
            </a:r>
            <a:r>
              <a:rPr lang="en-US" sz="1600" i="1" dirty="0" err="1"/>
              <a:t>didapat</a:t>
            </a:r>
            <a:r>
              <a:rPr lang="en-US" sz="1600" i="1" dirty="0"/>
              <a:t> </a:t>
            </a:r>
            <a:r>
              <a:rPr lang="en-US" sz="1600" i="1" dirty="0" err="1"/>
              <a:t>fungsi</a:t>
            </a:r>
            <a:r>
              <a:rPr lang="en-US" sz="1600" i="1" dirty="0"/>
              <a:t> </a:t>
            </a:r>
            <a:r>
              <a:rPr lang="en-US" sz="1600" i="1" dirty="0" err="1"/>
              <a:t>transformasi</a:t>
            </a:r>
            <a:r>
              <a:rPr lang="en-US" sz="1600" i="1" dirty="0"/>
              <a:t>}</a:t>
            </a:r>
          </a:p>
          <a:p>
            <a:pPr>
              <a:lnSpc>
                <a:spcPct val="80000"/>
              </a:lnSpc>
              <a:buNone/>
            </a:pPr>
            <a:r>
              <a:rPr lang="en-US" sz="1600" i="1" dirty="0"/>
              <a:t>		</a:t>
            </a:r>
            <a:r>
              <a:rPr lang="en-US" sz="1600" dirty="0"/>
              <a:t>for i:= 0 to 255 do </a:t>
            </a:r>
            <a:r>
              <a:rPr lang="en-US" sz="1600" i="1" dirty="0"/>
              <a:t>{</a:t>
            </a:r>
            <a:r>
              <a:rPr lang="en-US" sz="1600" i="1" dirty="0" err="1"/>
              <a:t>pemetaan</a:t>
            </a:r>
            <a:r>
              <a:rPr lang="en-US" sz="1600" i="1" dirty="0"/>
              <a:t> histogram}</a:t>
            </a:r>
            <a:endParaRPr lang="en-US" sz="1600" dirty="0"/>
          </a:p>
          <a:p>
            <a:pPr>
              <a:lnSpc>
                <a:spcPct val="80000"/>
              </a:lnSpc>
              <a:buNone/>
            </a:pPr>
            <a:r>
              <a:rPr lang="en-US" sz="1600" dirty="0"/>
              <a:t>			</a:t>
            </a:r>
            <a:r>
              <a:rPr lang="en-US" sz="1600" dirty="0" err="1"/>
              <a:t>minval</a:t>
            </a:r>
            <a:r>
              <a:rPr lang="en-US" sz="1600" dirty="0"/>
              <a:t> := abs(i – </a:t>
            </a:r>
            <a:r>
              <a:rPr lang="en-US" sz="1600" dirty="0" err="1"/>
              <a:t>histspec</a:t>
            </a:r>
            <a:r>
              <a:rPr lang="en-US" sz="1600" dirty="0"/>
              <a:t>[0]; </a:t>
            </a:r>
            <a:r>
              <a:rPr lang="en-US" sz="1600" dirty="0" err="1"/>
              <a:t>minj</a:t>
            </a:r>
            <a:r>
              <a:rPr lang="en-US" sz="1600" dirty="0"/>
              <a:t> := 0;</a:t>
            </a:r>
          </a:p>
          <a:p>
            <a:pPr>
              <a:lnSpc>
                <a:spcPct val="80000"/>
              </a:lnSpc>
              <a:buNone/>
            </a:pPr>
            <a:r>
              <a:rPr lang="en-US" sz="1600" dirty="0"/>
              <a:t>			for j:= 0 to 255 do</a:t>
            </a:r>
          </a:p>
          <a:p>
            <a:pPr>
              <a:lnSpc>
                <a:spcPct val="80000"/>
              </a:lnSpc>
              <a:buNone/>
            </a:pPr>
            <a:r>
              <a:rPr lang="en-US" sz="1600" dirty="0"/>
              <a:t>				if abs(i – </a:t>
            </a:r>
            <a:r>
              <a:rPr lang="en-US" sz="1600" dirty="0" err="1"/>
              <a:t>histspec</a:t>
            </a:r>
            <a:r>
              <a:rPr lang="en-US" sz="1600" dirty="0"/>
              <a:t>[j]) &lt; </a:t>
            </a:r>
            <a:r>
              <a:rPr lang="en-US" sz="1600" dirty="0" err="1"/>
              <a:t>minval</a:t>
            </a:r>
            <a:r>
              <a:rPr lang="en-US" sz="1600" dirty="0"/>
              <a:t> then</a:t>
            </a:r>
          </a:p>
          <a:p>
            <a:pPr>
              <a:lnSpc>
                <a:spcPct val="80000"/>
              </a:lnSpc>
              <a:buNone/>
            </a:pPr>
            <a:r>
              <a:rPr lang="en-US" sz="1600" dirty="0"/>
              <a:t>				     </a:t>
            </a:r>
            <a:r>
              <a:rPr lang="en-US" sz="1600" dirty="0" err="1"/>
              <a:t>minval</a:t>
            </a:r>
            <a:r>
              <a:rPr lang="en-US" sz="1600" dirty="0"/>
              <a:t> := abs(i – </a:t>
            </a:r>
            <a:r>
              <a:rPr lang="en-US" sz="1600" dirty="0" err="1"/>
              <a:t>histspec</a:t>
            </a:r>
            <a:r>
              <a:rPr lang="en-US" sz="1600" dirty="0"/>
              <a:t>[j])</a:t>
            </a:r>
          </a:p>
          <a:p>
            <a:pPr>
              <a:lnSpc>
                <a:spcPct val="80000"/>
              </a:lnSpc>
              <a:buNone/>
            </a:pPr>
            <a:r>
              <a:rPr lang="en-US" sz="1600" dirty="0"/>
              <a:t>				     </a:t>
            </a:r>
            <a:r>
              <a:rPr lang="en-US" sz="1600" dirty="0" err="1"/>
              <a:t>minj</a:t>
            </a:r>
            <a:r>
              <a:rPr lang="en-US" sz="1600" dirty="0"/>
              <a:t> := j</a:t>
            </a:r>
          </a:p>
          <a:p>
            <a:pPr>
              <a:lnSpc>
                <a:spcPct val="80000"/>
              </a:lnSpc>
              <a:buNone/>
            </a:pPr>
            <a:r>
              <a:rPr lang="en-US" sz="1600" dirty="0"/>
              <a:t>				</a:t>
            </a:r>
            <a:r>
              <a:rPr lang="en-US" sz="1600" dirty="0" err="1"/>
              <a:t>endif</a:t>
            </a:r>
            <a:endParaRPr lang="en-US" sz="1600" dirty="0"/>
          </a:p>
          <a:p>
            <a:pPr>
              <a:lnSpc>
                <a:spcPct val="80000"/>
              </a:lnSpc>
              <a:buNone/>
            </a:pPr>
            <a:r>
              <a:rPr lang="en-US" sz="1600" dirty="0"/>
              <a:t>			                </a:t>
            </a:r>
            <a:r>
              <a:rPr lang="en-US" sz="1600" dirty="0" err="1"/>
              <a:t>invhist</a:t>
            </a:r>
            <a:r>
              <a:rPr lang="en-US" sz="1600" dirty="0"/>
              <a:t>[i]:= </a:t>
            </a:r>
            <a:r>
              <a:rPr lang="en-US" sz="1600" dirty="0" err="1"/>
              <a:t>minj</a:t>
            </a:r>
            <a:endParaRPr lang="en-US" sz="1600" dirty="0"/>
          </a:p>
          <a:p>
            <a:pPr>
              <a:lnSpc>
                <a:spcPct val="80000"/>
              </a:lnSpc>
              <a:buNone/>
            </a:pPr>
            <a:r>
              <a:rPr lang="en-US" sz="1600" dirty="0"/>
              <a:t>			</a:t>
            </a:r>
            <a:r>
              <a:rPr lang="en-US" sz="1600" dirty="0" err="1"/>
              <a:t>endfor</a:t>
            </a:r>
            <a:endParaRPr lang="en-US" sz="1600" dirty="0"/>
          </a:p>
          <a:p>
            <a:pPr>
              <a:lnSpc>
                <a:spcPct val="80000"/>
              </a:lnSpc>
              <a:buNone/>
            </a:pPr>
            <a:r>
              <a:rPr lang="en-US" sz="1600" dirty="0"/>
              <a:t>		</a:t>
            </a:r>
            <a:r>
              <a:rPr lang="en-US" sz="1600" dirty="0" err="1"/>
              <a:t>endfor</a:t>
            </a:r>
            <a:endParaRPr lang="en-US" sz="1600" dirty="0"/>
          </a:p>
          <a:p>
            <a:pPr>
              <a:lnSpc>
                <a:spcPct val="80000"/>
              </a:lnSpc>
              <a:buNone/>
            </a:pPr>
            <a:r>
              <a:rPr lang="en-US" sz="1600" dirty="0"/>
              <a:t>		for y:= 0 to 511 do </a:t>
            </a:r>
            <a:r>
              <a:rPr lang="en-US" sz="1600" i="1" dirty="0"/>
              <a:t>{</a:t>
            </a:r>
            <a:r>
              <a:rPr lang="en-US" sz="1600" i="1" dirty="0" err="1"/>
              <a:t>ubah</a:t>
            </a:r>
            <a:r>
              <a:rPr lang="en-US" sz="1600" i="1" dirty="0"/>
              <a:t> </a:t>
            </a:r>
            <a:r>
              <a:rPr lang="en-US" sz="1600" i="1" dirty="0" err="1"/>
              <a:t>nilai</a:t>
            </a:r>
            <a:r>
              <a:rPr lang="en-US" sz="1600" i="1" dirty="0"/>
              <a:t> </a:t>
            </a:r>
            <a:r>
              <a:rPr lang="en-US" sz="1600" i="1" dirty="0" err="1"/>
              <a:t>tiap</a:t>
            </a:r>
            <a:r>
              <a:rPr lang="en-US" sz="1600" i="1" dirty="0"/>
              <a:t> pixel </a:t>
            </a:r>
            <a:r>
              <a:rPr lang="en-US" sz="1600" i="1" dirty="0" err="1"/>
              <a:t>pada</a:t>
            </a:r>
            <a:r>
              <a:rPr lang="en-US" sz="1600" i="1" dirty="0"/>
              <a:t> </a:t>
            </a:r>
            <a:r>
              <a:rPr lang="en-US" sz="1600" i="1" dirty="0" err="1"/>
              <a:t>citra</a:t>
            </a:r>
            <a:r>
              <a:rPr lang="en-US" sz="1600" i="1" dirty="0"/>
              <a:t>}</a:t>
            </a:r>
            <a:endParaRPr lang="en-US" sz="1600" dirty="0"/>
          </a:p>
          <a:p>
            <a:pPr>
              <a:lnSpc>
                <a:spcPct val="80000"/>
              </a:lnSpc>
              <a:buNone/>
            </a:pPr>
            <a:r>
              <a:rPr lang="en-US" sz="1600" dirty="0"/>
              <a:t>			for x:= 0 to 511 do image[</a:t>
            </a:r>
            <a:r>
              <a:rPr lang="en-US" sz="1600" dirty="0" err="1"/>
              <a:t>x,y</a:t>
            </a:r>
            <a:r>
              <a:rPr lang="en-US" sz="1600" dirty="0"/>
              <a:t>] = </a:t>
            </a:r>
            <a:r>
              <a:rPr lang="en-US" sz="1600" dirty="0" err="1"/>
              <a:t>invhist</a:t>
            </a:r>
            <a:r>
              <a:rPr lang="en-US" sz="1600" dirty="0"/>
              <a:t>[image(</a:t>
            </a:r>
            <a:r>
              <a:rPr lang="en-US" sz="1600" dirty="0" err="1"/>
              <a:t>x,y</a:t>
            </a:r>
            <a:r>
              <a:rPr lang="en-US" sz="1600" dirty="0"/>
              <a:t>)]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DFD0C0ED-042E-482F-B03B-BC1A76058910}" type="datetime1">
              <a:rPr lang="en-US" smtClean="0"/>
              <a:t>7/20/2014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Algoritma: citra 512 x 512 pixel 256 graylevel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881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DFD0C0ED-042E-482F-B03B-BC1A76058910}" type="datetime1">
              <a:rPr lang="en-US" smtClean="0"/>
              <a:t>7/20/2014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1 </a:t>
            </a:r>
            <a:r>
              <a:rPr lang="en-US" dirty="0" err="1"/>
              <a:t>spesifikasi</a:t>
            </a:r>
            <a:r>
              <a:rPr lang="en-US" dirty="0"/>
              <a:t> histogram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4724400"/>
            <a:ext cx="3097213" cy="176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6" descr="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901735"/>
            <a:ext cx="4200525" cy="283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575" y="4767263"/>
            <a:ext cx="2543175" cy="168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4724400"/>
            <a:ext cx="3203575" cy="182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9" descr="1-dark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438" y="1901735"/>
            <a:ext cx="4248150" cy="286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5631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DFD0C0ED-042E-482F-B03B-BC1A76058910}" type="datetime1">
              <a:rPr lang="en-US" smtClean="0"/>
              <a:t>7/20/2014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2 </a:t>
            </a:r>
            <a:r>
              <a:rPr lang="en-US" dirty="0" err="1"/>
              <a:t>spesifikasi</a:t>
            </a:r>
            <a:r>
              <a:rPr lang="en-US" dirty="0"/>
              <a:t> histogram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4724400"/>
            <a:ext cx="3097213" cy="176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6" descr="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901735"/>
            <a:ext cx="4200525" cy="283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3263" y="4797425"/>
            <a:ext cx="2552700" cy="168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4724400"/>
            <a:ext cx="3168650" cy="182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9" descr="1-light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5025" y="1901735"/>
            <a:ext cx="4248150" cy="286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65733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DFD0C0ED-042E-482F-B03B-BC1A76058910}" type="datetime1">
              <a:rPr lang="en-US" smtClean="0"/>
              <a:t>7/20/2014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3 </a:t>
            </a:r>
            <a:r>
              <a:rPr lang="en-US" dirty="0" err="1"/>
              <a:t>spesifikasi</a:t>
            </a:r>
            <a:r>
              <a:rPr lang="en-US" dirty="0"/>
              <a:t> histogram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4724400"/>
            <a:ext cx="3097213" cy="176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6" descr="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901735"/>
            <a:ext cx="4200525" cy="283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175" y="4724400"/>
            <a:ext cx="2562225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4745038"/>
            <a:ext cx="3095625" cy="177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8" descr="1-darklight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900" y="1901735"/>
            <a:ext cx="4176713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8059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540D16-EBF5-0D44-A21F-B32E9F609578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CC8C65E9-A510-451F-84FC-30A3665B407A}" type="datetime1">
              <a:rPr lang="en-US" smtClean="0"/>
              <a:t>7/20/2014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menspesifikasikan</a:t>
            </a:r>
            <a:r>
              <a:rPr lang="en-US" dirty="0"/>
              <a:t> histogram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61" y="3445010"/>
            <a:ext cx="6553200" cy="296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3912" y="2109788"/>
            <a:ext cx="6865937" cy="265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72643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equalisasi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spesifikasi</a:t>
            </a:r>
            <a:r>
              <a:rPr lang="en-US" dirty="0"/>
              <a:t> histogram </a:t>
            </a:r>
            <a:r>
              <a:rPr lang="en-US" dirty="0" err="1"/>
              <a:t>yg</a:t>
            </a:r>
            <a:r>
              <a:rPr lang="en-US" dirty="0"/>
              <a:t>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dibahas</a:t>
            </a:r>
            <a:r>
              <a:rPr lang="en-US" dirty="0"/>
              <a:t> </a:t>
            </a:r>
            <a:r>
              <a:rPr lang="en-US" dirty="0" err="1"/>
              <a:t>bersifat</a:t>
            </a:r>
            <a:r>
              <a:rPr lang="en-US" dirty="0"/>
              <a:t> global (</a:t>
            </a:r>
            <a:r>
              <a:rPr lang="en-US" dirty="0" err="1"/>
              <a:t>operasi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pixel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citra</a:t>
            </a:r>
            <a:r>
              <a:rPr lang="en-US" dirty="0"/>
              <a:t>)</a:t>
            </a:r>
          </a:p>
          <a:p>
            <a:r>
              <a:rPr lang="en-US" dirty="0" err="1"/>
              <a:t>Kadang</a:t>
            </a:r>
            <a:r>
              <a:rPr lang="en-US" dirty="0"/>
              <a:t> </a:t>
            </a:r>
            <a:r>
              <a:rPr lang="en-US" dirty="0" err="1"/>
              <a:t>diperlukan</a:t>
            </a:r>
            <a:r>
              <a:rPr lang="en-US" dirty="0"/>
              <a:t> enhancement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area </a:t>
            </a:r>
            <a:r>
              <a:rPr lang="en-US" dirty="0" err="1"/>
              <a:t>tertentu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citra</a:t>
            </a:r>
            <a:endParaRPr lang="en-US" dirty="0"/>
          </a:p>
          <a:p>
            <a:pPr lvl="1"/>
            <a:r>
              <a:rPr lang="en-US" dirty="0" err="1"/>
              <a:t>Adaptasi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global (</a:t>
            </a:r>
            <a:r>
              <a:rPr lang="en-US" dirty="0" err="1"/>
              <a:t>equalisasi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spesifikasi</a:t>
            </a:r>
            <a:r>
              <a:rPr lang="en-US" dirty="0"/>
              <a:t>) </a:t>
            </a:r>
            <a:r>
              <a:rPr lang="en-US" dirty="0" err="1"/>
              <a:t>untuk</a:t>
            </a:r>
            <a:r>
              <a:rPr lang="en-US" dirty="0"/>
              <a:t> area N x M pixel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F0540D16-EBF5-0D44-A21F-B32E9F609578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CC8C65E9-A510-451F-84FC-30A3665B407A}" type="datetime1">
              <a:rPr lang="en-US" smtClean="0"/>
              <a:t>7/20/2014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enhancement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53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DFD0C0ED-042E-482F-B03B-BC1A76058910}" type="datetime1">
              <a:rPr lang="en-US" smtClean="0"/>
              <a:t>7/20/2014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histogram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6353" y="5464175"/>
            <a:ext cx="1728787" cy="98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4823" y="4884382"/>
            <a:ext cx="1728787" cy="98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4" descr="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945877"/>
            <a:ext cx="3984625" cy="268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5" descr="Autumn Coas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900" y="1700213"/>
            <a:ext cx="4032250" cy="272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4797425"/>
            <a:ext cx="2486025" cy="140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3808" y="4553566"/>
            <a:ext cx="1728787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5943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pPr>
              <a:defRPr/>
            </a:pPr>
            <a:fld id="{C2DA4596-0E95-4845-A51E-381771D71C5B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pPr>
              <a:defRPr/>
            </a:pPr>
            <a:fld id="{9039035D-2039-4947-B7AC-1C111E726CE6}" type="datetime1">
              <a:rPr lang="en-US" smtClean="0"/>
              <a:t>7/20/2014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493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Equalisasi</a:t>
            </a:r>
            <a:r>
              <a:rPr lang="en-US" dirty="0"/>
              <a:t> histogram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C8C65E9-A510-451F-84FC-30A3665B407A}" type="datetime1">
              <a:rPr lang="en-US" smtClean="0"/>
              <a:t>7/20/2014</a:t>
            </a:fld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540D16-EBF5-0D44-A21F-B32E9F609578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962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err="1"/>
              <a:t>Tujuan</a:t>
            </a:r>
            <a:r>
              <a:rPr lang="en-US" dirty="0"/>
              <a:t>: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transformasi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histogram </a:t>
            </a:r>
            <a:r>
              <a:rPr lang="en-US" dirty="0" err="1"/>
              <a:t>citra</a:t>
            </a:r>
            <a:r>
              <a:rPr lang="en-US" dirty="0"/>
              <a:t> </a:t>
            </a:r>
            <a:r>
              <a:rPr lang="en-US" dirty="0" err="1"/>
              <a:t>asli</a:t>
            </a:r>
            <a:r>
              <a:rPr lang="en-US" dirty="0"/>
              <a:t> </a:t>
            </a:r>
            <a:r>
              <a:rPr lang="en-US" dirty="0" err="1"/>
              <a:t>sedemikian</a:t>
            </a:r>
            <a:r>
              <a:rPr lang="en-US" dirty="0"/>
              <a:t>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didapat</a:t>
            </a:r>
            <a:r>
              <a:rPr lang="en-US" dirty="0"/>
              <a:t> histogram </a:t>
            </a:r>
            <a:r>
              <a:rPr lang="en-US" dirty="0" err="1"/>
              <a:t>citra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distribusi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seragam</a:t>
            </a:r>
            <a:r>
              <a:rPr lang="en-US" dirty="0"/>
              <a:t> (uniform) </a:t>
            </a:r>
            <a:r>
              <a:rPr lang="en-US" dirty="0">
                <a:cs typeface="Arial" charset="0"/>
              </a:rPr>
              <a:t>≈ </a:t>
            </a:r>
            <a:r>
              <a:rPr lang="en-US" dirty="0" err="1">
                <a:cs typeface="Arial" charset="0"/>
              </a:rPr>
              <a:t>linearisasi</a:t>
            </a:r>
            <a:endParaRPr lang="en-US" dirty="0">
              <a:cs typeface="Arial" charset="0"/>
            </a:endParaRPr>
          </a:p>
          <a:p>
            <a:r>
              <a:rPr lang="en-US" dirty="0" err="1"/>
              <a:t>Dasar</a:t>
            </a:r>
            <a:r>
              <a:rPr lang="en-US" dirty="0"/>
              <a:t> </a:t>
            </a:r>
            <a:r>
              <a:rPr lang="en-US" dirty="0" err="1"/>
              <a:t>konsep</a:t>
            </a:r>
            <a:r>
              <a:rPr lang="en-US" dirty="0"/>
              <a:t>: </a:t>
            </a:r>
            <a:r>
              <a:rPr lang="en-US" dirty="0" err="1"/>
              <a:t>transformasi</a:t>
            </a:r>
            <a:r>
              <a:rPr lang="en-US" dirty="0"/>
              <a:t> probability density function </a:t>
            </a:r>
            <a:r>
              <a:rPr lang="en-US" dirty="0" err="1"/>
              <a:t>menjadi</a:t>
            </a:r>
            <a:r>
              <a:rPr lang="en-US" dirty="0"/>
              <a:t> uniform density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 err="1">
                <a:sym typeface="Wingdings" pitchFamily="2" charset="2"/>
              </a:rPr>
              <a:t>bentuk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kontinyu</a:t>
            </a:r>
            <a:endParaRPr lang="en-US" dirty="0">
              <a:sym typeface="Wingdings" pitchFamily="2" charset="2"/>
            </a:endParaRPr>
          </a:p>
          <a:p>
            <a:r>
              <a:rPr lang="en-US" dirty="0"/>
              <a:t>Agar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dimanfaatkan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pengolahan</a:t>
            </a:r>
            <a:r>
              <a:rPr lang="en-US" dirty="0"/>
              <a:t> </a:t>
            </a:r>
            <a:r>
              <a:rPr lang="en-US" dirty="0" err="1"/>
              <a:t>citra</a:t>
            </a:r>
            <a:r>
              <a:rPr lang="en-US" dirty="0"/>
              <a:t> digital, </a:t>
            </a:r>
            <a:r>
              <a:rPr lang="en-US" dirty="0" err="1"/>
              <a:t>diubah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err="1" smtClean="0"/>
              <a:t>diskrit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DFD0C0ED-042E-482F-B03B-BC1A76058910}" type="datetime1">
              <a:rPr lang="en-US" smtClean="0"/>
              <a:t>7/20/2014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Equalisasi</a:t>
            </a:r>
            <a:r>
              <a:rPr lang="en-US" dirty="0"/>
              <a:t> histogram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381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DFD0C0ED-042E-482F-B03B-BC1A76058910}" type="datetime1">
              <a:rPr lang="en-US" smtClean="0"/>
              <a:t>7/20/2014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Equalisasi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domain </a:t>
            </a:r>
            <a:r>
              <a:rPr lang="en-US" dirty="0" err="1"/>
              <a:t>kontinyu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323850" y="1844675"/>
          <a:ext cx="8569325" cy="4173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4" name="Equation" r:id="rId3" imgW="3492500" imgH="1701800" progId="Equation.3">
                  <p:embed/>
                </p:oleObj>
              </mc:Choice>
              <mc:Fallback>
                <p:oleObj name="Equation" r:id="rId3" imgW="3492500" imgH="1701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1844675"/>
                        <a:ext cx="8569325" cy="4173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35893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540D16-EBF5-0D44-A21F-B32E9F609578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CC8C65E9-A510-451F-84FC-30A3665B407A}" type="datetime1">
              <a:rPr lang="en-US" smtClean="0"/>
              <a:t>7/20/2014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Ilustrasi</a:t>
            </a:r>
            <a:r>
              <a:rPr lang="en-US" dirty="0"/>
              <a:t> </a:t>
            </a:r>
            <a:r>
              <a:rPr lang="en-US" dirty="0" err="1"/>
              <a:t>equalisasi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domain </a:t>
            </a:r>
            <a:r>
              <a:rPr lang="en-US" dirty="0" err="1"/>
              <a:t>kontinyu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107950" y="2238375"/>
          <a:ext cx="8964613" cy="3303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2" name="Visio" r:id="rId3" imgW="4440022" imgH="1636471" progId="Visio.Drawing.11">
                  <p:embed/>
                </p:oleObj>
              </mc:Choice>
              <mc:Fallback>
                <p:oleObj name="Visio" r:id="rId3" imgW="4440022" imgH="1636471" progId="Visio.Drawing.11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" y="2238375"/>
                        <a:ext cx="8964613" cy="3303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5123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540D16-EBF5-0D44-A21F-B32E9F609578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CC8C65E9-A510-451F-84FC-30A3665B407A}" type="datetime1">
              <a:rPr lang="en-US" smtClean="0"/>
              <a:t>7/20/2014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err="1"/>
              <a:t>diskrit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transformasi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323850" y="2257425"/>
          <a:ext cx="8569325" cy="2733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0" name="Equation" r:id="rId3" imgW="2946400" imgH="939800" progId="Equation.3">
                  <p:embed/>
                </p:oleObj>
              </mc:Choice>
              <mc:Fallback>
                <p:oleObj name="Equation" r:id="rId3" imgW="2946400" imgH="939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2257425"/>
                        <a:ext cx="8569325" cy="2733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51881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_informatika_slide">
  <a:themeElements>
    <a:clrScheme name="IEEE Corporate">
      <a:dk1>
        <a:sysClr val="windowText" lastClr="000000"/>
      </a:dk1>
      <a:lt1>
        <a:sysClr val="window" lastClr="FFFFFF"/>
      </a:lt1>
      <a:dk2>
        <a:srgbClr val="00678F"/>
      </a:dk2>
      <a:lt2>
        <a:srgbClr val="EEECE1"/>
      </a:lt2>
      <a:accent1>
        <a:srgbClr val="0066A1"/>
      </a:accent1>
      <a:accent2>
        <a:srgbClr val="E37222"/>
      </a:accent2>
      <a:accent3>
        <a:srgbClr val="71953D"/>
      </a:accent3>
      <a:accent4>
        <a:srgbClr val="6B1F7C"/>
      </a:accent4>
      <a:accent5>
        <a:srgbClr val="009FDB"/>
      </a:accent5>
      <a:accent6>
        <a:srgbClr val="810031"/>
      </a:accent6>
      <a:hlink>
        <a:srgbClr val="0066A1"/>
      </a:hlink>
      <a:folHlink>
        <a:srgbClr val="541868"/>
      </a:folHlink>
    </a:clrScheme>
    <a:fontScheme name="Office">
      <a:majorFont>
        <a:latin typeface="Verdan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ln>
          <a:noFill/>
        </a:ln>
      </a:spPr>
      <a:bodyPr/>
      <a:lstStyle>
        <a:defPPr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1_template_informatika_slide">
  <a:themeElements>
    <a:clrScheme name="IEEE Corporate">
      <a:dk1>
        <a:sysClr val="windowText" lastClr="000000"/>
      </a:dk1>
      <a:lt1>
        <a:sysClr val="window" lastClr="FFFFFF"/>
      </a:lt1>
      <a:dk2>
        <a:srgbClr val="00678F"/>
      </a:dk2>
      <a:lt2>
        <a:srgbClr val="EEECE1"/>
      </a:lt2>
      <a:accent1>
        <a:srgbClr val="0066A1"/>
      </a:accent1>
      <a:accent2>
        <a:srgbClr val="E37222"/>
      </a:accent2>
      <a:accent3>
        <a:srgbClr val="71953D"/>
      </a:accent3>
      <a:accent4>
        <a:srgbClr val="6B1F7C"/>
      </a:accent4>
      <a:accent5>
        <a:srgbClr val="009FDB"/>
      </a:accent5>
      <a:accent6>
        <a:srgbClr val="810031"/>
      </a:accent6>
      <a:hlink>
        <a:srgbClr val="0066A1"/>
      </a:hlink>
      <a:folHlink>
        <a:srgbClr val="541868"/>
      </a:folHlink>
    </a:clrScheme>
    <a:fontScheme name="Office">
      <a:majorFont>
        <a:latin typeface="Verdan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ln>
          <a:noFill/>
        </a:ln>
      </a:spPr>
      <a:bodyPr/>
      <a:lstStyle>
        <a:defPPr>
          <a:defRPr dirty="0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1674</TotalTime>
  <Words>1229</Words>
  <Application>Microsoft Office PowerPoint</Application>
  <PresentationFormat>On-screen Show (4:3)</PresentationFormat>
  <Paragraphs>509</Paragraphs>
  <Slides>40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40</vt:i4>
      </vt:variant>
    </vt:vector>
  </HeadingPairs>
  <TitlesOfParts>
    <vt:vector size="45" baseType="lpstr">
      <vt:lpstr>template_informatika_slide</vt:lpstr>
      <vt:lpstr>1_template_informatika_slide</vt:lpstr>
      <vt:lpstr>Equation</vt:lpstr>
      <vt:lpstr>Visio</vt:lpstr>
      <vt:lpstr>Chart</vt:lpstr>
      <vt:lpstr>CIG4E3 / Pengolahan Citra Digital BAB 5. Image Enhancement (Equalisasi &amp; Spesifikasi histogram) </vt:lpstr>
      <vt:lpstr>Dua Pendekatan Image Enhancement</vt:lpstr>
      <vt:lpstr>Histogram citra</vt:lpstr>
      <vt:lpstr>Contoh histogram</vt:lpstr>
      <vt:lpstr>Equalisasi histogram</vt:lpstr>
      <vt:lpstr>Equalisasi histogram</vt:lpstr>
      <vt:lpstr>Equalisasi pada domain kontinyu</vt:lpstr>
      <vt:lpstr>Ilustrasi equalisasi pada domain kontinyu</vt:lpstr>
      <vt:lpstr>Bentuk diskrit fungsi transformasi</vt:lpstr>
      <vt:lpstr>Contoh</vt:lpstr>
      <vt:lpstr>Fungsi transformasi</vt:lpstr>
      <vt:lpstr>Fungsi transformasi: grafik</vt:lpstr>
      <vt:lpstr>Pembulatan</vt:lpstr>
      <vt:lpstr>Pemetaan</vt:lpstr>
      <vt:lpstr>Histogram dengan distribusi seragam</vt:lpstr>
      <vt:lpstr>Tabel Histogram secara Lengkap</vt:lpstr>
      <vt:lpstr>Operasi equalisasi histogram</vt:lpstr>
      <vt:lpstr>Algoritma: citra 512 x 512 pixel 256 graylevel</vt:lpstr>
      <vt:lpstr>Contoh1 equalisasi histogram</vt:lpstr>
      <vt:lpstr>Contoh2 equalisasi histogram</vt:lpstr>
      <vt:lpstr>Spesifikasi histogram</vt:lpstr>
      <vt:lpstr>Spesifikasi histogram</vt:lpstr>
      <vt:lpstr>Bentuk diskrit spesifikasi histogram: by example</vt:lpstr>
      <vt:lpstr>Bentuk histogram yang diinginkan</vt:lpstr>
      <vt:lpstr>Langkah 1: equalisasi histogram</vt:lpstr>
      <vt:lpstr>Langkah 2: cari fungsi transformasi</vt:lpstr>
      <vt:lpstr>PowerPoint Presentation</vt:lpstr>
      <vt:lpstr>Langkah 2: cari fungsi transformasi</vt:lpstr>
      <vt:lpstr>Grafik fungsi transformasi</vt:lpstr>
      <vt:lpstr>Langkah 3: terapkan inverse G pada level histogram equalisasi</vt:lpstr>
      <vt:lpstr>Langkah 4: pemetaan dari rk ke zk</vt:lpstr>
      <vt:lpstr>Histogram hasil</vt:lpstr>
      <vt:lpstr>Operasi spesifikasi histogram</vt:lpstr>
      <vt:lpstr>Algoritma: citra 512 x 512 pixel 256 graylevel</vt:lpstr>
      <vt:lpstr>Contoh 1 spesifikasi histogram</vt:lpstr>
      <vt:lpstr>Contoh 2 spesifikasi histogram</vt:lpstr>
      <vt:lpstr>Contoh 3 spesifikasi histogram</vt:lpstr>
      <vt:lpstr>Contoh cara menspesifikasikan histogram</vt:lpstr>
      <vt:lpstr>Local enhancement</vt:lpstr>
      <vt:lpstr>PowerPoint Presentation</vt:lpstr>
    </vt:vector>
  </TitlesOfParts>
  <Company>IEEE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Bedy Purnama</dc:creator>
  <cp:lastModifiedBy>riset</cp:lastModifiedBy>
  <cp:revision>143</cp:revision>
  <dcterms:created xsi:type="dcterms:W3CDTF">2012-11-14T18:53:32Z</dcterms:created>
  <dcterms:modified xsi:type="dcterms:W3CDTF">2014-07-20T15:20:04Z</dcterms:modified>
</cp:coreProperties>
</file>