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22"/>
  </p:notesMasterIdLst>
  <p:handoutMasterIdLst>
    <p:handoutMasterId r:id="rId23"/>
  </p:handoutMasterIdLst>
  <p:sldIdLst>
    <p:sldId id="256" r:id="rId3"/>
    <p:sldId id="401" r:id="rId4"/>
    <p:sldId id="403" r:id="rId5"/>
    <p:sldId id="402" r:id="rId6"/>
    <p:sldId id="404" r:id="rId7"/>
    <p:sldId id="405" r:id="rId8"/>
    <p:sldId id="406" r:id="rId9"/>
    <p:sldId id="407" r:id="rId10"/>
    <p:sldId id="408" r:id="rId11"/>
    <p:sldId id="392" r:id="rId12"/>
    <p:sldId id="393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306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03A67-0943-4BAC-B3D7-67D90083D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Image Processing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8DC0A-31A8-4829-A008-A18E309BA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24" r:id="rId8"/>
    <p:sldLayoutId id="2147483725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</a:t>
            </a:r>
            <a:r>
              <a:rPr lang="en-US" sz="2400" dirty="0"/>
              <a:t>6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Konvolusi</a:t>
            </a:r>
            <a:r>
              <a:rPr lang="en-US" sz="2400" dirty="0"/>
              <a:t> (Spatial Filter) &amp;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Transformasi</a:t>
            </a:r>
            <a:r>
              <a:rPr lang="en-US" sz="2400" dirty="0" smtClean="0"/>
              <a:t> </a:t>
            </a:r>
            <a:r>
              <a:rPr lang="en-US" sz="2400" dirty="0"/>
              <a:t>Fourier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EEC7D67-887B-4543-8EAF-24AD3984A73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9011" y="1028144"/>
            <a:ext cx="8001000" cy="911225"/>
          </a:xfrm>
        </p:spPr>
        <p:txBody>
          <a:bodyPr/>
          <a:lstStyle/>
          <a:p>
            <a:pPr eaLnBrk="1" hangingPunct="1"/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Konvolusi</a:t>
            </a:r>
            <a:r>
              <a:rPr lang="en-US" dirty="0" smtClean="0"/>
              <a:t> (Spatial Filter)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1671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Citra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5 x 5 pixel </a:t>
            </a:r>
            <a:r>
              <a:rPr lang="en-US" sz="2800" dirty="0" err="1" smtClean="0"/>
              <a:t>dan</a:t>
            </a:r>
            <a:r>
              <a:rPr lang="en-US" sz="2800" dirty="0" smtClean="0"/>
              <a:t> 8 </a:t>
            </a:r>
            <a:r>
              <a:rPr lang="en-US" sz="2800" dirty="0" err="1" smtClean="0"/>
              <a:t>grayscale</a:t>
            </a:r>
            <a:r>
              <a:rPr lang="en-US" sz="2800" dirty="0" smtClean="0"/>
              <a:t> 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Hasilnya</a:t>
            </a:r>
            <a:r>
              <a:rPr lang="en-US" dirty="0" smtClean="0"/>
              <a:t> :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447800" y="2349500"/>
            <a:ext cx="6324600" cy="1600200"/>
            <a:chOff x="912" y="1440"/>
            <a:chExt cx="3792" cy="1008"/>
          </a:xfrm>
        </p:grpSpPr>
        <p:grpSp>
          <p:nvGrpSpPr>
            <p:cNvPr id="12329" name="Group 5"/>
            <p:cNvGrpSpPr>
              <a:grpSpLocks/>
            </p:cNvGrpSpPr>
            <p:nvPr/>
          </p:nvGrpSpPr>
          <p:grpSpPr bwMode="auto">
            <a:xfrm>
              <a:off x="912" y="1440"/>
              <a:ext cx="898" cy="1008"/>
              <a:chOff x="5472" y="2448"/>
              <a:chExt cx="1440" cy="1440"/>
            </a:xfrm>
          </p:grpSpPr>
          <p:grpSp>
            <p:nvGrpSpPr>
              <p:cNvPr id="12343" name="Group 6"/>
              <p:cNvGrpSpPr>
                <a:grpSpLocks/>
              </p:cNvGrpSpPr>
              <p:nvPr/>
            </p:nvGrpSpPr>
            <p:grpSpPr bwMode="auto">
              <a:xfrm>
                <a:off x="5472" y="2448"/>
                <a:ext cx="1440" cy="288"/>
                <a:chOff x="5472" y="2448"/>
                <a:chExt cx="1440" cy="288"/>
              </a:xfrm>
            </p:grpSpPr>
            <p:sp>
              <p:nvSpPr>
                <p:cNvPr id="1236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1236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1237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1237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1237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12344" name="Group 12"/>
              <p:cNvGrpSpPr>
                <a:grpSpLocks/>
              </p:cNvGrpSpPr>
              <p:nvPr/>
            </p:nvGrpSpPr>
            <p:grpSpPr bwMode="auto">
              <a:xfrm>
                <a:off x="5472" y="2736"/>
                <a:ext cx="1440" cy="288"/>
                <a:chOff x="5472" y="2448"/>
                <a:chExt cx="1440" cy="288"/>
              </a:xfrm>
            </p:grpSpPr>
            <p:sp>
              <p:nvSpPr>
                <p:cNvPr id="123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1236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1236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1236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123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12345" name="Group 18"/>
              <p:cNvGrpSpPr>
                <a:grpSpLocks/>
              </p:cNvGrpSpPr>
              <p:nvPr/>
            </p:nvGrpSpPr>
            <p:grpSpPr bwMode="auto">
              <a:xfrm>
                <a:off x="5472" y="3024"/>
                <a:ext cx="1440" cy="288"/>
                <a:chOff x="5472" y="2448"/>
                <a:chExt cx="1440" cy="288"/>
              </a:xfrm>
            </p:grpSpPr>
            <p:sp>
              <p:nvSpPr>
                <p:cNvPr id="1235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235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36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236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1236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12346" name="Group 24"/>
              <p:cNvGrpSpPr>
                <a:grpSpLocks/>
              </p:cNvGrpSpPr>
              <p:nvPr/>
            </p:nvGrpSpPr>
            <p:grpSpPr bwMode="auto">
              <a:xfrm>
                <a:off x="5472" y="3312"/>
                <a:ext cx="1440" cy="288"/>
                <a:chOff x="5472" y="2448"/>
                <a:chExt cx="1440" cy="288"/>
              </a:xfrm>
            </p:grpSpPr>
            <p:sp>
              <p:nvSpPr>
                <p:cNvPr id="1235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235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35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1235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1235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12347" name="Group 30"/>
              <p:cNvGrpSpPr>
                <a:grpSpLocks/>
              </p:cNvGrpSpPr>
              <p:nvPr/>
            </p:nvGrpSpPr>
            <p:grpSpPr bwMode="auto">
              <a:xfrm>
                <a:off x="5472" y="3600"/>
                <a:ext cx="1440" cy="288"/>
                <a:chOff x="5472" y="3600"/>
                <a:chExt cx="1440" cy="288"/>
              </a:xfrm>
            </p:grpSpPr>
            <p:sp>
              <p:nvSpPr>
                <p:cNvPr id="1234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472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234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760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35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048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1235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336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35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624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</p:grpSp>
        </p:grpSp>
        <p:sp>
          <p:nvSpPr>
            <p:cNvPr id="12330" name="Text Box 36"/>
            <p:cNvSpPr txBox="1">
              <a:spLocks noChangeArrowheads="1"/>
            </p:cNvSpPr>
            <p:nvPr/>
          </p:nvSpPr>
          <p:spPr bwMode="auto">
            <a:xfrm>
              <a:off x="2370" y="1692"/>
              <a:ext cx="134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Dikonvolusi dengan </a:t>
              </a:r>
            </a:p>
            <a:p>
              <a:pPr eaLnBrk="1" hangingPunct="1"/>
              <a:r>
                <a:rPr lang="en-US" sz="1600" b="1" i="1">
                  <a:latin typeface="Arial" charset="0"/>
                </a:rPr>
                <a:t>image mask</a:t>
              </a:r>
              <a:r>
                <a:rPr lang="en-US" sz="1600">
                  <a:latin typeface="Arial" charset="0"/>
                </a:rPr>
                <a:t> :</a:t>
              </a:r>
            </a:p>
          </p:txBody>
        </p:sp>
        <p:grpSp>
          <p:nvGrpSpPr>
            <p:cNvPr id="12331" name="Group 37"/>
            <p:cNvGrpSpPr>
              <a:grpSpLocks/>
            </p:cNvGrpSpPr>
            <p:nvPr/>
          </p:nvGrpSpPr>
          <p:grpSpPr bwMode="auto">
            <a:xfrm>
              <a:off x="4165" y="1692"/>
              <a:ext cx="539" cy="605"/>
              <a:chOff x="7641" y="13324"/>
              <a:chExt cx="864" cy="864"/>
            </a:xfrm>
          </p:grpSpPr>
          <p:sp>
            <p:nvSpPr>
              <p:cNvPr id="12334" name="Text Box 38"/>
              <p:cNvSpPr txBox="1">
                <a:spLocks noChangeArrowheads="1"/>
              </p:cNvSpPr>
              <p:nvPr/>
            </p:nvSpPr>
            <p:spPr bwMode="auto">
              <a:xfrm>
                <a:off x="7641" y="133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-2</a:t>
                </a:r>
              </a:p>
            </p:txBody>
          </p:sp>
          <p:sp>
            <p:nvSpPr>
              <p:cNvPr id="12335" name="Text Box 39"/>
              <p:cNvSpPr txBox="1">
                <a:spLocks noChangeArrowheads="1"/>
              </p:cNvSpPr>
              <p:nvPr/>
            </p:nvSpPr>
            <p:spPr bwMode="auto">
              <a:xfrm>
                <a:off x="7929" y="133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</a:t>
                </a:r>
              </a:p>
            </p:txBody>
          </p:sp>
          <p:sp>
            <p:nvSpPr>
              <p:cNvPr id="12336" name="Text Box 40"/>
              <p:cNvSpPr txBox="1">
                <a:spLocks noChangeArrowheads="1"/>
              </p:cNvSpPr>
              <p:nvPr/>
            </p:nvSpPr>
            <p:spPr bwMode="auto">
              <a:xfrm>
                <a:off x="8217" y="133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12337" name="Text Box 41"/>
              <p:cNvSpPr txBox="1">
                <a:spLocks noChangeArrowheads="1"/>
              </p:cNvSpPr>
              <p:nvPr/>
            </p:nvSpPr>
            <p:spPr bwMode="auto">
              <a:xfrm>
                <a:off x="7641" y="136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</a:t>
                </a:r>
              </a:p>
            </p:txBody>
          </p:sp>
          <p:sp>
            <p:nvSpPr>
              <p:cNvPr id="12338" name="Text Box 42" descr="20%"/>
              <p:cNvSpPr txBox="1">
                <a:spLocks noChangeArrowheads="1"/>
              </p:cNvSpPr>
              <p:nvPr/>
            </p:nvSpPr>
            <p:spPr bwMode="auto">
              <a:xfrm>
                <a:off x="7929" y="13612"/>
                <a:ext cx="288" cy="288"/>
              </a:xfrm>
              <a:prstGeom prst="rect">
                <a:avLst/>
              </a:prstGeom>
              <a:pattFill prst="pct2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Arial" charset="0"/>
                  </a:rPr>
                  <a:t>0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12339" name="Text Box 43"/>
              <p:cNvSpPr txBox="1">
                <a:spLocks noChangeArrowheads="1"/>
              </p:cNvSpPr>
              <p:nvPr/>
            </p:nvSpPr>
            <p:spPr bwMode="auto">
              <a:xfrm>
                <a:off x="8217" y="136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</a:t>
                </a:r>
              </a:p>
            </p:txBody>
          </p:sp>
          <p:sp>
            <p:nvSpPr>
              <p:cNvPr id="12340" name="Text Box 44"/>
              <p:cNvSpPr txBox="1">
                <a:spLocks noChangeArrowheads="1"/>
              </p:cNvSpPr>
              <p:nvPr/>
            </p:nvSpPr>
            <p:spPr bwMode="auto">
              <a:xfrm>
                <a:off x="7641" y="139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12341" name="Text Box 45"/>
              <p:cNvSpPr txBox="1">
                <a:spLocks noChangeArrowheads="1"/>
              </p:cNvSpPr>
              <p:nvPr/>
            </p:nvSpPr>
            <p:spPr bwMode="auto">
              <a:xfrm>
                <a:off x="7929" y="139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</a:t>
                </a:r>
              </a:p>
            </p:txBody>
          </p:sp>
          <p:sp>
            <p:nvSpPr>
              <p:cNvPr id="12342" name="Text Box 46"/>
              <p:cNvSpPr txBox="1">
                <a:spLocks noChangeArrowheads="1"/>
              </p:cNvSpPr>
              <p:nvPr/>
            </p:nvSpPr>
            <p:spPr bwMode="auto">
              <a:xfrm>
                <a:off x="8217" y="139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2</a:t>
                </a:r>
              </a:p>
            </p:txBody>
          </p:sp>
        </p:grpSp>
        <p:sp>
          <p:nvSpPr>
            <p:cNvPr id="12332" name="Line 47"/>
            <p:cNvSpPr>
              <a:spLocks noChangeShapeType="1"/>
            </p:cNvSpPr>
            <p:nvPr/>
          </p:nvSpPr>
          <p:spPr bwMode="auto">
            <a:xfrm>
              <a:off x="1922" y="1944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48"/>
            <p:cNvSpPr>
              <a:spLocks noChangeShapeType="1"/>
            </p:cNvSpPr>
            <p:nvPr/>
          </p:nvSpPr>
          <p:spPr bwMode="auto">
            <a:xfrm>
              <a:off x="3717" y="1944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4" name="Group 49"/>
          <p:cNvGrpSpPr>
            <a:grpSpLocks/>
          </p:cNvGrpSpPr>
          <p:nvPr/>
        </p:nvGrpSpPr>
        <p:grpSpPr bwMode="auto">
          <a:xfrm>
            <a:off x="3348038" y="4149725"/>
            <a:ext cx="2133600" cy="1981200"/>
            <a:chOff x="5472" y="2448"/>
            <a:chExt cx="1440" cy="1440"/>
          </a:xfrm>
        </p:grpSpPr>
        <p:grpSp>
          <p:nvGrpSpPr>
            <p:cNvPr id="12299" name="Group 50"/>
            <p:cNvGrpSpPr>
              <a:grpSpLocks/>
            </p:cNvGrpSpPr>
            <p:nvPr/>
          </p:nvGrpSpPr>
          <p:grpSpPr bwMode="auto">
            <a:xfrm>
              <a:off x="5472" y="2448"/>
              <a:ext cx="1440" cy="288"/>
              <a:chOff x="5472" y="2448"/>
              <a:chExt cx="1440" cy="288"/>
            </a:xfrm>
          </p:grpSpPr>
          <p:sp>
            <p:nvSpPr>
              <p:cNvPr id="12324" name="Text Box 51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25" name="Text Box 52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26" name="Text Box 53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27" name="Text Box 54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28" name="Text Box 55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2300" name="Group 56"/>
            <p:cNvGrpSpPr>
              <a:grpSpLocks/>
            </p:cNvGrpSpPr>
            <p:nvPr/>
          </p:nvGrpSpPr>
          <p:grpSpPr bwMode="auto">
            <a:xfrm>
              <a:off x="5472" y="2736"/>
              <a:ext cx="1440" cy="288"/>
              <a:chOff x="5472" y="2448"/>
              <a:chExt cx="1440" cy="288"/>
            </a:xfrm>
          </p:grpSpPr>
          <p:sp>
            <p:nvSpPr>
              <p:cNvPr id="12319" name="Text Box 57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20" name="Text Box 58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8</a:t>
                </a:r>
              </a:p>
            </p:txBody>
          </p:sp>
          <p:sp>
            <p:nvSpPr>
              <p:cNvPr id="12321" name="Text Box 59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22" name="Text Box 60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23" name="Text Box 61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2301" name="Group 62"/>
            <p:cNvGrpSpPr>
              <a:grpSpLocks/>
            </p:cNvGrpSpPr>
            <p:nvPr/>
          </p:nvGrpSpPr>
          <p:grpSpPr bwMode="auto">
            <a:xfrm>
              <a:off x="5472" y="3024"/>
              <a:ext cx="1440" cy="288"/>
              <a:chOff x="5472" y="2448"/>
              <a:chExt cx="1440" cy="288"/>
            </a:xfrm>
          </p:grpSpPr>
          <p:sp>
            <p:nvSpPr>
              <p:cNvPr id="12314" name="Text Box 63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15" name="Text Box 64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16" name="Text Box 65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17" name="Text Box 66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18" name="Text Box 67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2302" name="Group 68"/>
            <p:cNvGrpSpPr>
              <a:grpSpLocks/>
            </p:cNvGrpSpPr>
            <p:nvPr/>
          </p:nvGrpSpPr>
          <p:grpSpPr bwMode="auto">
            <a:xfrm>
              <a:off x="5472" y="3312"/>
              <a:ext cx="1440" cy="288"/>
              <a:chOff x="5472" y="2448"/>
              <a:chExt cx="1440" cy="288"/>
            </a:xfrm>
          </p:grpSpPr>
          <p:sp>
            <p:nvSpPr>
              <p:cNvPr id="12309" name="Text Box 69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10" name="Text Box 70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11" name="Text Box 71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12" name="Text Box 72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13" name="Text Box 73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2303" name="Group 74"/>
            <p:cNvGrpSpPr>
              <a:grpSpLocks/>
            </p:cNvGrpSpPr>
            <p:nvPr/>
          </p:nvGrpSpPr>
          <p:grpSpPr bwMode="auto">
            <a:xfrm>
              <a:off x="5472" y="3600"/>
              <a:ext cx="1440" cy="288"/>
              <a:chOff x="5472" y="3600"/>
              <a:chExt cx="1440" cy="288"/>
            </a:xfrm>
          </p:grpSpPr>
          <p:sp>
            <p:nvSpPr>
              <p:cNvPr id="12304" name="Text Box 75"/>
              <p:cNvSpPr txBox="1">
                <a:spLocks noChangeArrowheads="1"/>
              </p:cNvSpPr>
              <p:nvPr/>
            </p:nvSpPr>
            <p:spPr bwMode="auto">
              <a:xfrm>
                <a:off x="5472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05" name="Text Box 76"/>
              <p:cNvSpPr txBox="1">
                <a:spLocks noChangeArrowheads="1"/>
              </p:cNvSpPr>
              <p:nvPr/>
            </p:nvSpPr>
            <p:spPr bwMode="auto">
              <a:xfrm>
                <a:off x="5760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06" name="Text Box 77"/>
              <p:cNvSpPr txBox="1">
                <a:spLocks noChangeArrowheads="1"/>
              </p:cNvSpPr>
              <p:nvPr/>
            </p:nvSpPr>
            <p:spPr bwMode="auto">
              <a:xfrm>
                <a:off x="6048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07" name="Text Box 78"/>
              <p:cNvSpPr txBox="1">
                <a:spLocks noChangeArrowheads="1"/>
              </p:cNvSpPr>
              <p:nvPr/>
            </p:nvSpPr>
            <p:spPr bwMode="auto">
              <a:xfrm>
                <a:off x="6336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2308" name="Text Box 79"/>
              <p:cNvSpPr txBox="1">
                <a:spLocks noChangeArrowheads="1"/>
              </p:cNvSpPr>
              <p:nvPr/>
            </p:nvSpPr>
            <p:spPr bwMode="auto">
              <a:xfrm>
                <a:off x="6624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</p:grpSp>
      <p:sp>
        <p:nvSpPr>
          <p:cNvPr id="211057" name="Line 113"/>
          <p:cNvSpPr>
            <a:spLocks noChangeShapeType="1"/>
          </p:cNvSpPr>
          <p:nvPr/>
        </p:nvSpPr>
        <p:spPr bwMode="auto">
          <a:xfrm>
            <a:off x="1893888" y="2781300"/>
            <a:ext cx="2087562" cy="18002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58" name="Text Box 114"/>
          <p:cNvSpPr txBox="1">
            <a:spLocks noChangeArrowheads="1"/>
          </p:cNvSpPr>
          <p:nvPr/>
        </p:nvSpPr>
        <p:spPr bwMode="auto">
          <a:xfrm>
            <a:off x="5651500" y="4508500"/>
            <a:ext cx="34925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Hasil konvolusi = (0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-2</a:t>
            </a:r>
            <a:r>
              <a:rPr lang="en-US" sz="1600">
                <a:latin typeface="Arial" charset="0"/>
              </a:rPr>
              <a:t>)+ (5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-1</a:t>
            </a:r>
            <a:r>
              <a:rPr lang="en-US" sz="1600">
                <a:latin typeface="Arial" charset="0"/>
              </a:rPr>
              <a:t>) + (5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600">
                <a:latin typeface="Arial" charset="0"/>
              </a:rPr>
              <a:t>) + (0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-1</a:t>
            </a:r>
            <a:r>
              <a:rPr lang="en-US" sz="1600">
                <a:latin typeface="Arial" charset="0"/>
              </a:rPr>
              <a:t>) + (0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600">
                <a:latin typeface="Arial" charset="0"/>
              </a:rPr>
              <a:t>) + (5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>
                <a:latin typeface="Arial" charset="0"/>
              </a:rPr>
              <a:t>) + (1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600">
                <a:latin typeface="Arial" charset="0"/>
              </a:rPr>
              <a:t>) + (6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>
                <a:latin typeface="Arial" charset="0"/>
              </a:rPr>
              <a:t>) + (1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>
                <a:latin typeface="Arial" charset="0"/>
              </a:rPr>
              <a:t>) = 8</a:t>
            </a:r>
          </a:p>
        </p:txBody>
      </p:sp>
      <p:sp>
        <p:nvSpPr>
          <p:cNvPr id="211059" name="Line 115"/>
          <p:cNvSpPr>
            <a:spLocks noChangeShapeType="1"/>
          </p:cNvSpPr>
          <p:nvPr/>
        </p:nvSpPr>
        <p:spPr bwMode="auto">
          <a:xfrm>
            <a:off x="4211638" y="4652963"/>
            <a:ext cx="1439862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16"/>
          <p:cNvSpPr>
            <a:spLocks noChangeArrowheads="1"/>
          </p:cNvSpPr>
          <p:nvPr/>
        </p:nvSpPr>
        <p:spPr bwMode="auto">
          <a:xfrm>
            <a:off x="1462088" y="2363788"/>
            <a:ext cx="877887" cy="935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57" grpId="0" animBg="1"/>
      <p:bldP spid="211058" grpId="0"/>
      <p:bldP spid="2110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6B0DF36-024B-4E28-926F-E85BEC87EC7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9011" y="1055440"/>
            <a:ext cx="8001000" cy="911225"/>
          </a:xfrm>
        </p:spPr>
        <p:txBody>
          <a:bodyPr/>
          <a:lstStyle/>
          <a:p>
            <a:pPr eaLnBrk="1" hangingPunct="1"/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Konvolusi</a:t>
            </a:r>
            <a:r>
              <a:rPr lang="en-US" dirty="0" smtClean="0"/>
              <a:t> (Spatial Filter)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1671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Citra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5 x 5 pixel </a:t>
            </a:r>
            <a:r>
              <a:rPr lang="en-US" sz="2800" dirty="0" err="1" smtClean="0"/>
              <a:t>dan</a:t>
            </a:r>
            <a:r>
              <a:rPr lang="en-US" sz="2800" dirty="0" smtClean="0"/>
              <a:t> 8 </a:t>
            </a:r>
            <a:r>
              <a:rPr lang="en-US" sz="2800" dirty="0" err="1" smtClean="0"/>
              <a:t>grayscale</a:t>
            </a:r>
            <a:r>
              <a:rPr lang="en-US" sz="2800" dirty="0" smtClean="0"/>
              <a:t> 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Hasilnya</a:t>
            </a:r>
            <a:r>
              <a:rPr lang="en-US" dirty="0" smtClean="0"/>
              <a:t> :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1447800" y="2349500"/>
            <a:ext cx="6324600" cy="1600200"/>
            <a:chOff x="912" y="1440"/>
            <a:chExt cx="3792" cy="1008"/>
          </a:xfrm>
        </p:grpSpPr>
        <p:grpSp>
          <p:nvGrpSpPr>
            <p:cNvPr id="13353" name="Group 5"/>
            <p:cNvGrpSpPr>
              <a:grpSpLocks/>
            </p:cNvGrpSpPr>
            <p:nvPr/>
          </p:nvGrpSpPr>
          <p:grpSpPr bwMode="auto">
            <a:xfrm>
              <a:off x="912" y="1440"/>
              <a:ext cx="898" cy="1008"/>
              <a:chOff x="5472" y="2448"/>
              <a:chExt cx="1440" cy="1440"/>
            </a:xfrm>
          </p:grpSpPr>
          <p:grpSp>
            <p:nvGrpSpPr>
              <p:cNvPr id="13367" name="Group 6"/>
              <p:cNvGrpSpPr>
                <a:grpSpLocks/>
              </p:cNvGrpSpPr>
              <p:nvPr/>
            </p:nvGrpSpPr>
            <p:grpSpPr bwMode="auto">
              <a:xfrm>
                <a:off x="5472" y="2448"/>
                <a:ext cx="1440" cy="288"/>
                <a:chOff x="5472" y="2448"/>
                <a:chExt cx="1440" cy="288"/>
              </a:xfrm>
            </p:grpSpPr>
            <p:sp>
              <p:nvSpPr>
                <p:cNvPr id="1339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1339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1339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1339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1339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13368" name="Group 12"/>
              <p:cNvGrpSpPr>
                <a:grpSpLocks/>
              </p:cNvGrpSpPr>
              <p:nvPr/>
            </p:nvGrpSpPr>
            <p:grpSpPr bwMode="auto">
              <a:xfrm>
                <a:off x="5472" y="2736"/>
                <a:ext cx="1440" cy="288"/>
                <a:chOff x="5472" y="2448"/>
                <a:chExt cx="1440" cy="288"/>
              </a:xfrm>
            </p:grpSpPr>
            <p:sp>
              <p:nvSpPr>
                <p:cNvPr id="1338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1338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1338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 b="1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133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1339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13369" name="Group 18"/>
              <p:cNvGrpSpPr>
                <a:grpSpLocks/>
              </p:cNvGrpSpPr>
              <p:nvPr/>
            </p:nvGrpSpPr>
            <p:grpSpPr bwMode="auto">
              <a:xfrm>
                <a:off x="5472" y="3024"/>
                <a:ext cx="1440" cy="288"/>
                <a:chOff x="5472" y="2448"/>
                <a:chExt cx="1440" cy="288"/>
              </a:xfrm>
            </p:grpSpPr>
            <p:sp>
              <p:nvSpPr>
                <p:cNvPr id="1338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338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338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33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1338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13370" name="Group 24"/>
              <p:cNvGrpSpPr>
                <a:grpSpLocks/>
              </p:cNvGrpSpPr>
              <p:nvPr/>
            </p:nvGrpSpPr>
            <p:grpSpPr bwMode="auto">
              <a:xfrm>
                <a:off x="5472" y="3312"/>
                <a:ext cx="1440" cy="288"/>
                <a:chOff x="5472" y="2448"/>
                <a:chExt cx="1440" cy="288"/>
              </a:xfrm>
            </p:grpSpPr>
            <p:sp>
              <p:nvSpPr>
                <p:cNvPr id="1337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337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337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1338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1338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13371" name="Group 30"/>
              <p:cNvGrpSpPr>
                <a:grpSpLocks/>
              </p:cNvGrpSpPr>
              <p:nvPr/>
            </p:nvGrpSpPr>
            <p:grpSpPr bwMode="auto">
              <a:xfrm>
                <a:off x="5472" y="3600"/>
                <a:ext cx="1440" cy="288"/>
                <a:chOff x="5472" y="3600"/>
                <a:chExt cx="1440" cy="288"/>
              </a:xfrm>
            </p:grpSpPr>
            <p:sp>
              <p:nvSpPr>
                <p:cNvPr id="1337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472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337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760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337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048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1337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336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337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624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</p:grpSp>
        </p:grpSp>
        <p:sp>
          <p:nvSpPr>
            <p:cNvPr id="13354" name="Text Box 36"/>
            <p:cNvSpPr txBox="1">
              <a:spLocks noChangeArrowheads="1"/>
            </p:cNvSpPr>
            <p:nvPr/>
          </p:nvSpPr>
          <p:spPr bwMode="auto">
            <a:xfrm>
              <a:off x="2370" y="1692"/>
              <a:ext cx="134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Dikonvolusi dengan </a:t>
              </a:r>
            </a:p>
            <a:p>
              <a:pPr eaLnBrk="1" hangingPunct="1"/>
              <a:r>
                <a:rPr lang="en-US" sz="1600" b="1" i="1">
                  <a:latin typeface="Arial" charset="0"/>
                </a:rPr>
                <a:t>image mask</a:t>
              </a:r>
              <a:r>
                <a:rPr lang="en-US" sz="1600">
                  <a:latin typeface="Arial" charset="0"/>
                </a:rPr>
                <a:t> :</a:t>
              </a:r>
            </a:p>
          </p:txBody>
        </p:sp>
        <p:grpSp>
          <p:nvGrpSpPr>
            <p:cNvPr id="13355" name="Group 37"/>
            <p:cNvGrpSpPr>
              <a:grpSpLocks/>
            </p:cNvGrpSpPr>
            <p:nvPr/>
          </p:nvGrpSpPr>
          <p:grpSpPr bwMode="auto">
            <a:xfrm>
              <a:off x="4165" y="1692"/>
              <a:ext cx="539" cy="605"/>
              <a:chOff x="7641" y="13324"/>
              <a:chExt cx="864" cy="864"/>
            </a:xfrm>
          </p:grpSpPr>
          <p:sp>
            <p:nvSpPr>
              <p:cNvPr id="13358" name="Text Box 38"/>
              <p:cNvSpPr txBox="1">
                <a:spLocks noChangeArrowheads="1"/>
              </p:cNvSpPr>
              <p:nvPr/>
            </p:nvSpPr>
            <p:spPr bwMode="auto">
              <a:xfrm>
                <a:off x="7641" y="133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-2</a:t>
                </a:r>
              </a:p>
            </p:txBody>
          </p:sp>
          <p:sp>
            <p:nvSpPr>
              <p:cNvPr id="13359" name="Text Box 39"/>
              <p:cNvSpPr txBox="1">
                <a:spLocks noChangeArrowheads="1"/>
              </p:cNvSpPr>
              <p:nvPr/>
            </p:nvSpPr>
            <p:spPr bwMode="auto">
              <a:xfrm>
                <a:off x="7929" y="133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</a:t>
                </a:r>
              </a:p>
            </p:txBody>
          </p:sp>
          <p:sp>
            <p:nvSpPr>
              <p:cNvPr id="13360" name="Text Box 40"/>
              <p:cNvSpPr txBox="1">
                <a:spLocks noChangeArrowheads="1"/>
              </p:cNvSpPr>
              <p:nvPr/>
            </p:nvSpPr>
            <p:spPr bwMode="auto">
              <a:xfrm>
                <a:off x="8217" y="133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13361" name="Text Box 41"/>
              <p:cNvSpPr txBox="1">
                <a:spLocks noChangeArrowheads="1"/>
              </p:cNvSpPr>
              <p:nvPr/>
            </p:nvSpPr>
            <p:spPr bwMode="auto">
              <a:xfrm>
                <a:off x="7641" y="136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</a:t>
                </a:r>
              </a:p>
            </p:txBody>
          </p:sp>
          <p:sp>
            <p:nvSpPr>
              <p:cNvPr id="13362" name="Text Box 42" descr="20%"/>
              <p:cNvSpPr txBox="1">
                <a:spLocks noChangeArrowheads="1"/>
              </p:cNvSpPr>
              <p:nvPr/>
            </p:nvSpPr>
            <p:spPr bwMode="auto">
              <a:xfrm>
                <a:off x="7929" y="13612"/>
                <a:ext cx="288" cy="288"/>
              </a:xfrm>
              <a:prstGeom prst="rect">
                <a:avLst/>
              </a:prstGeom>
              <a:pattFill prst="pct2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Arial" charset="0"/>
                  </a:rPr>
                  <a:t>0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13363" name="Text Box 43"/>
              <p:cNvSpPr txBox="1">
                <a:spLocks noChangeArrowheads="1"/>
              </p:cNvSpPr>
              <p:nvPr/>
            </p:nvSpPr>
            <p:spPr bwMode="auto">
              <a:xfrm>
                <a:off x="8217" y="136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</a:t>
                </a:r>
              </a:p>
            </p:txBody>
          </p:sp>
          <p:sp>
            <p:nvSpPr>
              <p:cNvPr id="13364" name="Text Box 44"/>
              <p:cNvSpPr txBox="1">
                <a:spLocks noChangeArrowheads="1"/>
              </p:cNvSpPr>
              <p:nvPr/>
            </p:nvSpPr>
            <p:spPr bwMode="auto">
              <a:xfrm>
                <a:off x="7641" y="139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13365" name="Text Box 45"/>
              <p:cNvSpPr txBox="1">
                <a:spLocks noChangeArrowheads="1"/>
              </p:cNvSpPr>
              <p:nvPr/>
            </p:nvSpPr>
            <p:spPr bwMode="auto">
              <a:xfrm>
                <a:off x="7929" y="139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</a:t>
                </a:r>
              </a:p>
            </p:txBody>
          </p:sp>
          <p:sp>
            <p:nvSpPr>
              <p:cNvPr id="13366" name="Text Box 46"/>
              <p:cNvSpPr txBox="1">
                <a:spLocks noChangeArrowheads="1"/>
              </p:cNvSpPr>
              <p:nvPr/>
            </p:nvSpPr>
            <p:spPr bwMode="auto">
              <a:xfrm>
                <a:off x="8217" y="139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2</a:t>
                </a:r>
              </a:p>
            </p:txBody>
          </p:sp>
        </p:grpSp>
        <p:sp>
          <p:nvSpPr>
            <p:cNvPr id="13356" name="Line 47"/>
            <p:cNvSpPr>
              <a:spLocks noChangeShapeType="1"/>
            </p:cNvSpPr>
            <p:nvPr/>
          </p:nvSpPr>
          <p:spPr bwMode="auto">
            <a:xfrm>
              <a:off x="1922" y="1944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48"/>
            <p:cNvSpPr>
              <a:spLocks noChangeShapeType="1"/>
            </p:cNvSpPr>
            <p:nvPr/>
          </p:nvSpPr>
          <p:spPr bwMode="auto">
            <a:xfrm>
              <a:off x="3717" y="1944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8" name="Group 49"/>
          <p:cNvGrpSpPr>
            <a:grpSpLocks/>
          </p:cNvGrpSpPr>
          <p:nvPr/>
        </p:nvGrpSpPr>
        <p:grpSpPr bwMode="auto">
          <a:xfrm>
            <a:off x="3348038" y="4149725"/>
            <a:ext cx="2133600" cy="1981200"/>
            <a:chOff x="5472" y="2448"/>
            <a:chExt cx="1440" cy="1440"/>
          </a:xfrm>
        </p:grpSpPr>
        <p:grpSp>
          <p:nvGrpSpPr>
            <p:cNvPr id="13323" name="Group 50"/>
            <p:cNvGrpSpPr>
              <a:grpSpLocks/>
            </p:cNvGrpSpPr>
            <p:nvPr/>
          </p:nvGrpSpPr>
          <p:grpSpPr bwMode="auto">
            <a:xfrm>
              <a:off x="5472" y="2448"/>
              <a:ext cx="1440" cy="288"/>
              <a:chOff x="5472" y="2448"/>
              <a:chExt cx="1440" cy="288"/>
            </a:xfrm>
          </p:grpSpPr>
          <p:sp>
            <p:nvSpPr>
              <p:cNvPr id="13348" name="Text Box 51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49" name="Text Box 52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50" name="Text Box 53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51" name="Text Box 54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52" name="Text Box 55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3324" name="Group 56"/>
            <p:cNvGrpSpPr>
              <a:grpSpLocks/>
            </p:cNvGrpSpPr>
            <p:nvPr/>
          </p:nvGrpSpPr>
          <p:grpSpPr bwMode="auto">
            <a:xfrm>
              <a:off x="5472" y="2736"/>
              <a:ext cx="1440" cy="288"/>
              <a:chOff x="5472" y="2448"/>
              <a:chExt cx="1440" cy="288"/>
            </a:xfrm>
          </p:grpSpPr>
          <p:sp>
            <p:nvSpPr>
              <p:cNvPr id="13343" name="Text Box 57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44" name="Text Box 58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8</a:t>
                </a:r>
              </a:p>
            </p:txBody>
          </p:sp>
          <p:sp>
            <p:nvSpPr>
              <p:cNvPr id="13345" name="Text Box 59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-4</a:t>
                </a:r>
              </a:p>
            </p:txBody>
          </p:sp>
          <p:sp>
            <p:nvSpPr>
              <p:cNvPr id="13346" name="Text Box 60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47" name="Text Box 61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3325" name="Group 62"/>
            <p:cNvGrpSpPr>
              <a:grpSpLocks/>
            </p:cNvGrpSpPr>
            <p:nvPr/>
          </p:nvGrpSpPr>
          <p:grpSpPr bwMode="auto">
            <a:xfrm>
              <a:off x="5472" y="3024"/>
              <a:ext cx="1440" cy="288"/>
              <a:chOff x="5472" y="2448"/>
              <a:chExt cx="1440" cy="288"/>
            </a:xfrm>
          </p:grpSpPr>
          <p:sp>
            <p:nvSpPr>
              <p:cNvPr id="13338" name="Text Box 63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39" name="Text Box 64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40" name="Text Box 65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41" name="Text Box 66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42" name="Text Box 67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3326" name="Group 68"/>
            <p:cNvGrpSpPr>
              <a:grpSpLocks/>
            </p:cNvGrpSpPr>
            <p:nvPr/>
          </p:nvGrpSpPr>
          <p:grpSpPr bwMode="auto">
            <a:xfrm>
              <a:off x="5472" y="3312"/>
              <a:ext cx="1440" cy="288"/>
              <a:chOff x="5472" y="2448"/>
              <a:chExt cx="1440" cy="288"/>
            </a:xfrm>
          </p:grpSpPr>
          <p:sp>
            <p:nvSpPr>
              <p:cNvPr id="13333" name="Text Box 69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34" name="Text Box 70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35" name="Text Box 71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36" name="Text Box 72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37" name="Text Box 73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3327" name="Group 74"/>
            <p:cNvGrpSpPr>
              <a:grpSpLocks/>
            </p:cNvGrpSpPr>
            <p:nvPr/>
          </p:nvGrpSpPr>
          <p:grpSpPr bwMode="auto">
            <a:xfrm>
              <a:off x="5472" y="3600"/>
              <a:ext cx="1440" cy="288"/>
              <a:chOff x="5472" y="3600"/>
              <a:chExt cx="1440" cy="288"/>
            </a:xfrm>
          </p:grpSpPr>
          <p:sp>
            <p:nvSpPr>
              <p:cNvPr id="13328" name="Text Box 75"/>
              <p:cNvSpPr txBox="1">
                <a:spLocks noChangeArrowheads="1"/>
              </p:cNvSpPr>
              <p:nvPr/>
            </p:nvSpPr>
            <p:spPr bwMode="auto">
              <a:xfrm>
                <a:off x="5472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29" name="Text Box 76"/>
              <p:cNvSpPr txBox="1">
                <a:spLocks noChangeArrowheads="1"/>
              </p:cNvSpPr>
              <p:nvPr/>
            </p:nvSpPr>
            <p:spPr bwMode="auto">
              <a:xfrm>
                <a:off x="5760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30" name="Text Box 77"/>
              <p:cNvSpPr txBox="1">
                <a:spLocks noChangeArrowheads="1"/>
              </p:cNvSpPr>
              <p:nvPr/>
            </p:nvSpPr>
            <p:spPr bwMode="auto">
              <a:xfrm>
                <a:off x="6048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31" name="Text Box 78"/>
              <p:cNvSpPr txBox="1">
                <a:spLocks noChangeArrowheads="1"/>
              </p:cNvSpPr>
              <p:nvPr/>
            </p:nvSpPr>
            <p:spPr bwMode="auto">
              <a:xfrm>
                <a:off x="6336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  <p:sp>
            <p:nvSpPr>
              <p:cNvPr id="13332" name="Text Box 79"/>
              <p:cNvSpPr txBox="1">
                <a:spLocks noChangeArrowheads="1"/>
              </p:cNvSpPr>
              <p:nvPr/>
            </p:nvSpPr>
            <p:spPr bwMode="auto">
              <a:xfrm>
                <a:off x="6624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charset="0"/>
                </a:endParaRPr>
              </a:p>
            </p:txBody>
          </p:sp>
        </p:grpSp>
      </p:grpSp>
      <p:sp>
        <p:nvSpPr>
          <p:cNvPr id="217168" name="Line 80"/>
          <p:cNvSpPr>
            <a:spLocks noChangeShapeType="1"/>
          </p:cNvSpPr>
          <p:nvPr/>
        </p:nvSpPr>
        <p:spPr bwMode="auto">
          <a:xfrm>
            <a:off x="2195513" y="2852738"/>
            <a:ext cx="2087562" cy="18002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69" name="Text Box 81"/>
          <p:cNvSpPr txBox="1">
            <a:spLocks noChangeArrowheads="1"/>
          </p:cNvSpPr>
          <p:nvPr/>
        </p:nvSpPr>
        <p:spPr bwMode="auto">
          <a:xfrm>
            <a:off x="5651500" y="4508500"/>
            <a:ext cx="34925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Hasil konvolusi = (5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-2</a:t>
            </a:r>
            <a:r>
              <a:rPr lang="en-US" sz="1600">
                <a:latin typeface="Arial" charset="0"/>
              </a:rPr>
              <a:t>)+ (5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-1</a:t>
            </a:r>
            <a:r>
              <a:rPr lang="en-US" sz="1600">
                <a:latin typeface="Arial" charset="0"/>
              </a:rPr>
              <a:t>) + (4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600">
                <a:latin typeface="Arial" charset="0"/>
              </a:rPr>
              <a:t>) + (0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-1</a:t>
            </a:r>
            <a:r>
              <a:rPr lang="en-US" sz="1600">
                <a:latin typeface="Arial" charset="0"/>
              </a:rPr>
              <a:t>) + (5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600">
                <a:latin typeface="Arial" charset="0"/>
              </a:rPr>
              <a:t>) + (4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>
                <a:latin typeface="Arial" charset="0"/>
              </a:rPr>
              <a:t>) + (6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600">
                <a:latin typeface="Arial" charset="0"/>
              </a:rPr>
              <a:t>) + (1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>
                <a:latin typeface="Arial" charset="0"/>
              </a:rPr>
              <a:t>) + (3 x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>
                <a:latin typeface="Arial" charset="0"/>
              </a:rPr>
              <a:t>) = -4</a:t>
            </a:r>
          </a:p>
        </p:txBody>
      </p:sp>
      <p:sp>
        <p:nvSpPr>
          <p:cNvPr id="217170" name="Line 82"/>
          <p:cNvSpPr>
            <a:spLocks noChangeShapeType="1"/>
          </p:cNvSpPr>
          <p:nvPr/>
        </p:nvSpPr>
        <p:spPr bwMode="auto">
          <a:xfrm>
            <a:off x="4643438" y="4652963"/>
            <a:ext cx="1008062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83"/>
          <p:cNvSpPr>
            <a:spLocks noChangeArrowheads="1"/>
          </p:cNvSpPr>
          <p:nvPr/>
        </p:nvSpPr>
        <p:spPr bwMode="auto">
          <a:xfrm>
            <a:off x="1763713" y="2363788"/>
            <a:ext cx="877887" cy="935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21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68" grpId="0" animBg="1"/>
      <p:bldP spid="217169" grpId="0"/>
      <p:bldP spid="2171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Citra </a:t>
            </a:r>
            <a:r>
              <a:rPr lang="en-US" dirty="0" err="1"/>
              <a:t>dengan</a:t>
            </a:r>
            <a:r>
              <a:rPr lang="en-US" dirty="0"/>
              <a:t> 5 x 5 pixel </a:t>
            </a:r>
            <a:r>
              <a:rPr lang="en-US" dirty="0" err="1"/>
              <a:t>dan</a:t>
            </a:r>
            <a:r>
              <a:rPr lang="en-US" dirty="0"/>
              <a:t> 8 </a:t>
            </a:r>
            <a:r>
              <a:rPr lang="en-US" dirty="0" err="1"/>
              <a:t>grayscale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Hasilnya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(Spatial Filter)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187450" y="2535636"/>
            <a:ext cx="6324600" cy="1600200"/>
            <a:chOff x="912" y="1440"/>
            <a:chExt cx="3792" cy="1008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912" y="1440"/>
              <a:ext cx="898" cy="1008"/>
              <a:chOff x="5472" y="2448"/>
              <a:chExt cx="1440" cy="1440"/>
            </a:xfrm>
          </p:grpSpPr>
          <p:grpSp>
            <p:nvGrpSpPr>
              <p:cNvPr id="22" name="Group 6"/>
              <p:cNvGrpSpPr>
                <a:grpSpLocks/>
              </p:cNvGrpSpPr>
              <p:nvPr/>
            </p:nvGrpSpPr>
            <p:grpSpPr bwMode="auto">
              <a:xfrm>
                <a:off x="5472" y="2448"/>
                <a:ext cx="1440" cy="288"/>
                <a:chOff x="5472" y="2448"/>
                <a:chExt cx="1440" cy="288"/>
              </a:xfrm>
            </p:grpSpPr>
            <p:sp>
              <p:nvSpPr>
                <p:cNvPr id="4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4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4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12"/>
              <p:cNvGrpSpPr>
                <a:grpSpLocks/>
              </p:cNvGrpSpPr>
              <p:nvPr/>
            </p:nvGrpSpPr>
            <p:grpSpPr bwMode="auto">
              <a:xfrm>
                <a:off x="5472" y="2736"/>
                <a:ext cx="1440" cy="288"/>
                <a:chOff x="5472" y="2448"/>
                <a:chExt cx="1440" cy="288"/>
              </a:xfrm>
            </p:grpSpPr>
            <p:sp>
              <p:nvSpPr>
                <p:cNvPr id="4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 dirty="0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4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4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18"/>
              <p:cNvGrpSpPr>
                <a:grpSpLocks/>
              </p:cNvGrpSpPr>
              <p:nvPr/>
            </p:nvGrpSpPr>
            <p:grpSpPr bwMode="auto">
              <a:xfrm>
                <a:off x="5472" y="3024"/>
                <a:ext cx="1440" cy="288"/>
                <a:chOff x="5472" y="2448"/>
                <a:chExt cx="1440" cy="288"/>
              </a:xfrm>
            </p:grpSpPr>
            <p:sp>
              <p:nvSpPr>
                <p:cNvPr id="3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3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3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4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25" name="Group 24"/>
              <p:cNvGrpSpPr>
                <a:grpSpLocks/>
              </p:cNvGrpSpPr>
              <p:nvPr/>
            </p:nvGrpSpPr>
            <p:grpSpPr bwMode="auto">
              <a:xfrm>
                <a:off x="5472" y="3312"/>
                <a:ext cx="1440" cy="288"/>
                <a:chOff x="5472" y="2448"/>
                <a:chExt cx="1440" cy="288"/>
              </a:xfrm>
            </p:grpSpPr>
            <p:sp>
              <p:nvSpPr>
                <p:cNvPr id="3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3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3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3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3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26" name="Group 30"/>
              <p:cNvGrpSpPr>
                <a:grpSpLocks/>
              </p:cNvGrpSpPr>
              <p:nvPr/>
            </p:nvGrpSpPr>
            <p:grpSpPr bwMode="auto">
              <a:xfrm>
                <a:off x="5472" y="3600"/>
                <a:ext cx="1440" cy="288"/>
                <a:chOff x="5472" y="3600"/>
                <a:chExt cx="1440" cy="288"/>
              </a:xfrm>
            </p:grpSpPr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472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760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048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336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624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600">
                      <a:latin typeface="Arial" charset="0"/>
                    </a:rPr>
                    <a:t>6</a:t>
                  </a:r>
                </a:p>
              </p:txBody>
            </p:sp>
          </p:grpSp>
        </p:grp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2370" y="1692"/>
              <a:ext cx="134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Dikonvolusi dengan </a:t>
              </a:r>
            </a:p>
            <a:p>
              <a:pPr eaLnBrk="1" hangingPunct="1"/>
              <a:r>
                <a:rPr lang="en-US" sz="1600" b="1" i="1">
                  <a:latin typeface="Arial" charset="0"/>
                </a:rPr>
                <a:t>image mask</a:t>
              </a:r>
              <a:r>
                <a:rPr lang="en-US" sz="1600">
                  <a:latin typeface="Arial" charset="0"/>
                </a:rPr>
                <a:t> :</a:t>
              </a:r>
            </a:p>
          </p:txBody>
        </p: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4165" y="1692"/>
              <a:ext cx="539" cy="605"/>
              <a:chOff x="7641" y="13324"/>
              <a:chExt cx="864" cy="864"/>
            </a:xfrm>
          </p:grpSpPr>
          <p:sp>
            <p:nvSpPr>
              <p:cNvPr id="13" name="Text Box 38"/>
              <p:cNvSpPr txBox="1">
                <a:spLocks noChangeArrowheads="1"/>
              </p:cNvSpPr>
              <p:nvPr/>
            </p:nvSpPr>
            <p:spPr bwMode="auto">
              <a:xfrm>
                <a:off x="7641" y="133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-2</a:t>
                </a:r>
              </a:p>
            </p:txBody>
          </p:sp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7929" y="133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</a:t>
                </a:r>
              </a:p>
            </p:txBody>
          </p:sp>
          <p:sp>
            <p:nvSpPr>
              <p:cNvPr id="15" name="Text Box 40"/>
              <p:cNvSpPr txBox="1">
                <a:spLocks noChangeArrowheads="1"/>
              </p:cNvSpPr>
              <p:nvPr/>
            </p:nvSpPr>
            <p:spPr bwMode="auto">
              <a:xfrm>
                <a:off x="8217" y="133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16" name="Text Box 41"/>
              <p:cNvSpPr txBox="1">
                <a:spLocks noChangeArrowheads="1"/>
              </p:cNvSpPr>
              <p:nvPr/>
            </p:nvSpPr>
            <p:spPr bwMode="auto">
              <a:xfrm>
                <a:off x="7641" y="136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</a:t>
                </a:r>
              </a:p>
            </p:txBody>
          </p:sp>
          <p:sp>
            <p:nvSpPr>
              <p:cNvPr id="17" name="Text Box 42" descr="20%"/>
              <p:cNvSpPr txBox="1">
                <a:spLocks noChangeArrowheads="1"/>
              </p:cNvSpPr>
              <p:nvPr/>
            </p:nvSpPr>
            <p:spPr bwMode="auto">
              <a:xfrm>
                <a:off x="7929" y="13612"/>
                <a:ext cx="288" cy="288"/>
              </a:xfrm>
              <a:prstGeom prst="rect">
                <a:avLst/>
              </a:prstGeom>
              <a:pattFill prst="pct2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Arial" charset="0"/>
                  </a:rPr>
                  <a:t>0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18" name="Text Box 43"/>
              <p:cNvSpPr txBox="1">
                <a:spLocks noChangeArrowheads="1"/>
              </p:cNvSpPr>
              <p:nvPr/>
            </p:nvSpPr>
            <p:spPr bwMode="auto">
              <a:xfrm>
                <a:off x="8217" y="136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</a:t>
                </a:r>
              </a:p>
            </p:txBody>
          </p:sp>
          <p:sp>
            <p:nvSpPr>
              <p:cNvPr id="19" name="Text Box 44"/>
              <p:cNvSpPr txBox="1">
                <a:spLocks noChangeArrowheads="1"/>
              </p:cNvSpPr>
              <p:nvPr/>
            </p:nvSpPr>
            <p:spPr bwMode="auto">
              <a:xfrm>
                <a:off x="7641" y="139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7929" y="139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</a:t>
                </a:r>
              </a:p>
            </p:txBody>
          </p:sp>
          <p:sp>
            <p:nvSpPr>
              <p:cNvPr id="21" name="Text Box 46"/>
              <p:cNvSpPr txBox="1">
                <a:spLocks noChangeArrowheads="1"/>
              </p:cNvSpPr>
              <p:nvPr/>
            </p:nvSpPr>
            <p:spPr bwMode="auto">
              <a:xfrm>
                <a:off x="8217" y="139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2</a:t>
                </a:r>
              </a:p>
            </p:txBody>
          </p:sp>
        </p:grp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>
              <a:off x="1922" y="1944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>
              <a:off x="3717" y="1944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2843213" y="4046936"/>
            <a:ext cx="2133600" cy="1981200"/>
            <a:chOff x="5472" y="2448"/>
            <a:chExt cx="1440" cy="1440"/>
          </a:xfrm>
        </p:grpSpPr>
        <p:grpSp>
          <p:nvGrpSpPr>
            <p:cNvPr id="53" name="Group 50"/>
            <p:cNvGrpSpPr>
              <a:grpSpLocks/>
            </p:cNvGrpSpPr>
            <p:nvPr/>
          </p:nvGrpSpPr>
          <p:grpSpPr bwMode="auto">
            <a:xfrm>
              <a:off x="5472" y="2448"/>
              <a:ext cx="1440" cy="288"/>
              <a:chOff x="5472" y="2448"/>
              <a:chExt cx="1440" cy="288"/>
            </a:xfrm>
          </p:grpSpPr>
          <p:sp>
            <p:nvSpPr>
              <p:cNvPr id="78" name="Text Box 51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5</a:t>
                </a:r>
              </a:p>
            </p:txBody>
          </p:sp>
          <p:sp>
            <p:nvSpPr>
              <p:cNvPr id="79" name="Text Box 52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15</a:t>
                </a:r>
              </a:p>
            </p:txBody>
          </p:sp>
          <p:sp>
            <p:nvSpPr>
              <p:cNvPr id="80" name="Text Box 53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12</a:t>
                </a:r>
              </a:p>
            </p:txBody>
          </p:sp>
          <p:sp>
            <p:nvSpPr>
              <p:cNvPr id="81" name="Text Box 54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11</a:t>
                </a:r>
              </a:p>
            </p:txBody>
          </p:sp>
          <p:sp>
            <p:nvSpPr>
              <p:cNvPr id="82" name="Text Box 55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54" name="Group 56"/>
            <p:cNvGrpSpPr>
              <a:grpSpLocks/>
            </p:cNvGrpSpPr>
            <p:nvPr/>
          </p:nvGrpSpPr>
          <p:grpSpPr bwMode="auto">
            <a:xfrm>
              <a:off x="5472" y="2736"/>
              <a:ext cx="1440" cy="288"/>
              <a:chOff x="5472" y="2448"/>
              <a:chExt cx="1440" cy="288"/>
            </a:xfrm>
          </p:grpSpPr>
          <p:sp>
            <p:nvSpPr>
              <p:cNvPr id="73" name="Text Box 57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13</a:t>
                </a:r>
              </a:p>
            </p:txBody>
          </p:sp>
          <p:sp>
            <p:nvSpPr>
              <p:cNvPr id="74" name="Text Box 58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8</a:t>
                </a:r>
              </a:p>
            </p:txBody>
          </p:sp>
          <p:sp>
            <p:nvSpPr>
              <p:cNvPr id="75" name="Text Box 59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-4</a:t>
                </a:r>
              </a:p>
            </p:txBody>
          </p:sp>
          <p:sp>
            <p:nvSpPr>
              <p:cNvPr id="76" name="Text Box 60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-6</a:t>
                </a:r>
              </a:p>
            </p:txBody>
          </p:sp>
          <p:sp>
            <p:nvSpPr>
              <p:cNvPr id="77" name="Text Box 61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-13</a:t>
                </a:r>
              </a:p>
            </p:txBody>
          </p:sp>
        </p:grpSp>
        <p:grpSp>
          <p:nvGrpSpPr>
            <p:cNvPr id="55" name="Group 62"/>
            <p:cNvGrpSpPr>
              <a:grpSpLocks/>
            </p:cNvGrpSpPr>
            <p:nvPr/>
          </p:nvGrpSpPr>
          <p:grpSpPr bwMode="auto">
            <a:xfrm>
              <a:off x="5472" y="3024"/>
              <a:ext cx="1440" cy="288"/>
              <a:chOff x="5472" y="2448"/>
              <a:chExt cx="1440" cy="288"/>
            </a:xfrm>
          </p:grpSpPr>
          <p:sp>
            <p:nvSpPr>
              <p:cNvPr id="68" name="Text Box 63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19</a:t>
                </a:r>
              </a:p>
            </p:txBody>
          </p:sp>
          <p:sp>
            <p:nvSpPr>
              <p:cNvPr id="69" name="Text Box 64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20</a:t>
                </a:r>
              </a:p>
            </p:txBody>
          </p:sp>
          <p:sp>
            <p:nvSpPr>
              <p:cNvPr id="70" name="Text Box 65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3</a:t>
                </a:r>
              </a:p>
            </p:txBody>
          </p:sp>
          <p:sp>
            <p:nvSpPr>
              <p:cNvPr id="71" name="Text Box 66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latin typeface="Arial" charset="0"/>
                  </a:rPr>
                  <a:t>-4</a:t>
                </a:r>
              </a:p>
            </p:txBody>
          </p:sp>
          <p:sp>
            <p:nvSpPr>
              <p:cNvPr id="72" name="Text Box 67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-12</a:t>
                </a:r>
              </a:p>
            </p:txBody>
          </p:sp>
        </p:grpSp>
        <p:grpSp>
          <p:nvGrpSpPr>
            <p:cNvPr id="56" name="Group 68"/>
            <p:cNvGrpSpPr>
              <a:grpSpLocks/>
            </p:cNvGrpSpPr>
            <p:nvPr/>
          </p:nvGrpSpPr>
          <p:grpSpPr bwMode="auto">
            <a:xfrm>
              <a:off x="5472" y="3312"/>
              <a:ext cx="1440" cy="288"/>
              <a:chOff x="5472" y="2448"/>
              <a:chExt cx="1440" cy="288"/>
            </a:xfrm>
          </p:grpSpPr>
          <p:sp>
            <p:nvSpPr>
              <p:cNvPr id="63" name="Text Box 69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18</a:t>
                </a:r>
              </a:p>
            </p:txBody>
          </p:sp>
          <p:sp>
            <p:nvSpPr>
              <p:cNvPr id="64" name="Text Box 70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18</a:t>
                </a:r>
              </a:p>
            </p:txBody>
          </p:sp>
          <p:sp>
            <p:nvSpPr>
              <p:cNvPr id="65" name="Text Box 71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2</a:t>
                </a:r>
              </a:p>
            </p:txBody>
          </p:sp>
          <p:sp>
            <p:nvSpPr>
              <p:cNvPr id="66" name="Text Box 72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9</a:t>
                </a:r>
              </a:p>
            </p:txBody>
          </p:sp>
          <p:sp>
            <p:nvSpPr>
              <p:cNvPr id="67" name="Text Box 73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-5</a:t>
                </a:r>
              </a:p>
            </p:txBody>
          </p:sp>
        </p:grpSp>
        <p:grpSp>
          <p:nvGrpSpPr>
            <p:cNvPr id="57" name="Group 74"/>
            <p:cNvGrpSpPr>
              <a:grpSpLocks/>
            </p:cNvGrpSpPr>
            <p:nvPr/>
          </p:nvGrpSpPr>
          <p:grpSpPr bwMode="auto">
            <a:xfrm>
              <a:off x="5472" y="3600"/>
              <a:ext cx="1440" cy="288"/>
              <a:chOff x="5472" y="3600"/>
              <a:chExt cx="1440" cy="288"/>
            </a:xfrm>
          </p:grpSpPr>
          <p:sp>
            <p:nvSpPr>
              <p:cNvPr id="58" name="Text Box 75"/>
              <p:cNvSpPr txBox="1">
                <a:spLocks noChangeArrowheads="1"/>
              </p:cNvSpPr>
              <p:nvPr/>
            </p:nvSpPr>
            <p:spPr bwMode="auto">
              <a:xfrm>
                <a:off x="5472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5</a:t>
                </a:r>
              </a:p>
            </p:txBody>
          </p:sp>
          <p:sp>
            <p:nvSpPr>
              <p:cNvPr id="59" name="Text Box 76"/>
              <p:cNvSpPr txBox="1">
                <a:spLocks noChangeArrowheads="1"/>
              </p:cNvSpPr>
              <p:nvPr/>
            </p:nvSpPr>
            <p:spPr bwMode="auto">
              <a:xfrm>
                <a:off x="5760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-2</a:t>
                </a:r>
              </a:p>
            </p:txBody>
          </p:sp>
          <p:sp>
            <p:nvSpPr>
              <p:cNvPr id="60" name="Text Box 77"/>
              <p:cNvSpPr txBox="1">
                <a:spLocks noChangeArrowheads="1"/>
              </p:cNvSpPr>
              <p:nvPr/>
            </p:nvSpPr>
            <p:spPr bwMode="auto">
              <a:xfrm>
                <a:off x="6048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-19</a:t>
                </a:r>
              </a:p>
            </p:txBody>
          </p:sp>
          <p:sp>
            <p:nvSpPr>
              <p:cNvPr id="61" name="Text Box 78"/>
              <p:cNvSpPr txBox="1">
                <a:spLocks noChangeArrowheads="1"/>
              </p:cNvSpPr>
              <p:nvPr/>
            </p:nvSpPr>
            <p:spPr bwMode="auto">
              <a:xfrm>
                <a:off x="6336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-17</a:t>
                </a:r>
              </a:p>
            </p:txBody>
          </p:sp>
          <p:sp>
            <p:nvSpPr>
              <p:cNvPr id="62" name="Text Box 79"/>
              <p:cNvSpPr txBox="1">
                <a:spLocks noChangeArrowheads="1"/>
              </p:cNvSpPr>
              <p:nvPr/>
            </p:nvSpPr>
            <p:spPr bwMode="auto">
              <a:xfrm>
                <a:off x="6624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-13</a:t>
                </a:r>
              </a:p>
            </p:txBody>
          </p:sp>
        </p:grpSp>
      </p:grpSp>
      <p:grpSp>
        <p:nvGrpSpPr>
          <p:cNvPr id="83" name="Group 80"/>
          <p:cNvGrpSpPr>
            <a:grpSpLocks/>
          </p:cNvGrpSpPr>
          <p:nvPr/>
        </p:nvGrpSpPr>
        <p:grpSpPr bwMode="auto">
          <a:xfrm>
            <a:off x="6659563" y="4046936"/>
            <a:ext cx="2133600" cy="1981200"/>
            <a:chOff x="5472" y="2448"/>
            <a:chExt cx="1440" cy="1440"/>
          </a:xfrm>
        </p:grpSpPr>
        <p:grpSp>
          <p:nvGrpSpPr>
            <p:cNvPr id="84" name="Group 81"/>
            <p:cNvGrpSpPr>
              <a:grpSpLocks/>
            </p:cNvGrpSpPr>
            <p:nvPr/>
          </p:nvGrpSpPr>
          <p:grpSpPr bwMode="auto">
            <a:xfrm>
              <a:off x="5472" y="2448"/>
              <a:ext cx="1440" cy="288"/>
              <a:chOff x="5472" y="2448"/>
              <a:chExt cx="1440" cy="288"/>
            </a:xfrm>
          </p:grpSpPr>
          <p:sp>
            <p:nvSpPr>
              <p:cNvPr id="109" name="Text Box 82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5</a:t>
                </a:r>
              </a:p>
            </p:txBody>
          </p:sp>
          <p:sp>
            <p:nvSpPr>
              <p:cNvPr id="110" name="Text Box 83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111" name="Text Box 84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112" name="Text Box 85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113" name="Text Box 86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85" name="Group 87"/>
            <p:cNvGrpSpPr>
              <a:grpSpLocks/>
            </p:cNvGrpSpPr>
            <p:nvPr/>
          </p:nvGrpSpPr>
          <p:grpSpPr bwMode="auto">
            <a:xfrm>
              <a:off x="5472" y="2736"/>
              <a:ext cx="1440" cy="288"/>
              <a:chOff x="5472" y="2448"/>
              <a:chExt cx="1440" cy="288"/>
            </a:xfrm>
          </p:grpSpPr>
          <p:sp>
            <p:nvSpPr>
              <p:cNvPr id="104" name="Text Box 88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105" name="Text Box 89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106" name="Text Box 90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107" name="Text Box 91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86" name="Group 93"/>
            <p:cNvGrpSpPr>
              <a:grpSpLocks/>
            </p:cNvGrpSpPr>
            <p:nvPr/>
          </p:nvGrpSpPr>
          <p:grpSpPr bwMode="auto">
            <a:xfrm>
              <a:off x="5472" y="3024"/>
              <a:ext cx="1440" cy="288"/>
              <a:chOff x="5472" y="2448"/>
              <a:chExt cx="1440" cy="288"/>
            </a:xfrm>
          </p:grpSpPr>
          <p:sp>
            <p:nvSpPr>
              <p:cNvPr id="99" name="Text Box 94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100" name="Text Box 95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101" name="Text Box 96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3</a:t>
                </a:r>
              </a:p>
            </p:txBody>
          </p:sp>
          <p:sp>
            <p:nvSpPr>
              <p:cNvPr id="102" name="Text Box 97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103" name="Text Box 98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87" name="Group 99"/>
            <p:cNvGrpSpPr>
              <a:grpSpLocks/>
            </p:cNvGrpSpPr>
            <p:nvPr/>
          </p:nvGrpSpPr>
          <p:grpSpPr bwMode="auto">
            <a:xfrm>
              <a:off x="5472" y="3312"/>
              <a:ext cx="1440" cy="288"/>
              <a:chOff x="5472" y="2448"/>
              <a:chExt cx="1440" cy="288"/>
            </a:xfrm>
          </p:grpSpPr>
          <p:sp>
            <p:nvSpPr>
              <p:cNvPr id="94" name="Text Box 100"/>
              <p:cNvSpPr txBox="1">
                <a:spLocks noChangeArrowheads="1"/>
              </p:cNvSpPr>
              <p:nvPr/>
            </p:nvSpPr>
            <p:spPr bwMode="auto">
              <a:xfrm>
                <a:off x="5472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95" name="Text Box 101"/>
              <p:cNvSpPr txBox="1">
                <a:spLocks noChangeArrowheads="1"/>
              </p:cNvSpPr>
              <p:nvPr/>
            </p:nvSpPr>
            <p:spPr bwMode="auto">
              <a:xfrm>
                <a:off x="5760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96" name="Text Box 102"/>
              <p:cNvSpPr txBox="1">
                <a:spLocks noChangeArrowheads="1"/>
              </p:cNvSpPr>
              <p:nvPr/>
            </p:nvSpPr>
            <p:spPr bwMode="auto">
              <a:xfrm>
                <a:off x="6048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2</a:t>
                </a:r>
              </a:p>
            </p:txBody>
          </p:sp>
          <p:sp>
            <p:nvSpPr>
              <p:cNvPr id="97" name="Text Box 103"/>
              <p:cNvSpPr txBox="1">
                <a:spLocks noChangeArrowheads="1"/>
              </p:cNvSpPr>
              <p:nvPr/>
            </p:nvSpPr>
            <p:spPr bwMode="auto">
              <a:xfrm>
                <a:off x="6336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7</a:t>
                </a:r>
              </a:p>
            </p:txBody>
          </p:sp>
          <p:sp>
            <p:nvSpPr>
              <p:cNvPr id="98" name="Text Box 104"/>
              <p:cNvSpPr txBox="1">
                <a:spLocks noChangeArrowheads="1"/>
              </p:cNvSpPr>
              <p:nvPr/>
            </p:nvSpPr>
            <p:spPr bwMode="auto">
              <a:xfrm>
                <a:off x="6624" y="24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88" name="Group 105"/>
            <p:cNvGrpSpPr>
              <a:grpSpLocks/>
            </p:cNvGrpSpPr>
            <p:nvPr/>
          </p:nvGrpSpPr>
          <p:grpSpPr bwMode="auto">
            <a:xfrm>
              <a:off x="5472" y="3600"/>
              <a:ext cx="1440" cy="288"/>
              <a:chOff x="5472" y="3600"/>
              <a:chExt cx="1440" cy="288"/>
            </a:xfrm>
          </p:grpSpPr>
          <p:sp>
            <p:nvSpPr>
              <p:cNvPr id="89" name="Text Box 106"/>
              <p:cNvSpPr txBox="1">
                <a:spLocks noChangeArrowheads="1"/>
              </p:cNvSpPr>
              <p:nvPr/>
            </p:nvSpPr>
            <p:spPr bwMode="auto">
              <a:xfrm>
                <a:off x="5472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5</a:t>
                </a:r>
              </a:p>
            </p:txBody>
          </p:sp>
          <p:sp>
            <p:nvSpPr>
              <p:cNvPr id="90" name="Text Box 107"/>
              <p:cNvSpPr txBox="1">
                <a:spLocks noChangeArrowheads="1"/>
              </p:cNvSpPr>
              <p:nvPr/>
            </p:nvSpPr>
            <p:spPr bwMode="auto">
              <a:xfrm>
                <a:off x="5760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91" name="Text Box 108"/>
              <p:cNvSpPr txBox="1">
                <a:spLocks noChangeArrowheads="1"/>
              </p:cNvSpPr>
              <p:nvPr/>
            </p:nvSpPr>
            <p:spPr bwMode="auto">
              <a:xfrm>
                <a:off x="6048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92" name="Text Box 109"/>
              <p:cNvSpPr txBox="1">
                <a:spLocks noChangeArrowheads="1"/>
              </p:cNvSpPr>
              <p:nvPr/>
            </p:nvSpPr>
            <p:spPr bwMode="auto">
              <a:xfrm>
                <a:off x="6336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  <p:sp>
            <p:nvSpPr>
              <p:cNvPr id="93" name="Text Box 110"/>
              <p:cNvSpPr txBox="1">
                <a:spLocks noChangeArrowheads="1"/>
              </p:cNvSpPr>
              <p:nvPr/>
            </p:nvSpPr>
            <p:spPr bwMode="auto">
              <a:xfrm>
                <a:off x="6624" y="360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charset="0"/>
                  </a:rPr>
                  <a:t>0</a:t>
                </a:r>
              </a:p>
            </p:txBody>
          </p:sp>
        </p:grpSp>
      </p:grpSp>
      <p:sp>
        <p:nvSpPr>
          <p:cNvPr id="114" name="Line 111"/>
          <p:cNvSpPr>
            <a:spLocks noChangeShapeType="1"/>
          </p:cNvSpPr>
          <p:nvPr/>
        </p:nvSpPr>
        <p:spPr bwMode="auto">
          <a:xfrm>
            <a:off x="5148263" y="5054999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Text Box 112"/>
          <p:cNvSpPr txBox="1">
            <a:spLocks noChangeArrowheads="1"/>
          </p:cNvSpPr>
          <p:nvPr/>
        </p:nvSpPr>
        <p:spPr bwMode="auto">
          <a:xfrm>
            <a:off x="5076825" y="4696224"/>
            <a:ext cx="1511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Normalisasi</a:t>
            </a:r>
          </a:p>
        </p:txBody>
      </p:sp>
    </p:spTree>
    <p:extLst>
      <p:ext uri="{BB962C8B-B14F-4D97-AF65-F5344CB8AC3E}">
        <p14:creationId xmlns:p14="http://schemas.microsoft.com/office/powerpoint/2010/main" val="42711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600" b="1" dirty="0" err="1"/>
              <a:t>Algoritma</a:t>
            </a:r>
            <a:r>
              <a:rPr lang="en-US" sz="1600" b="1" dirty="0"/>
              <a:t> :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konvolusi</a:t>
            </a:r>
            <a:r>
              <a:rPr lang="en-US" sz="1400" dirty="0">
                <a:latin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</a:rPr>
              <a:t>citra</a:t>
            </a:r>
            <a:r>
              <a:rPr lang="en-US" sz="1400" dirty="0">
                <a:latin typeface="Courier New" pitchFamily="49" charset="0"/>
              </a:rPr>
              <a:t> Image, </a:t>
            </a:r>
            <a:r>
              <a:rPr lang="en-US" sz="1400" dirty="0" err="1">
                <a:latin typeface="Courier New" pitchFamily="49" charset="0"/>
              </a:rPr>
              <a:t>citra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ImageResult</a:t>
            </a:r>
            <a:r>
              <a:rPr lang="en-US" sz="1400" dirty="0">
                <a:latin typeface="Courier New" pitchFamily="49" charset="0"/>
              </a:rPr>
              <a:t>, matrix Mask,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N,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M) {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/*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Mengkonvolusi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citra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 Image yang </a:t>
            </a: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berukuran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 N x M </a:t>
            </a: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dengan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 mask </a:t>
            </a: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3x3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Hasil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konvolusi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disimpan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dalam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matriks</a:t>
            </a: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400" b="1" i="1" dirty="0" err="1">
                <a:solidFill>
                  <a:srgbClr val="00CC00"/>
                </a:solidFill>
                <a:latin typeface="Courier New" pitchFamily="49" charset="0"/>
              </a:rPr>
              <a:t>ImageResult</a:t>
            </a:r>
            <a:endParaRPr lang="en-US" sz="1400" b="1" i="1" dirty="0">
              <a:solidFill>
                <a:srgbClr val="00CC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b="1" i="1" dirty="0">
                <a:solidFill>
                  <a:srgbClr val="00CC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for (i=</a:t>
            </a:r>
            <a:r>
              <a:rPr lang="en-US" sz="1400" dirty="0" err="1">
                <a:latin typeface="Courier New" pitchFamily="49" charset="0"/>
              </a:rPr>
              <a:t>1;i</a:t>
            </a:r>
            <a:r>
              <a:rPr lang="en-US" sz="1400" dirty="0">
                <a:latin typeface="Courier New" pitchFamily="49" charset="0"/>
              </a:rPr>
              <a:t>&lt;=</a:t>
            </a:r>
            <a:r>
              <a:rPr lang="en-US" sz="1400" dirty="0" err="1">
                <a:latin typeface="Courier New" pitchFamily="49" charset="0"/>
              </a:rPr>
              <a:t>N-2;i</a:t>
            </a:r>
            <a:r>
              <a:rPr lang="en-US" sz="1400" dirty="0">
                <a:latin typeface="Courier New" pitchFamily="49" charset="0"/>
              </a:rPr>
              <a:t>++ ) 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for (j=</a:t>
            </a:r>
            <a:r>
              <a:rPr lang="en-US" sz="1400" dirty="0" err="1">
                <a:latin typeface="Courier New" pitchFamily="49" charset="0"/>
              </a:rPr>
              <a:t>1;j</a:t>
            </a:r>
            <a:r>
              <a:rPr lang="en-US" sz="1400" dirty="0">
                <a:latin typeface="Courier New" pitchFamily="49" charset="0"/>
              </a:rPr>
              <a:t>&lt;=</a:t>
            </a:r>
            <a:r>
              <a:rPr lang="en-US" sz="1400" dirty="0" err="1">
                <a:latin typeface="Courier New" pitchFamily="49" charset="0"/>
              </a:rPr>
              <a:t>M-2;j</a:t>
            </a:r>
            <a:r>
              <a:rPr lang="en-US" sz="1400" dirty="0">
                <a:latin typeface="Courier New" pitchFamily="49" charset="0"/>
              </a:rPr>
              <a:t>++ ) 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</a:t>
            </a:r>
            <a:r>
              <a:rPr lang="en-US" sz="1400" dirty="0" err="1">
                <a:latin typeface="Courier New" pitchFamily="49" charset="0"/>
              </a:rPr>
              <a:t>ImageResult</a:t>
            </a:r>
            <a:r>
              <a:rPr lang="en-US" sz="1400" dirty="0">
                <a:latin typeface="Courier New" pitchFamily="49" charset="0"/>
              </a:rPr>
              <a:t>[i][j] =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	Image[i-1][j-1]*Mask[0][0] +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	Image[i-1][j]  *Mask[0][1] +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	Image[i-1][</a:t>
            </a:r>
            <a:r>
              <a:rPr lang="en-US" sz="1400" dirty="0" err="1">
                <a:latin typeface="Courier New" pitchFamily="49" charset="0"/>
              </a:rPr>
              <a:t>j+1</a:t>
            </a:r>
            <a:r>
              <a:rPr lang="en-US" sz="1400" dirty="0">
                <a:latin typeface="Courier New" pitchFamily="49" charset="0"/>
              </a:rPr>
              <a:t>]*Mask[0][2] +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	Image[i][j-1]  *Mask[1][0] +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	Image[i][j]    *Mask[1][1] +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	Image[i][</a:t>
            </a:r>
            <a:r>
              <a:rPr lang="en-US" sz="1400" dirty="0" err="1">
                <a:latin typeface="Courier New" pitchFamily="49" charset="0"/>
              </a:rPr>
              <a:t>j+1</a:t>
            </a:r>
            <a:r>
              <a:rPr lang="en-US" sz="1400" dirty="0">
                <a:latin typeface="Courier New" pitchFamily="49" charset="0"/>
              </a:rPr>
              <a:t>]  *Mask[1][2] +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	Image[</a:t>
            </a:r>
            <a:r>
              <a:rPr lang="en-US" sz="1400" dirty="0" err="1">
                <a:latin typeface="Courier New" pitchFamily="49" charset="0"/>
              </a:rPr>
              <a:t>i+1</a:t>
            </a:r>
            <a:r>
              <a:rPr lang="en-US" sz="1400" dirty="0">
                <a:latin typeface="Courier New" pitchFamily="49" charset="0"/>
              </a:rPr>
              <a:t>][j-1]*Mask[2][0] +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	Image[</a:t>
            </a:r>
            <a:r>
              <a:rPr lang="en-US" sz="1400" dirty="0" err="1">
                <a:latin typeface="Courier New" pitchFamily="49" charset="0"/>
              </a:rPr>
              <a:t>i+1</a:t>
            </a:r>
            <a:r>
              <a:rPr lang="en-US" sz="1400" dirty="0">
                <a:latin typeface="Courier New" pitchFamily="49" charset="0"/>
              </a:rPr>
              <a:t>][j]  *Mask[2][1] +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	Image[</a:t>
            </a:r>
            <a:r>
              <a:rPr lang="en-US" sz="1400" dirty="0" err="1">
                <a:latin typeface="Courier New" pitchFamily="49" charset="0"/>
              </a:rPr>
              <a:t>i+1</a:t>
            </a:r>
            <a:r>
              <a:rPr lang="en-US" sz="1400" dirty="0">
                <a:latin typeface="Courier New" pitchFamily="49" charset="0"/>
              </a:rPr>
              <a:t>][</a:t>
            </a:r>
            <a:r>
              <a:rPr lang="en-US" sz="1400" dirty="0" err="1">
                <a:latin typeface="Courier New" pitchFamily="49" charset="0"/>
              </a:rPr>
              <a:t>j+1</a:t>
            </a:r>
            <a:r>
              <a:rPr lang="en-US" sz="1400" dirty="0">
                <a:latin typeface="Courier New" pitchFamily="49" charset="0"/>
              </a:rPr>
              <a:t>]*Mask[2][2];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(Spatial Filter)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 lvl="1"/>
            <a:r>
              <a:rPr lang="en-US" dirty="0" err="1"/>
              <a:t>Penghilangan</a:t>
            </a:r>
            <a:r>
              <a:rPr lang="en-US" dirty="0"/>
              <a:t> Noise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Tepi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(Spatial Filter)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Fourier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600" dirty="0" err="1"/>
              <a:t>Konvolusi</a:t>
            </a:r>
            <a:r>
              <a:rPr lang="en-US" sz="2600" dirty="0"/>
              <a:t> per-pixel </a:t>
            </a:r>
            <a:r>
              <a:rPr lang="en-US" sz="2600" dirty="0">
                <a:sym typeface="Wingdings" pitchFamily="2" charset="2"/>
              </a:rPr>
              <a:t> Lama, </a:t>
            </a:r>
            <a:r>
              <a:rPr lang="en-US" sz="2600" dirty="0" err="1">
                <a:sym typeface="Wingdings" pitchFamily="2" charset="2"/>
              </a:rPr>
              <a:t>terdapat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operasi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perkalian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dan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penjumlahan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untuk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setiap</a:t>
            </a:r>
            <a:r>
              <a:rPr lang="en-US" sz="2600" dirty="0">
                <a:sym typeface="Wingdings" pitchFamily="2" charset="2"/>
              </a:rPr>
              <a:t> pixel</a:t>
            </a:r>
          </a:p>
          <a:p>
            <a:r>
              <a:rPr lang="en-US" sz="2600" dirty="0" err="1">
                <a:sym typeface="Wingdings" pitchFamily="2" charset="2"/>
              </a:rPr>
              <a:t>Untuk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mempercepat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komputasi</a:t>
            </a:r>
            <a:r>
              <a:rPr lang="en-US" sz="2600" dirty="0">
                <a:sym typeface="Wingdings" pitchFamily="2" charset="2"/>
              </a:rPr>
              <a:t> :</a:t>
            </a:r>
          </a:p>
          <a:p>
            <a:pPr lvl="1"/>
            <a:r>
              <a:rPr lang="en-US" sz="2200" dirty="0" err="1">
                <a:sym typeface="Wingdings" pitchFamily="2" charset="2"/>
              </a:rPr>
              <a:t>Mengubah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citra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dari</a:t>
            </a:r>
            <a:r>
              <a:rPr lang="en-US" sz="2200" dirty="0">
                <a:sym typeface="Wingdings" pitchFamily="2" charset="2"/>
              </a:rPr>
              <a:t> domain spatial </a:t>
            </a:r>
            <a:r>
              <a:rPr lang="en-US" sz="2200" dirty="0" err="1">
                <a:sym typeface="Wingdings" pitchFamily="2" charset="2"/>
              </a:rPr>
              <a:t>ke</a:t>
            </a:r>
            <a:r>
              <a:rPr lang="en-US" sz="2200" dirty="0">
                <a:sym typeface="Wingdings" pitchFamily="2" charset="2"/>
              </a:rPr>
              <a:t> domain </a:t>
            </a:r>
            <a:r>
              <a:rPr lang="en-US" sz="2200" dirty="0" err="1">
                <a:sym typeface="Wingdings" pitchFamily="2" charset="2"/>
              </a:rPr>
              <a:t>frekuensi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dengan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Transformasi</a:t>
            </a:r>
            <a:r>
              <a:rPr lang="en-US" sz="2200" dirty="0">
                <a:sym typeface="Wingdings" pitchFamily="2" charset="2"/>
              </a:rPr>
              <a:t> Fourier.</a:t>
            </a:r>
          </a:p>
          <a:p>
            <a:r>
              <a:rPr lang="en-US" sz="2600" dirty="0" err="1">
                <a:sym typeface="Wingdings" pitchFamily="2" charset="2"/>
              </a:rPr>
              <a:t>Keuntungan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penggunaan</a:t>
            </a:r>
            <a:r>
              <a:rPr lang="en-US" sz="2600" dirty="0">
                <a:sym typeface="Wingdings" pitchFamily="2" charset="2"/>
              </a:rPr>
              <a:t> domain </a:t>
            </a:r>
            <a:r>
              <a:rPr lang="en-US" sz="2600" dirty="0" err="1">
                <a:sym typeface="Wingdings" pitchFamily="2" charset="2"/>
              </a:rPr>
              <a:t>frekuensi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adalah</a:t>
            </a:r>
            <a:r>
              <a:rPr lang="en-US" sz="2600" dirty="0">
                <a:sym typeface="Wingdings" pitchFamily="2" charset="2"/>
              </a:rPr>
              <a:t> proses </a:t>
            </a:r>
            <a:r>
              <a:rPr lang="en-US" sz="2600" dirty="0" err="1">
                <a:sym typeface="Wingdings" pitchFamily="2" charset="2"/>
              </a:rPr>
              <a:t>konvolusi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dapat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diterapkan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dalam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bentuk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perkalian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langsung</a:t>
            </a:r>
            <a:r>
              <a:rPr lang="en-US" sz="2600" dirty="0">
                <a:sym typeface="Wingdings" pitchFamily="2" charset="2"/>
              </a:rPr>
              <a:t> </a:t>
            </a:r>
          </a:p>
          <a:p>
            <a:endParaRPr lang="en-US" sz="26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Fourier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sz="2600" dirty="0" err="1"/>
              <a:t>Rumus</a:t>
            </a:r>
            <a:r>
              <a:rPr lang="en-US" sz="2600" dirty="0"/>
              <a:t> :</a:t>
            </a:r>
          </a:p>
          <a:p>
            <a:r>
              <a:rPr lang="en-US" sz="2600" dirty="0" err="1"/>
              <a:t>Jika</a:t>
            </a:r>
            <a:r>
              <a:rPr lang="en-US" sz="2600" dirty="0"/>
              <a:t> :</a:t>
            </a:r>
          </a:p>
          <a:p>
            <a:pPr lvl="1"/>
            <a:r>
              <a:rPr lang="en-US" sz="2200" dirty="0"/>
              <a:t>h(</a:t>
            </a:r>
            <a:r>
              <a:rPr lang="en-US" sz="2200" dirty="0" err="1"/>
              <a:t>x,y</a:t>
            </a:r>
            <a:r>
              <a:rPr lang="en-US" sz="2200" dirty="0"/>
              <a:t>) = f(</a:t>
            </a:r>
            <a:r>
              <a:rPr lang="en-US" sz="2200" dirty="0" err="1"/>
              <a:t>x,y</a:t>
            </a:r>
            <a:r>
              <a:rPr lang="en-US" sz="2200" dirty="0"/>
              <a:t>) </a:t>
            </a:r>
            <a:r>
              <a:rPr lang="en-US" sz="2200" dirty="0">
                <a:sym typeface="Symbol" pitchFamily="18" charset="2"/>
              </a:rPr>
              <a:t> g(</a:t>
            </a:r>
            <a:r>
              <a:rPr lang="en-US" sz="2200" dirty="0" err="1">
                <a:sym typeface="Symbol" pitchFamily="18" charset="2"/>
              </a:rPr>
              <a:t>x,y</a:t>
            </a:r>
            <a:r>
              <a:rPr lang="en-US" sz="2200" dirty="0">
                <a:sym typeface="Symbol" pitchFamily="18" charset="2"/>
              </a:rPr>
              <a:t>)</a:t>
            </a:r>
            <a:endParaRPr lang="en-US" sz="2200" dirty="0"/>
          </a:p>
          <a:p>
            <a:pPr lvl="1"/>
            <a:r>
              <a:rPr lang="en-US" sz="2200" dirty="0"/>
              <a:t>F(</a:t>
            </a:r>
            <a:r>
              <a:rPr lang="en-US" sz="2200" dirty="0" err="1"/>
              <a:t>u,v</a:t>
            </a:r>
            <a:r>
              <a:rPr lang="en-US" sz="2200" dirty="0"/>
              <a:t>) = </a:t>
            </a:r>
            <a:r>
              <a:rPr lang="en-US" sz="2200" dirty="0" err="1"/>
              <a:t>Transf.Fourier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f(</a:t>
            </a:r>
            <a:r>
              <a:rPr lang="en-US" sz="2200" dirty="0" err="1"/>
              <a:t>x,y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G(</a:t>
            </a:r>
            <a:r>
              <a:rPr lang="en-US" sz="2200" dirty="0" err="1"/>
              <a:t>u,v</a:t>
            </a:r>
            <a:r>
              <a:rPr lang="en-US" sz="2200" dirty="0"/>
              <a:t>) = </a:t>
            </a:r>
            <a:r>
              <a:rPr lang="en-US" sz="2200" dirty="0" err="1"/>
              <a:t>Transf.Fourier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g(</a:t>
            </a:r>
            <a:r>
              <a:rPr lang="en-US" sz="2200" dirty="0" err="1"/>
              <a:t>x,y</a:t>
            </a:r>
            <a:r>
              <a:rPr lang="en-US" sz="2200" dirty="0"/>
              <a:t>)</a:t>
            </a:r>
          </a:p>
          <a:p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berlaku</a:t>
            </a:r>
            <a:r>
              <a:rPr lang="en-US" sz="2600" dirty="0"/>
              <a:t> :</a:t>
            </a:r>
          </a:p>
          <a:p>
            <a:pPr lvl="1"/>
            <a:r>
              <a:rPr lang="en-US" sz="2200" dirty="0"/>
              <a:t>H(</a:t>
            </a:r>
            <a:r>
              <a:rPr lang="en-US" sz="2200" dirty="0" err="1"/>
              <a:t>u,v</a:t>
            </a:r>
            <a:r>
              <a:rPr lang="en-US" sz="2200" dirty="0"/>
              <a:t>) = F(</a:t>
            </a:r>
            <a:r>
              <a:rPr lang="en-US" sz="2200" dirty="0" err="1"/>
              <a:t>u,v</a:t>
            </a:r>
            <a:r>
              <a:rPr lang="en-US" sz="2200" dirty="0"/>
              <a:t>) .G(</a:t>
            </a:r>
            <a:r>
              <a:rPr lang="en-US" sz="2200" dirty="0" err="1"/>
              <a:t>u,v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h(</a:t>
            </a:r>
            <a:r>
              <a:rPr lang="en-US" sz="2200" dirty="0" err="1"/>
              <a:t>x,y</a:t>
            </a:r>
            <a:r>
              <a:rPr lang="en-US" sz="2200" dirty="0"/>
              <a:t>) = invers </a:t>
            </a:r>
            <a:r>
              <a:rPr lang="en-US" sz="2200" dirty="0" err="1"/>
              <a:t>Transf.Fourier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H(</a:t>
            </a:r>
            <a:r>
              <a:rPr lang="en-US" sz="2200" dirty="0" err="1"/>
              <a:t>u,v</a:t>
            </a:r>
            <a:r>
              <a:rPr lang="en-US" sz="2200" dirty="0"/>
              <a:t>)</a:t>
            </a:r>
          </a:p>
          <a:p>
            <a:pPr lvl="1"/>
            <a:endParaRPr lang="en-US" sz="2200" dirty="0"/>
          </a:p>
          <a:p>
            <a:endParaRPr lang="en-US" sz="26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Fourier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Fourier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1188" y="1989138"/>
          <a:ext cx="7991475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3" imgW="5892800" imgH="2755900" progId="Equation.3">
                  <p:embed/>
                </p:oleObj>
              </mc:Choice>
              <mc:Fallback>
                <p:oleObj name="Equation" r:id="rId3" imgW="5892800" imgH="275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7991475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yang </a:t>
            </a:r>
            <a:r>
              <a:rPr lang="en-US" dirty="0" err="1"/>
              <a:t>melandasi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</a:t>
            </a:r>
            <a:r>
              <a:rPr lang="en-US" i="1" dirty="0"/>
              <a:t>Spatial </a:t>
            </a:r>
            <a:r>
              <a:rPr lang="en-US" i="1" dirty="0" smtClean="0"/>
              <a:t>Filter/Discrete </a:t>
            </a:r>
            <a:r>
              <a:rPr lang="en-US" i="1" dirty="0"/>
              <a:t>Convolution Filter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Transformasi</a:t>
            </a:r>
            <a:r>
              <a:rPr lang="en-US" dirty="0"/>
              <a:t> Fourier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mengalikan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mask (convolution mask)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kernel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, </a:t>
            </a:r>
            <a:r>
              <a:rPr lang="en-US" dirty="0" err="1"/>
              <a:t>konvolusi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f(x) </a:t>
            </a:r>
            <a:r>
              <a:rPr lang="en-US" dirty="0" err="1"/>
              <a:t>dan</a:t>
            </a:r>
            <a:r>
              <a:rPr lang="en-US" dirty="0"/>
              <a:t> g(x)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(Spatial Filter)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29228"/>
              </p:ext>
            </p:extLst>
          </p:nvPr>
        </p:nvGraphicFramePr>
        <p:xfrm>
          <a:off x="2195513" y="3811874"/>
          <a:ext cx="45370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3" imgW="2451100" imgH="469900" progId="Equation.3">
                  <p:embed/>
                </p:oleObj>
              </mc:Choice>
              <mc:Fallback>
                <p:oleObj name="Equation" r:id="rId3" imgW="24511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11874"/>
                        <a:ext cx="45370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306522"/>
              </p:ext>
            </p:extLst>
          </p:nvPr>
        </p:nvGraphicFramePr>
        <p:xfrm>
          <a:off x="2195513" y="5108861"/>
          <a:ext cx="44640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5" imgW="2362200" imgH="431800" progId="Equation.3">
                  <p:embed/>
                </p:oleObj>
              </mc:Choice>
              <mc:Fallback>
                <p:oleObj name="Equation" r:id="rId5" imgW="23622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08861"/>
                        <a:ext cx="44640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6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g(x)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mask</a:t>
            </a:r>
            <a:r>
              <a:rPr lang="en-US" dirty="0"/>
              <a:t> </a:t>
            </a:r>
            <a:r>
              <a:rPr lang="en-US" i="1" dirty="0"/>
              <a:t>(convolution mask) 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kernel.</a:t>
            </a:r>
          </a:p>
          <a:p>
            <a:endParaRPr lang="en-US" i="1" dirty="0"/>
          </a:p>
          <a:p>
            <a:r>
              <a:rPr lang="en-US" dirty="0"/>
              <a:t>Kernel g(x)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f(x),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h(x)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(Spatial Filter)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err="1"/>
              <a:t>Contoh</a:t>
            </a:r>
            <a:r>
              <a:rPr lang="en-US" sz="2100" dirty="0"/>
              <a:t> </a:t>
            </a:r>
            <a:r>
              <a:rPr lang="en-US" sz="2100" dirty="0" err="1"/>
              <a:t>operasi</a:t>
            </a:r>
            <a:r>
              <a:rPr lang="en-US" sz="2100" dirty="0"/>
              <a:t> </a:t>
            </a:r>
            <a:r>
              <a:rPr lang="en-US" sz="2100" dirty="0" err="1"/>
              <a:t>konvolusi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data 1 </a:t>
            </a:r>
            <a:r>
              <a:rPr lang="en-US" sz="2100" dirty="0" err="1"/>
              <a:t>dimensi</a:t>
            </a:r>
            <a:r>
              <a:rPr lang="en-US" sz="21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f(x) = {0,1,2,3,2,1,0}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g(x) = </a:t>
            </a:r>
            <a:r>
              <a:rPr lang="en-US" dirty="0">
                <a:solidFill>
                  <a:srgbClr val="FF0000"/>
                </a:solidFill>
              </a:rPr>
              <a:t>{1,3,1}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 err="1"/>
              <a:t>Didefinisikan</a:t>
            </a:r>
            <a:r>
              <a:rPr lang="en-US" sz="2200" dirty="0"/>
              <a:t> </a:t>
            </a:r>
            <a:r>
              <a:rPr lang="en-US" sz="2200" b="1" dirty="0">
                <a:sym typeface="Symbol" pitchFamily="18" charset="2"/>
              </a:rPr>
              <a:t>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konvolusi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h(x) = f(x) </a:t>
            </a:r>
            <a:r>
              <a:rPr lang="en-US" dirty="0">
                <a:sym typeface="Symbol" pitchFamily="18" charset="2"/>
              </a:rPr>
              <a:t></a:t>
            </a:r>
            <a:r>
              <a:rPr lang="en-US" dirty="0"/>
              <a:t> g(x) = {1,5,10,13,10,5,1}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Caranya</a:t>
            </a:r>
            <a:r>
              <a:rPr lang="en-US" dirty="0"/>
              <a:t> :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(0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+ (0 x </a:t>
            </a:r>
            <a:r>
              <a:rPr lang="en-US" sz="2100" dirty="0">
                <a:solidFill>
                  <a:srgbClr val="FF0000"/>
                </a:solidFill>
              </a:rPr>
              <a:t>3</a:t>
            </a:r>
            <a:r>
              <a:rPr lang="en-US" sz="2100" dirty="0"/>
              <a:t>) + (1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=	1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(0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+ (1 x </a:t>
            </a:r>
            <a:r>
              <a:rPr lang="en-US" sz="2100" dirty="0">
                <a:solidFill>
                  <a:srgbClr val="FF0000"/>
                </a:solidFill>
              </a:rPr>
              <a:t>3</a:t>
            </a:r>
            <a:r>
              <a:rPr lang="en-US" sz="2100" dirty="0"/>
              <a:t>) + (2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=	5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(1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+ (2 x </a:t>
            </a:r>
            <a:r>
              <a:rPr lang="en-US" sz="2100" dirty="0">
                <a:solidFill>
                  <a:srgbClr val="FF0000"/>
                </a:solidFill>
              </a:rPr>
              <a:t>3</a:t>
            </a:r>
            <a:r>
              <a:rPr lang="en-US" sz="2100" dirty="0"/>
              <a:t>) + (3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=	10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(2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+ (3 x </a:t>
            </a:r>
            <a:r>
              <a:rPr lang="en-US" sz="2100" dirty="0">
                <a:solidFill>
                  <a:srgbClr val="FF0000"/>
                </a:solidFill>
              </a:rPr>
              <a:t>3</a:t>
            </a:r>
            <a:r>
              <a:rPr lang="en-US" sz="2100" dirty="0"/>
              <a:t>) + (2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=	13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(3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+ (2 x </a:t>
            </a:r>
            <a:r>
              <a:rPr lang="en-US" sz="2100" dirty="0">
                <a:solidFill>
                  <a:srgbClr val="FF0000"/>
                </a:solidFill>
              </a:rPr>
              <a:t>3</a:t>
            </a:r>
            <a:r>
              <a:rPr lang="en-US" sz="2100" dirty="0"/>
              <a:t>) + (1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=	10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(2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+ (1 x </a:t>
            </a:r>
            <a:r>
              <a:rPr lang="en-US" sz="2100" dirty="0">
                <a:solidFill>
                  <a:srgbClr val="FF0000"/>
                </a:solidFill>
              </a:rPr>
              <a:t>3</a:t>
            </a:r>
            <a:r>
              <a:rPr lang="en-US" sz="2100" dirty="0"/>
              <a:t>) + (0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=	5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(1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+ (0 x </a:t>
            </a:r>
            <a:r>
              <a:rPr lang="en-US" sz="2100" dirty="0">
                <a:solidFill>
                  <a:srgbClr val="FF0000"/>
                </a:solidFill>
              </a:rPr>
              <a:t>3</a:t>
            </a:r>
            <a:r>
              <a:rPr lang="en-US" sz="2100" dirty="0"/>
              <a:t>) + (0 x </a:t>
            </a: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) =	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(Spatial Filter)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f(x) = {0,1,2,3,2,1,0}</a:t>
            </a:r>
          </a:p>
          <a:p>
            <a:r>
              <a:rPr lang="en-US" dirty="0"/>
              <a:t>g(x) = {1,3,1}</a:t>
            </a:r>
          </a:p>
          <a:p>
            <a:r>
              <a:rPr lang="en-US" dirty="0"/>
              <a:t>h(x</a:t>
            </a:r>
            <a:r>
              <a:rPr lang="en-US" dirty="0" smtClean="0"/>
              <a:t>)= </a:t>
            </a:r>
            <a:r>
              <a:rPr lang="en-US" dirty="0"/>
              <a:t>f(x) </a:t>
            </a:r>
            <a:r>
              <a:rPr lang="en-US" dirty="0">
                <a:sym typeface="Symbol" pitchFamily="18" charset="2"/>
              </a:rPr>
              <a:t></a:t>
            </a:r>
            <a:r>
              <a:rPr lang="en-US" dirty="0"/>
              <a:t> g(x</a:t>
            </a:r>
            <a:r>
              <a:rPr lang="en-US" dirty="0" smtClean="0"/>
              <a:t>)</a:t>
            </a:r>
          </a:p>
          <a:p>
            <a:r>
              <a:rPr lang="en-US" dirty="0"/>
              <a:t>h(x</a:t>
            </a:r>
            <a:r>
              <a:rPr lang="en-US" dirty="0" smtClean="0"/>
              <a:t>)={</a:t>
            </a:r>
            <a:r>
              <a:rPr lang="en-US" dirty="0"/>
              <a:t>1,5,10,13,10,5,1}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(Spatial Filter)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6146672"/>
              </p:ext>
            </p:extLst>
          </p:nvPr>
        </p:nvGraphicFramePr>
        <p:xfrm>
          <a:off x="4544855" y="2311950"/>
          <a:ext cx="4608513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Visio" r:id="rId3" imgW="3408274" imgH="3157423" progId="Equation.3">
                  <p:embed/>
                </p:oleObj>
              </mc:Choice>
              <mc:Fallback>
                <p:oleObj name="Visio" r:id="rId3" imgW="3408274" imgH="3157423" progId="Equation.3">
                  <p:embed/>
                  <p:pic>
                    <p:nvPicPr>
                      <p:cNvPr id="0" name="Object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855" y="2311950"/>
                        <a:ext cx="4608513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0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err="1"/>
              <a:t>Sedangkan</a:t>
            </a:r>
            <a:r>
              <a:rPr lang="en-US" sz="2100" dirty="0"/>
              <a:t> </a:t>
            </a:r>
            <a:r>
              <a:rPr lang="en-US" sz="2100" dirty="0" err="1"/>
              <a:t>pemakaian</a:t>
            </a:r>
            <a:r>
              <a:rPr lang="en-US" sz="2100" dirty="0"/>
              <a:t> </a:t>
            </a:r>
            <a:r>
              <a:rPr lang="en-US" sz="2100" dirty="0" err="1"/>
              <a:t>teknik</a:t>
            </a:r>
            <a:r>
              <a:rPr lang="en-US" sz="2100" dirty="0"/>
              <a:t> </a:t>
            </a:r>
            <a:r>
              <a:rPr lang="en-US" sz="2100" i="1" dirty="0"/>
              <a:t>spatial filtering </a:t>
            </a: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citra</a:t>
            </a:r>
            <a:r>
              <a:rPr lang="en-US" sz="2100" dirty="0"/>
              <a:t>, </a:t>
            </a:r>
            <a:r>
              <a:rPr lang="en-US" sz="2100" dirty="0" err="1"/>
              <a:t>umumnya</a:t>
            </a:r>
            <a:r>
              <a:rPr lang="en-US" sz="2100" dirty="0"/>
              <a:t> </a:t>
            </a:r>
            <a:r>
              <a:rPr lang="en-US" sz="2100" dirty="0" err="1"/>
              <a:t>titik</a:t>
            </a:r>
            <a:r>
              <a:rPr lang="en-US" sz="2100" dirty="0"/>
              <a:t> yang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diproses</a:t>
            </a:r>
            <a:r>
              <a:rPr lang="en-US" sz="2100" dirty="0"/>
              <a:t> </a:t>
            </a:r>
            <a:r>
              <a:rPr lang="en-US" sz="2100" dirty="0" err="1"/>
              <a:t>beserta</a:t>
            </a:r>
            <a:r>
              <a:rPr lang="en-US" sz="2100" dirty="0"/>
              <a:t> </a:t>
            </a:r>
            <a:r>
              <a:rPr lang="en-US" sz="2100" dirty="0" err="1"/>
              <a:t>titik-titik</a:t>
            </a:r>
            <a:r>
              <a:rPr lang="en-US" sz="2100" dirty="0"/>
              <a:t> </a:t>
            </a:r>
            <a:r>
              <a:rPr lang="en-US" sz="2100" dirty="0" err="1"/>
              <a:t>disekitarnya</a:t>
            </a:r>
            <a:r>
              <a:rPr lang="en-US" sz="2100" dirty="0"/>
              <a:t> </a:t>
            </a:r>
            <a:r>
              <a:rPr lang="en-US" sz="2100" dirty="0" err="1"/>
              <a:t>dimasukkan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sebuah</a:t>
            </a:r>
            <a:r>
              <a:rPr lang="en-US" sz="2100" dirty="0"/>
              <a:t> matrix 2 </a:t>
            </a:r>
            <a:r>
              <a:rPr lang="en-US" sz="2100" dirty="0" err="1"/>
              <a:t>dimensi</a:t>
            </a:r>
            <a:r>
              <a:rPr lang="en-US" sz="2100" dirty="0"/>
              <a:t> yang </a:t>
            </a:r>
            <a:r>
              <a:rPr lang="en-US" sz="2100" dirty="0" err="1"/>
              <a:t>berukuran</a:t>
            </a:r>
            <a:r>
              <a:rPr lang="en-US" sz="2100" dirty="0"/>
              <a:t> N x N. </a:t>
            </a:r>
          </a:p>
          <a:p>
            <a:pPr>
              <a:lnSpc>
                <a:spcPct val="80000"/>
              </a:lnSpc>
              <a:buNone/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100" dirty="0"/>
              <a:t>Matrix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dinamakan</a:t>
            </a:r>
            <a:r>
              <a:rPr lang="en-US" sz="2100" dirty="0"/>
              <a:t> matrix </a:t>
            </a:r>
            <a:r>
              <a:rPr lang="en-US" sz="2100" i="1" dirty="0"/>
              <a:t>neighbor </a:t>
            </a:r>
            <a:r>
              <a:rPr lang="en-US" sz="2100" dirty="0"/>
              <a:t>(matrix </a:t>
            </a:r>
            <a:r>
              <a:rPr lang="en-US" sz="2100" dirty="0" err="1"/>
              <a:t>tetangga</a:t>
            </a:r>
            <a:r>
              <a:rPr lang="en-US" sz="2100" dirty="0"/>
              <a:t>), </a:t>
            </a:r>
            <a:r>
              <a:rPr lang="en-US" sz="2100" dirty="0" err="1"/>
              <a:t>dimana</a:t>
            </a:r>
            <a:r>
              <a:rPr lang="en-US" sz="2100" dirty="0"/>
              <a:t> N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besarnya</a:t>
            </a:r>
            <a:r>
              <a:rPr lang="en-US" sz="2100" dirty="0"/>
              <a:t> </a:t>
            </a:r>
            <a:r>
              <a:rPr lang="en-US" sz="2100" dirty="0" err="1"/>
              <a:t>tergantung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kebutuhan</a:t>
            </a:r>
            <a:r>
              <a:rPr lang="en-US" sz="2100" dirty="0"/>
              <a:t>, </a:t>
            </a:r>
            <a:r>
              <a:rPr lang="en-US" sz="2100" dirty="0" err="1"/>
              <a:t>tetapi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umumnya</a:t>
            </a:r>
            <a:r>
              <a:rPr lang="en-US" sz="2100" dirty="0"/>
              <a:t> N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selalu</a:t>
            </a:r>
            <a:r>
              <a:rPr lang="en-US" sz="2100" dirty="0"/>
              <a:t> </a:t>
            </a:r>
            <a:r>
              <a:rPr lang="en-US" sz="2100" dirty="0" err="1"/>
              <a:t>kelipatan</a:t>
            </a:r>
            <a:r>
              <a:rPr lang="en-US" sz="2100" dirty="0"/>
              <a:t> </a:t>
            </a:r>
            <a:r>
              <a:rPr lang="en-US" sz="2100" dirty="0" err="1"/>
              <a:t>ganjil</a:t>
            </a:r>
            <a:r>
              <a:rPr lang="en-US" sz="2100" dirty="0"/>
              <a:t> </a:t>
            </a:r>
            <a:r>
              <a:rPr lang="en-US" sz="2100" dirty="0" err="1"/>
              <a:t>karena</a:t>
            </a:r>
            <a:r>
              <a:rPr lang="en-US" sz="2100" dirty="0"/>
              <a:t> </a:t>
            </a:r>
            <a:r>
              <a:rPr lang="en-US" sz="2100" dirty="0" err="1"/>
              <a:t>titik</a:t>
            </a:r>
            <a:r>
              <a:rPr lang="en-US" sz="2100" dirty="0"/>
              <a:t> yang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diproses</a:t>
            </a:r>
            <a:r>
              <a:rPr lang="en-US" sz="2100" dirty="0"/>
              <a:t> </a:t>
            </a:r>
            <a:r>
              <a:rPr lang="en-US" sz="2100" dirty="0" err="1"/>
              <a:t>diletakkan</a:t>
            </a:r>
            <a:r>
              <a:rPr lang="en-US" sz="2100" dirty="0"/>
              <a:t> di </a:t>
            </a:r>
            <a:r>
              <a:rPr lang="en-US" sz="2100" dirty="0" err="1"/>
              <a:t>tengah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matrix </a:t>
            </a:r>
          </a:p>
          <a:p>
            <a:pPr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citra</a:t>
            </a:r>
            <a:r>
              <a:rPr lang="en-US" sz="2100" dirty="0"/>
              <a:t>, </a:t>
            </a:r>
            <a:r>
              <a:rPr lang="en-US" sz="2100" dirty="0" err="1"/>
              <a:t>konvolusi</a:t>
            </a:r>
            <a:r>
              <a:rPr lang="en-US" sz="2100" dirty="0"/>
              <a:t> </a:t>
            </a:r>
            <a:r>
              <a:rPr lang="en-US" sz="2100" dirty="0" err="1"/>
              <a:t>dituliskan</a:t>
            </a:r>
            <a:r>
              <a:rPr lang="en-US" sz="2100" dirty="0"/>
              <a:t> :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h(</a:t>
            </a:r>
            <a:r>
              <a:rPr lang="en-US" b="1" dirty="0" err="1"/>
              <a:t>x,y</a:t>
            </a:r>
            <a:r>
              <a:rPr lang="en-US" b="1" dirty="0"/>
              <a:t>) = f(</a:t>
            </a:r>
            <a:r>
              <a:rPr lang="en-US" b="1" dirty="0" err="1"/>
              <a:t>x,y</a:t>
            </a:r>
            <a:r>
              <a:rPr lang="en-US" b="1" dirty="0"/>
              <a:t>) </a:t>
            </a:r>
            <a:r>
              <a:rPr lang="en-US" b="1" dirty="0">
                <a:sym typeface="Symbol" pitchFamily="18" charset="2"/>
              </a:rPr>
              <a:t> g(</a:t>
            </a:r>
            <a:r>
              <a:rPr lang="en-US" b="1" dirty="0" err="1">
                <a:sym typeface="Symbol" pitchFamily="18" charset="2"/>
              </a:rPr>
              <a:t>x,y</a:t>
            </a:r>
            <a:r>
              <a:rPr lang="en-US" b="1" dirty="0">
                <a:sym typeface="Symbol" pitchFamily="18" charset="2"/>
              </a:rPr>
              <a:t>)</a:t>
            </a:r>
            <a:endParaRPr lang="en-US" b="1" dirty="0"/>
          </a:p>
          <a:p>
            <a:pPr>
              <a:lnSpc>
                <a:spcPct val="80000"/>
              </a:lnSpc>
            </a:pPr>
            <a:endParaRPr lang="en-US" sz="1900" b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(Spatial Filter)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matrix </a:t>
            </a:r>
            <a:r>
              <a:rPr lang="en-US" dirty="0" err="1"/>
              <a:t>tetangga</a:t>
            </a:r>
            <a:r>
              <a:rPr lang="en-US" dirty="0"/>
              <a:t> 3 x 3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digunakannya</a:t>
            </a:r>
            <a:r>
              <a:rPr lang="en-US" dirty="0"/>
              <a:t> </a:t>
            </a:r>
            <a:r>
              <a:rPr lang="en-US" i="1" dirty="0"/>
              <a:t>matrix </a:t>
            </a:r>
            <a:r>
              <a:rPr lang="en-US" i="1" dirty="0" err="1"/>
              <a:t>tetangga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spatial filtering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matrix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matrix convolution (</a:t>
            </a:r>
            <a:r>
              <a:rPr lang="en-US" i="1" dirty="0"/>
              <a:t>mask/kernel</a:t>
            </a:r>
            <a:r>
              <a:rPr lang="en-US" dirty="0"/>
              <a:t>) yang </a:t>
            </a:r>
            <a:r>
              <a:rPr lang="en-US" dirty="0" err="1"/>
              <a:t>ukurannya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matrix </a:t>
            </a:r>
            <a:r>
              <a:rPr lang="en-US" dirty="0" err="1"/>
              <a:t>tetangga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(Spatial Filter)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643313" y="2521214"/>
            <a:ext cx="1373187" cy="1230312"/>
            <a:chOff x="7641" y="13324"/>
            <a:chExt cx="864" cy="86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641" y="1332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7929" y="1332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2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17" y="1332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charset="0"/>
                </a:rPr>
                <a:t>3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641" y="1361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4</a:t>
              </a:r>
            </a:p>
          </p:txBody>
        </p:sp>
        <p:sp>
          <p:nvSpPr>
            <p:cNvPr id="12" name="Text Box 9" descr="20%"/>
            <p:cNvSpPr txBox="1">
              <a:spLocks noChangeArrowheads="1"/>
            </p:cNvSpPr>
            <p:nvPr/>
          </p:nvSpPr>
          <p:spPr bwMode="auto">
            <a:xfrm>
              <a:off x="7929" y="13612"/>
              <a:ext cx="288" cy="288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Arial" charset="0"/>
                </a:rPr>
                <a:t>T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217" y="1361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charset="0"/>
                </a:rPr>
                <a:t>5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641" y="1390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6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929" y="1390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7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8217" y="1390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2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939</Words>
  <Application>Microsoft Office PowerPoint</Application>
  <PresentationFormat>On-screen Show (4:3)</PresentationFormat>
  <Paragraphs>333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template_informatika_slide</vt:lpstr>
      <vt:lpstr>1_template_informatika_slide</vt:lpstr>
      <vt:lpstr>Equation</vt:lpstr>
      <vt:lpstr>Visio</vt:lpstr>
      <vt:lpstr>CIG4E3 / Pengolahan Citra Digital BAB 6. Konvolusi (Spatial Filter) &amp;  Transformasi Fourier</vt:lpstr>
      <vt:lpstr>Pendahuluan</vt:lpstr>
      <vt:lpstr>Operasi Konvolusi</vt:lpstr>
      <vt:lpstr>Teori Konvolusi (Spatial Filter)</vt:lpstr>
      <vt:lpstr>Teori Konvolusi (Spatial Filter)</vt:lpstr>
      <vt:lpstr>Teori Konvolusi (Spatial Filter)</vt:lpstr>
      <vt:lpstr>Teori Konvolusi (Spatial Filter)</vt:lpstr>
      <vt:lpstr>Teori Konvolusi (Spatial Filter)</vt:lpstr>
      <vt:lpstr>Teori Konvolusi (Spatial Filter)</vt:lpstr>
      <vt:lpstr>Teori Konvolusi (Spatial Filter)</vt:lpstr>
      <vt:lpstr>Teori Konvolusi (Spatial Filter)</vt:lpstr>
      <vt:lpstr>Teori Konvolusi (Spatial Filter)</vt:lpstr>
      <vt:lpstr>Teori Konvolusi (Spatial Filter)</vt:lpstr>
      <vt:lpstr>Teori Konvolusi (Spatial Filter)</vt:lpstr>
      <vt:lpstr>Transformasi Fourier</vt:lpstr>
      <vt:lpstr>Transformasi Fourier</vt:lpstr>
      <vt:lpstr>Transformasi Fourier</vt:lpstr>
      <vt:lpstr>Transformasi Fourier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144</cp:revision>
  <dcterms:created xsi:type="dcterms:W3CDTF">2012-11-14T18:53:32Z</dcterms:created>
  <dcterms:modified xsi:type="dcterms:W3CDTF">2014-07-20T15:55:23Z</dcterms:modified>
</cp:coreProperties>
</file>