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4" r:id="rId2"/>
  </p:sldMasterIdLst>
  <p:notesMasterIdLst>
    <p:notesMasterId r:id="rId36"/>
  </p:notesMasterIdLst>
  <p:handoutMasterIdLst>
    <p:handoutMasterId r:id="rId37"/>
  </p:handoutMasterIdLst>
  <p:sldIdLst>
    <p:sldId id="256" r:id="rId3"/>
    <p:sldId id="338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7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06" r:id="rId3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7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733457-FA17-41BE-B208-D02D9617456E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8/17/2014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9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8/17/2014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9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8/17/2014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0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8/17/2014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5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8/17/2014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4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730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C65E9-A510-451F-84FC-30A3665B407A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6C19-E79C-42A4-9827-7A443C35AD68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6889" y="1495792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703762" y="1495792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285620"/>
            <a:ext cx="4044950" cy="372624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285620"/>
            <a:ext cx="4044950" cy="372624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3D355-11B9-4014-9309-B829F2CC5155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7B635-C229-47DA-ADB0-0567CF44953F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1"/>
          <p:cNvSpPr>
            <a:spLocks noGrp="1"/>
          </p:cNvSpPr>
          <p:nvPr>
            <p:ph type="sldNum" sz="quarter" idx="23"/>
          </p:nvPr>
        </p:nvSpPr>
        <p:spPr>
          <a:xfrm>
            <a:off x="389908" y="6451886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4"/>
          </p:nvPr>
        </p:nvSpPr>
        <p:spPr>
          <a:xfrm>
            <a:off x="810596" y="6451886"/>
            <a:ext cx="1643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9B02F-445B-4F7A-9C3F-A6A96193E664}" type="datetime1">
              <a:rPr lang="en-US" smtClean="0"/>
              <a:t>8/17/2014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D7926-D2E2-4B3F-A5B6-6C82AF5281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7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8/17/2014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097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718937-EE2A-4AA3-9B33-206539CB2F71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0"/>
          <p:cNvSpPr txBox="1">
            <a:spLocks/>
          </p:cNvSpPr>
          <p:nvPr userDrawn="1"/>
        </p:nvSpPr>
        <p:spPr>
          <a:xfrm>
            <a:off x="5418163" y="6451600"/>
            <a:ext cx="3315778" cy="365125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base" hangingPunct="1">
              <a:spcBef>
                <a:spcPts val="0"/>
              </a:spcBef>
              <a:spcAft>
                <a:spcPct val="0"/>
              </a:spcAft>
              <a:buSzPct val="135000"/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CIG4E3 / Pengolahan Citra Digital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22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8/17/2014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0"/>
          <p:cNvSpPr txBox="1">
            <a:spLocks/>
          </p:cNvSpPr>
          <p:nvPr userDrawn="1"/>
        </p:nvSpPr>
        <p:spPr>
          <a:xfrm>
            <a:off x="5418163" y="6451600"/>
            <a:ext cx="3315778" cy="365125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base" hangingPunct="1">
              <a:spcBef>
                <a:spcPts val="600"/>
              </a:spcBef>
              <a:spcAft>
                <a:spcPct val="0"/>
              </a:spcAft>
              <a:buSzPct val="135000"/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Kode dan Nama mata 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60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2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CIG4E3</a:t>
            </a:r>
            <a:r>
              <a:rPr lang="en-US" dirty="0"/>
              <a:t> / </a:t>
            </a:r>
            <a:r>
              <a:rPr lang="en-US" dirty="0" err="1"/>
              <a:t>Pengolahan</a:t>
            </a:r>
            <a:r>
              <a:rPr lang="en-US" dirty="0"/>
              <a:t> Citra </a:t>
            </a:r>
            <a:r>
              <a:rPr lang="en-US" dirty="0" smtClean="0"/>
              <a:t>Digital</a:t>
            </a:r>
            <a:br>
              <a:rPr lang="en-US" dirty="0" smtClean="0"/>
            </a:br>
            <a:r>
              <a:rPr lang="en-US" sz="2400" dirty="0"/>
              <a:t>BAB 7</a:t>
            </a:r>
            <a:br>
              <a:rPr lang="en-US" sz="2400" dirty="0"/>
            </a:br>
            <a:r>
              <a:rPr lang="en-US" sz="2400" dirty="0"/>
              <a:t>Image Enhancement</a:t>
            </a:r>
            <a:br>
              <a:rPr lang="en-US" sz="2400" dirty="0"/>
            </a:br>
            <a:r>
              <a:rPr lang="en-US" sz="2400" dirty="0"/>
              <a:t>(Image Smoothing &amp; Image Sharpening)</a:t>
            </a:r>
            <a:br>
              <a:rPr lang="en-US" sz="2400" dirty="0"/>
            </a:b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Bedy</a:t>
            </a:r>
            <a:r>
              <a:rPr lang="en-US" dirty="0" smtClean="0"/>
              <a:t> </a:t>
            </a:r>
            <a:r>
              <a:rPr lang="en-US" dirty="0" err="1" smtClean="0"/>
              <a:t>Purnama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Intelligent Computing and Multimedia (</a:t>
            </a:r>
            <a:r>
              <a:rPr lang="en-US" dirty="0" err="1" smtClean="0"/>
              <a:t>ICM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6D67E48-2869-4B89-BAFE-523ADB9239A8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Tingkat </a:t>
            </a:r>
            <a:r>
              <a:rPr lang="en-US" i="1" dirty="0"/>
              <a:t>blurring</a:t>
            </a:r>
            <a:r>
              <a:rPr lang="en-US" dirty="0"/>
              <a:t>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sebanding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ketetanggaan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Tingkat </a:t>
            </a:r>
            <a:r>
              <a:rPr lang="en-US" i="1" dirty="0"/>
              <a:t>blurring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48163"/>
            <a:ext cx="208915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448163"/>
            <a:ext cx="208915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448163"/>
            <a:ext cx="208915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3448163"/>
            <a:ext cx="2087563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900113" y="5650424"/>
            <a:ext cx="6911975" cy="0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195513" y="5742499"/>
            <a:ext cx="471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>
                <a:latin typeface="Arial" charset="0"/>
              </a:rPr>
              <a:t>Ukuran matriks ketetanggaan semakin besar</a:t>
            </a:r>
          </a:p>
        </p:txBody>
      </p:sp>
    </p:spTree>
    <p:extLst>
      <p:ext uri="{BB962C8B-B14F-4D97-AF65-F5344CB8AC3E}">
        <p14:creationId xmlns:p14="http://schemas.microsoft.com/office/powerpoint/2010/main" val="40197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blurring </a:t>
            </a:r>
            <a:r>
              <a:rPr lang="en-US" dirty="0" err="1"/>
              <a:t>pada</a:t>
            </a:r>
            <a:r>
              <a:rPr lang="en-US" dirty="0"/>
              <a:t> pixel </a:t>
            </a:r>
            <a:r>
              <a:rPr lang="en-US" dirty="0" err="1"/>
              <a:t>sisi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Thresholding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68313" y="3357563"/>
          <a:ext cx="8280400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Equation" r:id="rId3" imgW="4051300" imgH="914400" progId="Equation.3">
                  <p:embed/>
                </p:oleObj>
              </mc:Choice>
              <mc:Fallback>
                <p:oleObj name="Equation" r:id="rId3" imgW="40513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57563"/>
                        <a:ext cx="8280400" cy="186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mean filtering: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tepi</a:t>
            </a:r>
            <a:endParaRPr lang="en-US" dirty="0"/>
          </a:p>
          <a:p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: </a:t>
            </a:r>
            <a:r>
              <a:rPr lang="en-US" dirty="0" err="1"/>
              <a:t>penggunaan</a:t>
            </a:r>
            <a:r>
              <a:rPr lang="en-US" dirty="0"/>
              <a:t> threshold</a:t>
            </a:r>
          </a:p>
          <a:p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: </a:t>
            </a:r>
            <a:r>
              <a:rPr lang="en-US" dirty="0" err="1"/>
              <a:t>penentuan</a:t>
            </a:r>
            <a:r>
              <a:rPr lang="en-US" dirty="0"/>
              <a:t> threshold</a:t>
            </a:r>
          </a:p>
          <a:p>
            <a:pPr lvl="1"/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trial and error</a:t>
            </a:r>
          </a:p>
          <a:p>
            <a:r>
              <a:rPr lang="en-US" dirty="0" err="1"/>
              <a:t>Alternatif</a:t>
            </a:r>
            <a:r>
              <a:rPr lang="en-US" dirty="0"/>
              <a:t> lain: median filtering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mean filtering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1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Ide: </a:t>
            </a:r>
            <a:r>
              <a:rPr lang="en-US" dirty="0" err="1"/>
              <a:t>nilai</a:t>
            </a:r>
            <a:r>
              <a:rPr lang="en-US" dirty="0"/>
              <a:t> median </a:t>
            </a:r>
            <a:r>
              <a:rPr lang="en-US" dirty="0" err="1"/>
              <a:t>dari</a:t>
            </a:r>
            <a:r>
              <a:rPr lang="en-US" dirty="0"/>
              <a:t> pixel-pixel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ketetanggaan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pixel f(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noise yang </a:t>
            </a:r>
            <a:r>
              <a:rPr lang="en-US" dirty="0" err="1"/>
              <a:t>bersifat</a:t>
            </a:r>
            <a:r>
              <a:rPr lang="en-US" dirty="0"/>
              <a:t> spike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ketajaman</a:t>
            </a:r>
            <a:r>
              <a:rPr lang="en-US" dirty="0"/>
              <a:t> </a:t>
            </a:r>
            <a:r>
              <a:rPr lang="en-US" dirty="0" err="1"/>
              <a:t>sisi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filtering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2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neighborhood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dimensi</a:t>
            </a:r>
            <a:endParaRPr lang="en-US" dirty="0"/>
          </a:p>
          <a:p>
            <a:r>
              <a:rPr lang="en-US" dirty="0" err="1"/>
              <a:t>Urutkan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1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tsb</a:t>
            </a:r>
            <a:endParaRPr lang="en-US" dirty="0"/>
          </a:p>
          <a:p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pengganti</a:t>
            </a:r>
            <a:r>
              <a:rPr lang="en-US" dirty="0"/>
              <a:t> f(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median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987408"/>
            <a:ext cx="79914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1908175" y="4924033"/>
            <a:ext cx="3816350" cy="288925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median filtering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563938" y="3573463"/>
            <a:ext cx="2016125" cy="0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16325" y="3952875"/>
            <a:ext cx="1892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b="1">
                <a:latin typeface="Arial" charset="0"/>
              </a:rPr>
              <a:t>Median filtering dgn mask 3 x 3</a:t>
            </a:r>
          </a:p>
        </p:txBody>
      </p:sp>
      <p:pic>
        <p:nvPicPr>
          <p:cNvPr id="10" name="Picture 8" descr="Duck no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3024188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276475"/>
            <a:ext cx="3024187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0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Ide: </a:t>
            </a:r>
            <a:r>
              <a:rPr lang="en-US" dirty="0" err="1"/>
              <a:t>warna</a:t>
            </a:r>
            <a:r>
              <a:rPr lang="en-US" dirty="0"/>
              <a:t> yang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ketetanggaan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smtClean="0"/>
              <a:t>f(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endParaRPr lang="en-US" dirty="0">
              <a:latin typeface="Arial" charset="0"/>
              <a:sym typeface="Wingdings" pitchFamily="2" charset="2"/>
            </a:endParaRPr>
          </a:p>
          <a:p>
            <a:r>
              <a:rPr lang="en-US" dirty="0" err="1" smtClean="0">
                <a:latin typeface="Arial" charset="0"/>
                <a:sym typeface="Wingdings" pitchFamily="2" charset="2"/>
              </a:rPr>
              <a:t>Nilai</a:t>
            </a:r>
            <a:r>
              <a:rPr lang="en-US" dirty="0" smtClean="0">
                <a:latin typeface="Arial" charset="0"/>
                <a:sym typeface="Wingdings" pitchFamily="2" charset="2"/>
              </a:rPr>
              <a:t> </a:t>
            </a:r>
            <a:r>
              <a:rPr lang="en-US" dirty="0">
                <a:latin typeface="Arial" charset="0"/>
                <a:sym typeface="Wingdings" pitchFamily="2" charset="2"/>
              </a:rPr>
              <a:t>yang paling </a:t>
            </a:r>
            <a:r>
              <a:rPr lang="en-US" dirty="0" err="1">
                <a:latin typeface="Arial" charset="0"/>
                <a:sym typeface="Wingdings" pitchFamily="2" charset="2"/>
              </a:rPr>
              <a:t>sering</a:t>
            </a:r>
            <a:r>
              <a:rPr lang="en-US" dirty="0">
                <a:latin typeface="Arial" charset="0"/>
                <a:sym typeface="Wingdings" pitchFamily="2" charset="2"/>
              </a:rPr>
              <a:t> </a:t>
            </a:r>
            <a:r>
              <a:rPr lang="en-US" dirty="0" err="1">
                <a:latin typeface="Arial" charset="0"/>
                <a:sym typeface="Wingdings" pitchFamily="2" charset="2"/>
              </a:rPr>
              <a:t>muncul</a:t>
            </a:r>
            <a:r>
              <a:rPr lang="en-US" dirty="0">
                <a:latin typeface="Arial" charset="0"/>
                <a:sym typeface="Wingdings" pitchFamily="2" charset="2"/>
              </a:rPr>
              <a:t> = </a:t>
            </a:r>
            <a:r>
              <a:rPr lang="en-US" dirty="0" smtClean="0">
                <a:latin typeface="Arial" charset="0"/>
                <a:sym typeface="Wingdings" pitchFamily="2" charset="2"/>
              </a:rPr>
              <a:t>9</a:t>
            </a:r>
          </a:p>
          <a:p>
            <a:r>
              <a:rPr lang="en-US" dirty="0" err="1" smtClean="0">
                <a:latin typeface="Arial" charset="0"/>
              </a:rPr>
              <a:t>Warna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f(</a:t>
            </a:r>
            <a:r>
              <a:rPr lang="en-US" dirty="0" err="1">
                <a:latin typeface="Arial" charset="0"/>
              </a:rPr>
              <a:t>x,y</a:t>
            </a:r>
            <a:r>
              <a:rPr lang="en-US" dirty="0">
                <a:latin typeface="Arial" charset="0"/>
              </a:rPr>
              <a:t>) </a:t>
            </a:r>
            <a:r>
              <a:rPr lang="en-US" dirty="0" err="1">
                <a:latin typeface="Arial" charset="0"/>
              </a:rPr>
              <a:t>diubah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180 </a:t>
            </a:r>
            <a:r>
              <a:rPr lang="en-US" dirty="0" err="1">
                <a:latin typeface="Arial" charset="0"/>
              </a:rPr>
              <a:t>menjadi</a:t>
            </a:r>
            <a:r>
              <a:rPr lang="en-US" dirty="0">
                <a:latin typeface="Arial" charset="0"/>
              </a:rPr>
              <a:t> 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filtering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05" y="3103563"/>
            <a:ext cx="237648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39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modus filtering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563938" y="3573463"/>
            <a:ext cx="2016125" cy="0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616325" y="3952875"/>
            <a:ext cx="1892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b="1">
                <a:latin typeface="Arial" charset="0"/>
              </a:rPr>
              <a:t>Modus filtering dgn mask 5 x 5</a:t>
            </a: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276475"/>
            <a:ext cx="3024187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 descr="Duck noi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3024188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21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365125" y="4797425"/>
            <a:ext cx="125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Citra asli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8101013" y="1412875"/>
            <a:ext cx="1042987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Mean </a:t>
            </a:r>
            <a:r>
              <a:rPr lang="en-US" b="1">
                <a:latin typeface="Arial" charset="0"/>
              </a:rPr>
              <a:t>filtering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8101013" y="3427413"/>
            <a:ext cx="118745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Median </a:t>
            </a:r>
            <a:r>
              <a:rPr lang="en-US" b="1">
                <a:latin typeface="Arial" charset="0"/>
              </a:rPr>
              <a:t>filtering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8172450" y="5391150"/>
            <a:ext cx="1042988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Modus </a:t>
            </a:r>
            <a:r>
              <a:rPr lang="en-US" b="1">
                <a:latin typeface="Arial" charset="0"/>
              </a:rPr>
              <a:t>filtering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2816225" y="404813"/>
            <a:ext cx="747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3 x 3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716463" y="404813"/>
            <a:ext cx="747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5 x 5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516688" y="404813"/>
            <a:ext cx="747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7 x 7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1403350" y="2060575"/>
            <a:ext cx="647700" cy="719138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1906588" y="3860800"/>
            <a:ext cx="288925" cy="0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1258888" y="5300663"/>
            <a:ext cx="647700" cy="576262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25" descr="Duck no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0050"/>
            <a:ext cx="183515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836613"/>
            <a:ext cx="1871662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987925"/>
            <a:ext cx="187325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924175"/>
            <a:ext cx="1871662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836613"/>
            <a:ext cx="18716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2924175"/>
            <a:ext cx="1871663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4991100"/>
            <a:ext cx="1871663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4984750"/>
            <a:ext cx="1871663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924175"/>
            <a:ext cx="1873250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836613"/>
            <a:ext cx="1873250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8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" name="Picture 2" descr="LE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019425"/>
            <a:ext cx="1560513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839788"/>
            <a:ext cx="1798637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836613"/>
            <a:ext cx="1801813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839788"/>
            <a:ext cx="1800225" cy="17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854325"/>
            <a:ext cx="1816100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25" y="2854325"/>
            <a:ext cx="1793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3" y="2852738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4868863"/>
            <a:ext cx="17922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25" y="4868863"/>
            <a:ext cx="1793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867275"/>
            <a:ext cx="1793875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323850" y="4646613"/>
            <a:ext cx="125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Citra asli</a:t>
            </a: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7956550" y="1412875"/>
            <a:ext cx="1187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Mean filtering</a:t>
            </a: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7956550" y="3427413"/>
            <a:ext cx="1187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Median filtering</a:t>
            </a:r>
          </a:p>
        </p:txBody>
      </p:sp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7956550" y="5391150"/>
            <a:ext cx="1187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Modus filtering</a:t>
            </a:r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2816225" y="404813"/>
            <a:ext cx="747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3 x 3</a:t>
            </a:r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4716463" y="404813"/>
            <a:ext cx="747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5 x 5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516688" y="404813"/>
            <a:ext cx="747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7 x 7</a:t>
            </a:r>
          </a:p>
        </p:txBody>
      </p:sp>
      <p:sp>
        <p:nvSpPr>
          <p:cNvPr id="43" name="Line 19"/>
          <p:cNvSpPr>
            <a:spLocks noChangeShapeType="1"/>
          </p:cNvSpPr>
          <p:nvPr/>
        </p:nvSpPr>
        <p:spPr bwMode="auto">
          <a:xfrm flipV="1">
            <a:off x="1331913" y="2133600"/>
            <a:ext cx="647700" cy="719138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Line 20"/>
          <p:cNvSpPr>
            <a:spLocks noChangeShapeType="1"/>
          </p:cNvSpPr>
          <p:nvPr/>
        </p:nvSpPr>
        <p:spPr bwMode="auto">
          <a:xfrm>
            <a:off x="1692275" y="3860800"/>
            <a:ext cx="433388" cy="0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>
            <a:off x="1331913" y="5084763"/>
            <a:ext cx="647700" cy="576262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Smoothing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err="1"/>
              <a:t>tajam</a:t>
            </a:r>
            <a:r>
              <a:rPr lang="en-US" dirty="0"/>
              <a:t> lain (</a:t>
            </a:r>
            <a:r>
              <a:rPr lang="en-US" dirty="0" err="1"/>
              <a:t>misal</a:t>
            </a:r>
            <a:r>
              <a:rPr lang="en-US" dirty="0"/>
              <a:t>: noise) </a:t>
            </a:r>
            <a:r>
              <a:rPr lang="en-US" dirty="0" err="1"/>
              <a:t>pada</a:t>
            </a:r>
            <a:r>
              <a:rPr lang="en-US" dirty="0"/>
              <a:t> gray level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berkontribusi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frekwensi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Fourier</a:t>
            </a:r>
          </a:p>
          <a:p>
            <a:r>
              <a:rPr lang="en-US" dirty="0"/>
              <a:t>Blurring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‘</a:t>
            </a:r>
            <a:r>
              <a:rPr lang="en-US" dirty="0" err="1"/>
              <a:t>menyaring</a:t>
            </a:r>
            <a:r>
              <a:rPr lang="en-US" dirty="0"/>
              <a:t>’ (</a:t>
            </a:r>
            <a:r>
              <a:rPr lang="en-US" dirty="0" err="1"/>
              <a:t>menghilangkan</a:t>
            </a:r>
            <a:r>
              <a:rPr lang="en-US" dirty="0"/>
              <a:t>) </a:t>
            </a:r>
            <a:r>
              <a:rPr lang="en-US" dirty="0" err="1"/>
              <a:t>frekwensi</a:t>
            </a:r>
            <a:r>
              <a:rPr lang="en-US" dirty="0"/>
              <a:t> </a:t>
            </a:r>
            <a:r>
              <a:rPr lang="en-US" dirty="0" err="1"/>
              <a:t>tinggi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Low-pass filtering: </a:t>
            </a:r>
            <a:br>
              <a:rPr lang="en-US" dirty="0"/>
            </a:br>
            <a:r>
              <a:rPr lang="en-US" dirty="0"/>
              <a:t>Blurring </a:t>
            </a:r>
            <a:r>
              <a:rPr lang="en-US" dirty="0" err="1"/>
              <a:t>pada</a:t>
            </a:r>
            <a:r>
              <a:rPr lang="en-US" dirty="0"/>
              <a:t> domain </a:t>
            </a:r>
            <a:r>
              <a:rPr lang="en-US" dirty="0" err="1"/>
              <a:t>frekwensi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FFT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&amp; </a:t>
            </a:r>
            <a:r>
              <a:rPr lang="en-US" dirty="0" err="1"/>
              <a:t>citra</a:t>
            </a:r>
            <a:r>
              <a:rPr lang="en-US" dirty="0"/>
              <a:t> blur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827376"/>
            <a:ext cx="2221528" cy="223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203035"/>
            <a:ext cx="2221528" cy="221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Resize of le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894" y="1826597"/>
            <a:ext cx="2221528" cy="222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Resize of lena blu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8" y="4247666"/>
            <a:ext cx="2203934" cy="2203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779838" y="2708275"/>
            <a:ext cx="1008062" cy="0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95738" y="2781300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FFT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779838" y="5372100"/>
            <a:ext cx="1008062" cy="0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995738" y="544512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FFT</a:t>
            </a:r>
          </a:p>
        </p:txBody>
      </p:sp>
    </p:spTree>
    <p:extLst>
      <p:ext uri="{BB962C8B-B14F-4D97-AF65-F5344CB8AC3E}">
        <p14:creationId xmlns:p14="http://schemas.microsoft.com/office/powerpoint/2010/main" val="42799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Sharpening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Teknik</a:t>
            </a:r>
            <a:r>
              <a:rPr lang="en-US" dirty="0"/>
              <a:t> sharpening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memperjelas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endParaRPr lang="en-US" dirty="0"/>
          </a:p>
          <a:p>
            <a:r>
              <a:rPr lang="en-US" dirty="0" err="1"/>
              <a:t>Teknik</a:t>
            </a:r>
            <a:r>
              <a:rPr lang="en-US" dirty="0"/>
              <a:t> sharpening </a:t>
            </a:r>
          </a:p>
          <a:p>
            <a:pPr lvl="1"/>
            <a:r>
              <a:rPr lang="en-US" dirty="0"/>
              <a:t>Di domain </a:t>
            </a:r>
            <a:r>
              <a:rPr lang="en-US" dirty="0" err="1"/>
              <a:t>spasial</a:t>
            </a:r>
            <a:r>
              <a:rPr lang="en-US" dirty="0"/>
              <a:t> (</a:t>
            </a:r>
            <a:r>
              <a:rPr lang="en-US" dirty="0" err="1"/>
              <a:t>contoh</a:t>
            </a:r>
            <a:r>
              <a:rPr lang="en-US" dirty="0"/>
              <a:t>: differentiation)</a:t>
            </a:r>
          </a:p>
          <a:p>
            <a:pPr lvl="1"/>
            <a:r>
              <a:rPr lang="en-US" dirty="0"/>
              <a:t>Di domain </a:t>
            </a:r>
            <a:r>
              <a:rPr lang="en-US" dirty="0" err="1"/>
              <a:t>frekwensi</a:t>
            </a:r>
            <a:r>
              <a:rPr lang="en-US" dirty="0"/>
              <a:t> (</a:t>
            </a:r>
            <a:r>
              <a:rPr lang="en-US" dirty="0" err="1"/>
              <a:t>contoh</a:t>
            </a:r>
            <a:r>
              <a:rPr lang="en-US" dirty="0"/>
              <a:t>: high-pass filter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Sharpening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Averaging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; sharpening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turunan</a:t>
            </a:r>
            <a:r>
              <a:rPr lang="en-US" dirty="0">
                <a:sym typeface="Wingdings" pitchFamily="2" charset="2"/>
              </a:rPr>
              <a:t> (differentiation)</a:t>
            </a:r>
          </a:p>
          <a:p>
            <a:r>
              <a:rPr lang="en-US" dirty="0" err="1">
                <a:sym typeface="Wingdings" pitchFamily="2" charset="2"/>
              </a:rPr>
              <a:t>Metode</a:t>
            </a:r>
            <a:r>
              <a:rPr lang="en-US" dirty="0">
                <a:sym typeface="Wingdings" pitchFamily="2" charset="2"/>
              </a:rPr>
              <a:t> differentiation yang </a:t>
            </a:r>
            <a:r>
              <a:rPr lang="en-US" dirty="0" err="1">
                <a:sym typeface="Wingdings" pitchFamily="2" charset="2"/>
              </a:rPr>
              <a:t>sering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digunakan</a:t>
            </a:r>
            <a:r>
              <a:rPr lang="en-US" dirty="0">
                <a:sym typeface="Wingdings" pitchFamily="2" charset="2"/>
              </a:rPr>
              <a:t>: </a:t>
            </a:r>
            <a:r>
              <a:rPr lang="en-US" i="1" dirty="0">
                <a:sym typeface="Wingdings" pitchFamily="2" charset="2"/>
              </a:rPr>
              <a:t>gradient</a:t>
            </a:r>
            <a:endParaRPr lang="en-US" dirty="0">
              <a:sym typeface="Wingdings" pitchFamily="2" charset="2"/>
            </a:endParaRPr>
          </a:p>
          <a:p>
            <a:r>
              <a:rPr lang="en-US" dirty="0" err="1">
                <a:sym typeface="Wingdings" pitchFamily="2" charset="2"/>
              </a:rPr>
              <a:t>Diberikan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fungsi</a:t>
            </a:r>
            <a:r>
              <a:rPr lang="en-US" dirty="0">
                <a:sym typeface="Wingdings" pitchFamily="2" charset="2"/>
              </a:rPr>
              <a:t> f(</a:t>
            </a:r>
            <a:r>
              <a:rPr lang="en-US" dirty="0" err="1">
                <a:sym typeface="Wingdings" pitchFamily="2" charset="2"/>
              </a:rPr>
              <a:t>x,y</a:t>
            </a:r>
            <a:r>
              <a:rPr lang="en-US" dirty="0">
                <a:sym typeface="Wingdings" pitchFamily="2" charset="2"/>
              </a:rPr>
              <a:t>), gradient </a:t>
            </a:r>
            <a:r>
              <a:rPr lang="en-US" dirty="0" err="1">
                <a:sym typeface="Wingdings" pitchFamily="2" charset="2"/>
              </a:rPr>
              <a:t>dari</a:t>
            </a:r>
            <a:r>
              <a:rPr lang="en-US" dirty="0">
                <a:sym typeface="Wingdings" pitchFamily="2" charset="2"/>
              </a:rPr>
              <a:t> f </a:t>
            </a:r>
            <a:r>
              <a:rPr lang="en-US" dirty="0" err="1">
                <a:sym typeface="Wingdings" pitchFamily="2" charset="2"/>
              </a:rPr>
              <a:t>pada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x,y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 err="1">
                <a:sym typeface="Wingdings" pitchFamily="2" charset="2"/>
              </a:rPr>
              <a:t>didefinisikan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dengan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vektor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G</a:t>
            </a:r>
            <a:r>
              <a:rPr lang="en-US" dirty="0">
                <a:sym typeface="Wingdings" pitchFamily="2" charset="2"/>
              </a:rPr>
              <a:t>: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Sharpening </a:t>
            </a:r>
            <a:r>
              <a:rPr lang="en-US" dirty="0" err="1"/>
              <a:t>dengan</a:t>
            </a:r>
            <a:r>
              <a:rPr lang="en-US" dirty="0"/>
              <a:t> differentiation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422318"/>
              </p:ext>
            </p:extLst>
          </p:nvPr>
        </p:nvGraphicFramePr>
        <p:xfrm>
          <a:off x="179388" y="4381108"/>
          <a:ext cx="3240087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Equation" r:id="rId3" imgW="1091726" imgH="507780" progId="Equation.3">
                  <p:embed/>
                </p:oleObj>
              </mc:Choice>
              <mc:Fallback>
                <p:oleObj name="Equation" r:id="rId3" imgW="1091726" imgH="5077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81108"/>
                        <a:ext cx="3240087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219163"/>
              </p:ext>
            </p:extLst>
          </p:nvPr>
        </p:nvGraphicFramePr>
        <p:xfrm>
          <a:off x="3779838" y="4492233"/>
          <a:ext cx="5256212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Equation" r:id="rId5" imgW="2628900" imgH="609600" progId="Equation.3">
                  <p:embed/>
                </p:oleObj>
              </mc:Choice>
              <mc:Fallback>
                <p:oleObj name="Equation" r:id="rId5" imgW="2628900" imgH="60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492233"/>
                        <a:ext cx="5256212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72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gradien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digital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3388" y="2322513"/>
          <a:ext cx="8531225" cy="344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Equation" r:id="rId3" imgW="3048000" imgH="1231900" progId="Equation.3">
                  <p:embed/>
                </p:oleObj>
              </mc:Choice>
              <mc:Fallback>
                <p:oleObj name="Equation" r:id="rId3" imgW="3048000" imgH="1231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2322513"/>
                        <a:ext cx="8531225" cy="344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342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N x N pixel,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gradien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pixel-pixel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terakhir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&amp; </a:t>
            </a:r>
            <a:r>
              <a:rPr lang="en-US" dirty="0" err="1"/>
              <a:t>kelemahan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046127"/>
              </p:ext>
            </p:extLst>
          </p:nvPr>
        </p:nvGraphicFramePr>
        <p:xfrm>
          <a:off x="1042988" y="3336829"/>
          <a:ext cx="3457575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3" name="Visio" r:id="rId3" imgW="1255471" imgH="751637" progId="Visio.Drawing.11">
                  <p:embed/>
                </p:oleObj>
              </mc:Choice>
              <mc:Fallback>
                <p:oleObj name="Visio" r:id="rId3" imgW="1255471" imgH="75163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336829"/>
                        <a:ext cx="3457575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7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lain: </a:t>
            </a:r>
            <a:r>
              <a:rPr lang="en-US" i="1" dirty="0"/>
              <a:t>Roberts gradient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38032"/>
              </p:ext>
            </p:extLst>
          </p:nvPr>
        </p:nvGraphicFramePr>
        <p:xfrm>
          <a:off x="611188" y="1901735"/>
          <a:ext cx="8208962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0" name="Equation" r:id="rId3" imgW="3416300" imgH="1231900" progId="Equation.3">
                  <p:embed/>
                </p:oleObj>
              </mc:Choice>
              <mc:Fallback>
                <p:oleObj name="Equation" r:id="rId3" imgW="3416300" imgH="1231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01735"/>
                        <a:ext cx="8208962" cy="295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060076"/>
              </p:ext>
            </p:extLst>
          </p:nvPr>
        </p:nvGraphicFramePr>
        <p:xfrm>
          <a:off x="2251100" y="4964112"/>
          <a:ext cx="3167063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Visio" r:id="rId5" imgW="1255471" imgH="751637" progId="Visio.Drawing.11">
                  <p:embed/>
                </p:oleObj>
              </mc:Choice>
              <mc:Fallback>
                <p:oleObj name="Visio" r:id="rId5" imgW="1255471" imgH="751637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100" y="4964112"/>
                        <a:ext cx="3167063" cy="189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40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Proporsional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gray level </a:t>
            </a:r>
            <a:r>
              <a:rPr lang="en-US" dirty="0" err="1"/>
              <a:t>antar</a:t>
            </a:r>
            <a:r>
              <a:rPr lang="en-US" dirty="0"/>
              <a:t> pixel yang </a:t>
            </a:r>
            <a:r>
              <a:rPr lang="en-US" dirty="0" err="1"/>
              <a:t>bertetangga</a:t>
            </a:r>
            <a:endParaRPr lang="en-US" dirty="0"/>
          </a:p>
          <a:p>
            <a:pPr lvl="1"/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(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tajam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yang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warnanya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latin typeface="Arial" charset="0"/>
              </a:rPr>
              <a:t>Citra </a:t>
            </a:r>
            <a:r>
              <a:rPr lang="en-US" b="1" dirty="0" err="1" smtClean="0">
                <a:latin typeface="Arial" charset="0"/>
              </a:rPr>
              <a:t>asli</a:t>
            </a:r>
            <a:r>
              <a:rPr lang="en-US" b="1" dirty="0" smtClean="0">
                <a:latin typeface="Arial" charset="0"/>
              </a:rPr>
              <a:t>									</a:t>
            </a:r>
            <a:r>
              <a:rPr lang="en-US" b="1" i="1" dirty="0">
                <a:latin typeface="Arial" charset="0"/>
              </a:rPr>
              <a:t>g(</a:t>
            </a:r>
            <a:r>
              <a:rPr lang="en-US" b="1" i="1" dirty="0" err="1">
                <a:latin typeface="Arial" charset="0"/>
              </a:rPr>
              <a:t>x,y</a:t>
            </a:r>
            <a:r>
              <a:rPr lang="en-US" b="1" i="1" dirty="0">
                <a:latin typeface="Arial" charset="0"/>
              </a:rPr>
              <a:t>) = G[f(</a:t>
            </a:r>
            <a:r>
              <a:rPr lang="en-US" b="1" i="1" dirty="0" err="1">
                <a:latin typeface="Arial" charset="0"/>
              </a:rPr>
              <a:t>x,y</a:t>
            </a:r>
            <a:r>
              <a:rPr lang="en-US" b="1" i="1" dirty="0">
                <a:latin typeface="Arial" charset="0"/>
              </a:rPr>
              <a:t>)]</a:t>
            </a:r>
          </a:p>
          <a:p>
            <a:endParaRPr lang="en-US" b="1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gradien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36" y="3738396"/>
            <a:ext cx="38957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73" y="3738396"/>
            <a:ext cx="389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4153848" y="4241633"/>
            <a:ext cx="792163" cy="0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2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g(</a:t>
            </a:r>
            <a:r>
              <a:rPr lang="en-US" i="1" dirty="0" err="1"/>
              <a:t>x,y</a:t>
            </a:r>
            <a:r>
              <a:rPr lang="en-US" i="1" dirty="0"/>
              <a:t>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516621"/>
              </p:ext>
            </p:extLst>
          </p:nvPr>
        </p:nvGraphicFramePr>
        <p:xfrm>
          <a:off x="382588" y="1942679"/>
          <a:ext cx="51974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name="Equation" r:id="rId3" imgW="2489200" imgH="457200" progId="Equation.3">
                  <p:embed/>
                </p:oleObj>
              </mc:Choice>
              <mc:Fallback>
                <p:oleObj name="Equation" r:id="rId3" imgW="2489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1942679"/>
                        <a:ext cx="519747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980671"/>
              </p:ext>
            </p:extLst>
          </p:nvPr>
        </p:nvGraphicFramePr>
        <p:xfrm>
          <a:off x="395288" y="2973102"/>
          <a:ext cx="47529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7" name="Equation" r:id="rId5" imgW="2286000" imgH="482400" progId="Equation.3">
                  <p:embed/>
                </p:oleObj>
              </mc:Choice>
              <mc:Fallback>
                <p:oleObj name="Equation" r:id="rId5" imgW="2286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973102"/>
                        <a:ext cx="47529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297053"/>
              </p:ext>
            </p:extLst>
          </p:nvPr>
        </p:nvGraphicFramePr>
        <p:xfrm>
          <a:off x="395288" y="4200239"/>
          <a:ext cx="51847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8" name="Equation" r:id="rId7" imgW="2489200" imgH="482600" progId="Equation.3">
                  <p:embed/>
                </p:oleObj>
              </mc:Choice>
              <mc:Fallback>
                <p:oleObj name="Equation" r:id="rId7" imgW="2489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00239"/>
                        <a:ext cx="518477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744568" y="1975046"/>
            <a:ext cx="3276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 dirty="0" err="1">
                <a:latin typeface="Arial" charset="0"/>
              </a:rPr>
              <a:t>Masalah</a:t>
            </a:r>
            <a:r>
              <a:rPr lang="en-US" sz="2000" dirty="0">
                <a:latin typeface="Arial" charset="0"/>
              </a:rPr>
              <a:t>: </a:t>
            </a:r>
            <a:r>
              <a:rPr lang="en-US" sz="2000" dirty="0" err="1">
                <a:latin typeface="Arial" charset="0"/>
              </a:rPr>
              <a:t>penentuan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nilai</a:t>
            </a:r>
            <a:r>
              <a:rPr lang="en-US" sz="2000" dirty="0">
                <a:latin typeface="Arial" charset="0"/>
              </a:rPr>
              <a:t> T yang </a:t>
            </a:r>
            <a:r>
              <a:rPr lang="en-US" sz="2000" dirty="0" err="1">
                <a:latin typeface="Arial" charset="0"/>
              </a:rPr>
              <a:t>tepat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shg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tepi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dapat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dipertajam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tanpa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merusak</a:t>
            </a:r>
            <a:r>
              <a:rPr lang="en-US" sz="2000" dirty="0">
                <a:latin typeface="Arial" charset="0"/>
              </a:rPr>
              <a:t> pixel-pixel non-</a:t>
            </a:r>
            <a:r>
              <a:rPr lang="en-US" sz="2000" dirty="0" err="1">
                <a:latin typeface="Arial" charset="0"/>
              </a:rPr>
              <a:t>tepi</a:t>
            </a:r>
            <a:r>
              <a:rPr lang="en-US" sz="1600" dirty="0">
                <a:latin typeface="Arial" charset="0"/>
              </a:rPr>
              <a:t> </a:t>
            </a: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467802"/>
              </p:ext>
            </p:extLst>
          </p:nvPr>
        </p:nvGraphicFramePr>
        <p:xfrm>
          <a:off x="395288" y="5421027"/>
          <a:ext cx="43910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9" name="Equation" r:id="rId9" imgW="2019300" imgH="482600" progId="Equation.3">
                  <p:embed/>
                </p:oleObj>
              </mc:Choice>
              <mc:Fallback>
                <p:oleObj name="Equation" r:id="rId9" imgW="2019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421027"/>
                        <a:ext cx="43910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817593" y="3726059"/>
            <a:ext cx="3203575" cy="207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L</a:t>
            </a:r>
            <a:r>
              <a:rPr lang="en-US" sz="2000" b="1" baseline="-25000">
                <a:latin typeface="Arial" charset="0"/>
              </a:rPr>
              <a:t>G</a:t>
            </a:r>
            <a:r>
              <a:rPr lang="en-US" sz="2000">
                <a:latin typeface="Arial" charset="0"/>
              </a:rPr>
              <a:t>: Nilai gray level tertentu untuk mewakili pixel-pixel tepi</a:t>
            </a:r>
          </a:p>
          <a:p>
            <a:r>
              <a:rPr lang="en-US" sz="1600">
                <a:latin typeface="Arial" charset="0"/>
              </a:rPr>
              <a:t> </a:t>
            </a:r>
          </a:p>
          <a:p>
            <a:r>
              <a:rPr lang="en-US" b="1">
                <a:latin typeface="Arial" charset="0"/>
              </a:rPr>
              <a:t>L</a:t>
            </a:r>
            <a:r>
              <a:rPr lang="en-US" sz="2000" b="1" baseline="-25000">
                <a:latin typeface="Arial" charset="0"/>
              </a:rPr>
              <a:t>B</a:t>
            </a:r>
            <a:r>
              <a:rPr lang="en-US">
                <a:latin typeface="Arial" charset="0"/>
              </a:rPr>
              <a:t>: Nilai gray level tertentu untuk mewakili pixel-pixel non-tepi</a:t>
            </a:r>
          </a:p>
        </p:txBody>
      </p:sp>
    </p:spTree>
    <p:extLst>
      <p:ext uri="{BB962C8B-B14F-4D97-AF65-F5344CB8AC3E}">
        <p14:creationId xmlns:p14="http://schemas.microsoft.com/office/powerpoint/2010/main" val="337128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digital yang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keterbatasan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pencuplikan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kanal</a:t>
            </a:r>
            <a:r>
              <a:rPr lang="en-US" dirty="0"/>
              <a:t> </a:t>
            </a:r>
            <a:r>
              <a:rPr lang="en-US" dirty="0" err="1"/>
              <a:t>transmisi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penghalusan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Domain </a:t>
            </a:r>
            <a:r>
              <a:rPr lang="en-US" dirty="0" err="1"/>
              <a:t>spasial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: mean, median, </a:t>
            </a:r>
            <a:r>
              <a:rPr lang="en-US" dirty="0" err="1"/>
              <a:t>dan</a:t>
            </a:r>
            <a:r>
              <a:rPr lang="en-US" dirty="0"/>
              <a:t> modus filtering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Domain </a:t>
            </a:r>
            <a:r>
              <a:rPr lang="en-US" dirty="0" err="1"/>
              <a:t>frekwensi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lowpass</a:t>
            </a:r>
            <a:r>
              <a:rPr lang="en-US" dirty="0"/>
              <a:t> filtering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samping</a:t>
            </a:r>
            <a:r>
              <a:rPr lang="en-US" dirty="0"/>
              <a:t>: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blur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Smoothing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2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sharpening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4" y="4229206"/>
            <a:ext cx="1601848" cy="2016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39" y="4229206"/>
            <a:ext cx="1603196" cy="2016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6" y="4229206"/>
            <a:ext cx="1603196" cy="2016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1" y="1977416"/>
            <a:ext cx="1954822" cy="1954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6" y="1977416"/>
            <a:ext cx="1954822" cy="1954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977655"/>
            <a:ext cx="1956169" cy="195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25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err="1"/>
              <a:t>tajam</a:t>
            </a:r>
            <a:r>
              <a:rPr lang="en-US" dirty="0"/>
              <a:t> lain (</a:t>
            </a:r>
            <a:r>
              <a:rPr lang="en-US" dirty="0" err="1"/>
              <a:t>misal</a:t>
            </a:r>
            <a:r>
              <a:rPr lang="en-US" dirty="0"/>
              <a:t>: noise) </a:t>
            </a:r>
            <a:r>
              <a:rPr lang="en-US" dirty="0" err="1"/>
              <a:t>pada</a:t>
            </a:r>
            <a:r>
              <a:rPr lang="en-US" dirty="0"/>
              <a:t> gray level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berkontribusi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frekwensi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Fourier</a:t>
            </a:r>
          </a:p>
          <a:p>
            <a:r>
              <a:rPr lang="en-US" dirty="0"/>
              <a:t>Sharpening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‘</a:t>
            </a:r>
            <a:r>
              <a:rPr lang="en-US" dirty="0" err="1"/>
              <a:t>menyaring</a:t>
            </a:r>
            <a:r>
              <a:rPr lang="en-US" dirty="0"/>
              <a:t>’ (</a:t>
            </a:r>
            <a:r>
              <a:rPr lang="en-US" dirty="0" err="1"/>
              <a:t>menghilangkan</a:t>
            </a:r>
            <a:r>
              <a:rPr lang="en-US" dirty="0"/>
              <a:t>) </a:t>
            </a:r>
            <a:r>
              <a:rPr lang="en-US" dirty="0" err="1"/>
              <a:t>frekwensi</a:t>
            </a:r>
            <a:r>
              <a:rPr lang="en-US" dirty="0"/>
              <a:t> </a:t>
            </a:r>
            <a:r>
              <a:rPr lang="en-US" dirty="0" err="1"/>
              <a:t>rendah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High-pass filtering: </a:t>
            </a:r>
            <a:br>
              <a:rPr lang="en-US" dirty="0"/>
            </a:br>
            <a:r>
              <a:rPr lang="en-US" dirty="0"/>
              <a:t>Sharpening </a:t>
            </a:r>
            <a:r>
              <a:rPr lang="en-US" dirty="0" err="1"/>
              <a:t>pada</a:t>
            </a:r>
            <a:r>
              <a:rPr lang="en-US" dirty="0"/>
              <a:t> domain </a:t>
            </a:r>
            <a:r>
              <a:rPr lang="en-US" dirty="0" err="1"/>
              <a:t>frekwensi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FFT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&amp; </a:t>
            </a:r>
            <a:r>
              <a:rPr lang="en-US" dirty="0" err="1"/>
              <a:t>citra</a:t>
            </a:r>
            <a:r>
              <a:rPr lang="en-US" dirty="0"/>
              <a:t> sharpened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063291"/>
            <a:ext cx="2086433" cy="2086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resize of lena sha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867" y="2013514"/>
            <a:ext cx="2136210" cy="213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199" y="4322763"/>
            <a:ext cx="2078251" cy="2086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 descr="Resize of len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644" y="4365167"/>
            <a:ext cx="2086433" cy="2086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4168775" y="2800350"/>
            <a:ext cx="1008063" cy="0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384675" y="287337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FFT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4140200" y="5443538"/>
            <a:ext cx="1008063" cy="0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356100" y="5516563"/>
            <a:ext cx="720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FFT</a:t>
            </a:r>
          </a:p>
        </p:txBody>
      </p:sp>
    </p:spTree>
    <p:extLst>
      <p:ext uri="{BB962C8B-B14F-4D97-AF65-F5344CB8AC3E}">
        <p14:creationId xmlns:p14="http://schemas.microsoft.com/office/powerpoint/2010/main" val="131046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C2DA4596-0E95-4845-A51E-381771D71C5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defRPr/>
            </a:pPr>
            <a:fld id="{9039035D-2039-4947-B7AC-1C111E726CE6}" type="datetime1">
              <a:rPr lang="en-US" smtClean="0"/>
              <a:t>8/17/2014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Diberikan</a:t>
            </a:r>
            <a:r>
              <a:rPr lang="en-US" dirty="0"/>
              <a:t> (</a:t>
            </a:r>
            <a:r>
              <a:rPr lang="en-US" dirty="0" err="1"/>
              <a:t>bagian</a:t>
            </a:r>
            <a:r>
              <a:rPr lang="en-US" dirty="0"/>
              <a:t>)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NxN</a:t>
            </a:r>
            <a:r>
              <a:rPr lang="en-US" dirty="0"/>
              <a:t> pixel: f(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Citra </a:t>
            </a:r>
            <a:r>
              <a:rPr lang="en-US" dirty="0" err="1"/>
              <a:t>hasil</a:t>
            </a:r>
            <a:r>
              <a:rPr lang="en-US" dirty="0"/>
              <a:t>: g(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merata-ratakan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nilai</a:t>
            </a:r>
            <a:r>
              <a:rPr lang="en-US" dirty="0">
                <a:sym typeface="Wingdings" pitchFamily="2" charset="2"/>
              </a:rPr>
              <a:t> gray level pixel-pixel </a:t>
            </a:r>
            <a:r>
              <a:rPr lang="en-US" dirty="0" err="1">
                <a:sym typeface="Wingdings" pitchFamily="2" charset="2"/>
              </a:rPr>
              <a:t>pada</a:t>
            </a:r>
            <a:r>
              <a:rPr lang="en-US" dirty="0">
                <a:sym typeface="Wingdings" pitchFamily="2" charset="2"/>
              </a:rPr>
              <a:t> f (</a:t>
            </a:r>
            <a:r>
              <a:rPr lang="en-US" dirty="0" err="1">
                <a:sym typeface="Wingdings" pitchFamily="2" charset="2"/>
              </a:rPr>
              <a:t>x,y</a:t>
            </a:r>
            <a:r>
              <a:rPr lang="en-US" dirty="0">
                <a:sym typeface="Wingdings" pitchFamily="2" charset="2"/>
              </a:rPr>
              <a:t>) yang </a:t>
            </a:r>
            <a:r>
              <a:rPr lang="en-US" dirty="0" err="1">
                <a:sym typeface="Wingdings" pitchFamily="2" charset="2"/>
              </a:rPr>
              <a:t>termasuk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dalam</a:t>
            </a:r>
            <a:r>
              <a:rPr lang="en-US" dirty="0">
                <a:sym typeface="Wingdings" pitchFamily="2" charset="2"/>
              </a:rPr>
              <a:t> area (neighborhood) </a:t>
            </a:r>
            <a:r>
              <a:rPr lang="en-US" dirty="0" err="1" smtClean="0">
                <a:sym typeface="Wingdings" pitchFamily="2" charset="2"/>
              </a:rPr>
              <a:t>tertentu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Arial" charset="0"/>
              </a:rPr>
              <a:t>S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himpunan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titik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koordinat</a:t>
            </a:r>
            <a:r>
              <a:rPr lang="en-US" dirty="0">
                <a:latin typeface="Arial" charset="0"/>
              </a:rPr>
              <a:t> yang </a:t>
            </a:r>
            <a:r>
              <a:rPr lang="en-US" dirty="0" err="1">
                <a:latin typeface="Arial" charset="0"/>
              </a:rPr>
              <a:t>merupakan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tetangga</a:t>
            </a:r>
            <a:r>
              <a:rPr lang="en-US" dirty="0">
                <a:latin typeface="Arial" charset="0"/>
              </a:rPr>
              <a:t> (neighbor) </a:t>
            </a:r>
            <a:r>
              <a:rPr lang="en-US" dirty="0" err="1">
                <a:latin typeface="Arial" charset="0"/>
              </a:rPr>
              <a:t>dari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titik</a:t>
            </a:r>
            <a:r>
              <a:rPr lang="en-US" dirty="0">
                <a:latin typeface="Arial" charset="0"/>
              </a:rPr>
              <a:t> (</a:t>
            </a:r>
            <a:r>
              <a:rPr lang="en-US" dirty="0" err="1">
                <a:latin typeface="Arial" charset="0"/>
              </a:rPr>
              <a:t>x,y</a:t>
            </a:r>
            <a:r>
              <a:rPr lang="en-US" dirty="0">
                <a:latin typeface="Arial" charset="0"/>
              </a:rPr>
              <a:t>), </a:t>
            </a:r>
            <a:r>
              <a:rPr lang="en-US" dirty="0" err="1">
                <a:latin typeface="Arial" charset="0"/>
              </a:rPr>
              <a:t>termasuk</a:t>
            </a:r>
            <a:r>
              <a:rPr lang="en-US" dirty="0">
                <a:latin typeface="Arial" charset="0"/>
              </a:rPr>
              <a:t> (</a:t>
            </a:r>
            <a:r>
              <a:rPr lang="en-US" dirty="0" err="1">
                <a:latin typeface="Arial" charset="0"/>
              </a:rPr>
              <a:t>x,y</a:t>
            </a:r>
            <a:r>
              <a:rPr lang="en-US" dirty="0">
                <a:latin typeface="Arial" charset="0"/>
              </a:rPr>
              <a:t>) </a:t>
            </a:r>
            <a:r>
              <a:rPr lang="en-US" dirty="0" err="1">
                <a:latin typeface="Arial" charset="0"/>
              </a:rPr>
              <a:t>itu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sendiri</a:t>
            </a:r>
            <a:endParaRPr lang="en-US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b="1" dirty="0">
                <a:latin typeface="Arial" charset="0"/>
              </a:rPr>
              <a:t>M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Jumlah</a:t>
            </a:r>
            <a:r>
              <a:rPr lang="en-US" dirty="0">
                <a:latin typeface="Arial" charset="0"/>
              </a:rPr>
              <a:t> total </a:t>
            </a:r>
            <a:r>
              <a:rPr lang="en-US" dirty="0" err="1">
                <a:latin typeface="Arial" charset="0"/>
              </a:rPr>
              <a:t>titik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dalam</a:t>
            </a:r>
            <a:r>
              <a:rPr lang="en-US" dirty="0">
                <a:latin typeface="Arial" charset="0"/>
              </a:rPr>
              <a:t> neighborhood {neighborhood </a:t>
            </a:r>
            <a:r>
              <a:rPr lang="en-US" dirty="0" err="1">
                <a:latin typeface="Arial" charset="0"/>
              </a:rPr>
              <a:t>tidak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selalu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berbentuk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bujur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sangkar</a:t>
            </a:r>
            <a:r>
              <a:rPr lang="en-US" dirty="0">
                <a:latin typeface="Arial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filtering (neighborhood averaging)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209595"/>
              </p:ext>
            </p:extLst>
          </p:nvPr>
        </p:nvGraphicFramePr>
        <p:xfrm>
          <a:off x="1485900" y="3647548"/>
          <a:ext cx="6021388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Equation" r:id="rId3" imgW="2857500" imgH="431800" progId="Equation.3">
                  <p:embed/>
                </p:oleObj>
              </mc:Choice>
              <mc:Fallback>
                <p:oleObj name="Equation" r:id="rId3" imgW="2857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647548"/>
                        <a:ext cx="6021388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41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Biasanya</a:t>
            </a:r>
            <a:r>
              <a:rPr lang="en-US" dirty="0"/>
              <a:t> N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ganjil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titik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x,y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 err="1">
                <a:sym typeface="Wingdings" pitchFamily="2" charset="2"/>
              </a:rPr>
              <a:t>bisa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berada</a:t>
            </a:r>
            <a:r>
              <a:rPr lang="en-US" dirty="0">
                <a:sym typeface="Wingdings" pitchFamily="2" charset="2"/>
              </a:rPr>
              <a:t> di </a:t>
            </a:r>
            <a:r>
              <a:rPr lang="en-US" dirty="0" err="1">
                <a:sym typeface="Wingdings" pitchFamily="2" charset="2"/>
              </a:rPr>
              <a:t>tengah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matriks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ketetanggaan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844318"/>
            <a:ext cx="64801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12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600" dirty="0" err="1"/>
              <a:t>Ukuran</a:t>
            </a:r>
            <a:r>
              <a:rPr lang="en-US" sz="2600" dirty="0"/>
              <a:t> </a:t>
            </a:r>
            <a:r>
              <a:rPr lang="en-US" sz="2600" dirty="0" err="1"/>
              <a:t>sama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matriks</a:t>
            </a:r>
            <a:r>
              <a:rPr lang="en-US" sz="2600" dirty="0"/>
              <a:t> </a:t>
            </a:r>
            <a:r>
              <a:rPr lang="en-US" sz="2600" dirty="0" err="1"/>
              <a:t>ketetanggaan</a:t>
            </a:r>
            <a:endParaRPr lang="en-US" sz="2600" dirty="0"/>
          </a:p>
          <a:p>
            <a:r>
              <a:rPr lang="en-US" sz="2600" dirty="0" err="1"/>
              <a:t>Menyimpan</a:t>
            </a:r>
            <a:r>
              <a:rPr lang="en-US" sz="2600" dirty="0"/>
              <a:t> </a:t>
            </a:r>
            <a:r>
              <a:rPr lang="en-US" sz="2600" dirty="0" err="1"/>
              <a:t>operasi</a:t>
            </a:r>
            <a:r>
              <a:rPr lang="en-US" sz="2600" dirty="0"/>
              <a:t> yang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dikenakan</a:t>
            </a:r>
            <a:r>
              <a:rPr lang="en-US" sz="2600" dirty="0"/>
              <a:t> </a:t>
            </a:r>
            <a:r>
              <a:rPr lang="en-US" sz="2600" dirty="0" err="1"/>
              <a:t>terhadap</a:t>
            </a:r>
            <a:r>
              <a:rPr lang="en-US" sz="2600" dirty="0"/>
              <a:t> </a:t>
            </a:r>
            <a:r>
              <a:rPr lang="en-US" sz="2600" dirty="0" err="1"/>
              <a:t>matriks</a:t>
            </a:r>
            <a:r>
              <a:rPr lang="en-US" sz="2600" dirty="0"/>
              <a:t> </a:t>
            </a:r>
            <a:r>
              <a:rPr lang="en-US" sz="2600" dirty="0" err="1"/>
              <a:t>ketetanggaan</a:t>
            </a:r>
            <a:endParaRPr lang="en-US" sz="2600" dirty="0"/>
          </a:p>
          <a:p>
            <a:pPr lvl="1"/>
            <a:r>
              <a:rPr lang="en-US" sz="2200" dirty="0"/>
              <a:t>Isi </a:t>
            </a:r>
            <a:r>
              <a:rPr lang="en-US" sz="2200" dirty="0" err="1"/>
              <a:t>matriks</a:t>
            </a:r>
            <a:r>
              <a:rPr lang="en-US" sz="2200" dirty="0"/>
              <a:t> mask </a:t>
            </a:r>
            <a:r>
              <a:rPr lang="en-US" sz="2200" dirty="0" err="1"/>
              <a:t>menentukan</a:t>
            </a:r>
            <a:r>
              <a:rPr lang="en-US" sz="2200" dirty="0"/>
              <a:t> </a:t>
            </a:r>
            <a:r>
              <a:rPr lang="en-US" sz="2200" dirty="0" err="1"/>
              <a:t>operasi</a:t>
            </a:r>
            <a:r>
              <a:rPr lang="en-US" sz="2200" dirty="0"/>
              <a:t> </a:t>
            </a:r>
            <a:r>
              <a:rPr lang="en-US" sz="2200" dirty="0" err="1"/>
              <a:t>terhadap</a:t>
            </a:r>
            <a:r>
              <a:rPr lang="en-US" sz="2200" dirty="0"/>
              <a:t> </a:t>
            </a:r>
            <a:r>
              <a:rPr lang="en-US" sz="2200" dirty="0" err="1"/>
              <a:t>matriks</a:t>
            </a:r>
            <a:r>
              <a:rPr lang="en-US" sz="2200" dirty="0"/>
              <a:t> </a:t>
            </a:r>
            <a:r>
              <a:rPr lang="en-US" sz="2200" dirty="0" err="1"/>
              <a:t>ketetanggaan</a:t>
            </a:r>
            <a:endParaRPr lang="en-US" sz="2200" dirty="0"/>
          </a:p>
          <a:p>
            <a:pPr lvl="1"/>
            <a:r>
              <a:rPr lang="en-US" sz="2200" dirty="0" err="1"/>
              <a:t>Untuk</a:t>
            </a:r>
            <a:r>
              <a:rPr lang="en-US" sz="2200" dirty="0"/>
              <a:t> averaging </a:t>
            </a:r>
            <a:r>
              <a:rPr lang="en-US" sz="2200" dirty="0" err="1"/>
              <a:t>diisi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1/M</a:t>
            </a:r>
          </a:p>
          <a:p>
            <a:r>
              <a:rPr lang="en-US" sz="2600" dirty="0" err="1"/>
              <a:t>Operasi</a:t>
            </a:r>
            <a:r>
              <a:rPr lang="en-US" sz="2600" dirty="0"/>
              <a:t> </a:t>
            </a: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/>
              <a:t>skalar</a:t>
            </a:r>
            <a:r>
              <a:rPr lang="en-US" sz="2600" dirty="0"/>
              <a:t>: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Mask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436817"/>
              </p:ext>
            </p:extLst>
          </p:nvPr>
        </p:nvGraphicFramePr>
        <p:xfrm>
          <a:off x="1116013" y="5006471"/>
          <a:ext cx="6985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Equation" r:id="rId3" imgW="2971800" imgH="355600" progId="Equation.3">
                  <p:embed/>
                </p:oleObj>
              </mc:Choice>
              <mc:Fallback>
                <p:oleObj name="Equation" r:id="rId3" imgW="2971800" imgH="355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006471"/>
                        <a:ext cx="69850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23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681" y="1433014"/>
            <a:ext cx="6787110" cy="46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4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Karena</a:t>
            </a:r>
            <a:r>
              <a:rPr lang="en-US" dirty="0"/>
              <a:t> yang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rata-rata,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i="1" dirty="0"/>
              <a:t>neighborhood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membaginya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(N x N)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tidak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perlu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mengalikan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satu</a:t>
            </a:r>
            <a:r>
              <a:rPr lang="en-US" dirty="0">
                <a:sym typeface="Wingdings" pitchFamily="2" charset="2"/>
              </a:rPr>
              <a:t> per </a:t>
            </a:r>
            <a:r>
              <a:rPr lang="en-US" dirty="0" err="1">
                <a:sym typeface="Wingdings" pitchFamily="2" charset="2"/>
              </a:rPr>
              <a:t>satu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baru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kemudian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dijumlahkan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8/17/2014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mean filtering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4583113"/>
            <a:ext cx="187166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563938" y="429577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8" descr="Duck noi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3024188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276475"/>
            <a:ext cx="3024187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4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</TotalTime>
  <Words>770</Words>
  <Application>Microsoft Office PowerPoint</Application>
  <PresentationFormat>On-screen Show (4:3)</PresentationFormat>
  <Paragraphs>178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template_informatika_slide</vt:lpstr>
      <vt:lpstr>1_template_informatika_slide</vt:lpstr>
      <vt:lpstr>Equation</vt:lpstr>
      <vt:lpstr>Visio</vt:lpstr>
      <vt:lpstr>CIG4E3 / Pengolahan Citra Digital BAB 7 Image Enhancement (Image Smoothing &amp; Image Sharpening) </vt:lpstr>
      <vt:lpstr>Image Smoothing</vt:lpstr>
      <vt:lpstr>Image Smoothing</vt:lpstr>
      <vt:lpstr>Mean filtering (neighborhood averaging)</vt:lpstr>
      <vt:lpstr>Matriks ketetanggaan</vt:lpstr>
      <vt:lpstr>Matriks Mask</vt:lpstr>
      <vt:lpstr>Contoh</vt:lpstr>
      <vt:lpstr>Shortcut</vt:lpstr>
      <vt:lpstr>Contoh mean filtering</vt:lpstr>
      <vt:lpstr>Tingkat blurring</vt:lpstr>
      <vt:lpstr>Thresholding</vt:lpstr>
      <vt:lpstr>Masalah pada mean filtering</vt:lpstr>
      <vt:lpstr>Median filtering</vt:lpstr>
      <vt:lpstr>Mencari median</vt:lpstr>
      <vt:lpstr>Contoh median filtering</vt:lpstr>
      <vt:lpstr>Modus filtering</vt:lpstr>
      <vt:lpstr>Contoh modus filtering</vt:lpstr>
      <vt:lpstr>PowerPoint Presentation</vt:lpstr>
      <vt:lpstr>PowerPoint Presentation</vt:lpstr>
      <vt:lpstr>Low-pass filtering:  Blurring pada domain frekwensi</vt:lpstr>
      <vt:lpstr>Contoh FFT citra asli &amp; citra blur</vt:lpstr>
      <vt:lpstr>Image Sharpening</vt:lpstr>
      <vt:lpstr>Image Sharpening</vt:lpstr>
      <vt:lpstr>Sharpening dengan differentiation</vt:lpstr>
      <vt:lpstr>Salah satu pendekatan gradien untuk proses digital</vt:lpstr>
      <vt:lpstr>Ilustrasi &amp; kelemahan</vt:lpstr>
      <vt:lpstr>Pendekatan lain: Roberts gradient</vt:lpstr>
      <vt:lpstr>Nilai gradien</vt:lpstr>
      <vt:lpstr>Variasi pendekatan untuk g(x,y)</vt:lpstr>
      <vt:lpstr>Contoh sharpening</vt:lpstr>
      <vt:lpstr>High-pass filtering:  Sharpening pada domain frekwensi</vt:lpstr>
      <vt:lpstr>Contoh FFT citra asli &amp; citra sharpened</vt:lpstr>
      <vt:lpstr>PowerPoint Presentation</vt:lpstr>
    </vt:vector>
  </TitlesOfParts>
  <Company>IEEE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Bedy Purnama</dc:creator>
  <cp:lastModifiedBy>riset</cp:lastModifiedBy>
  <cp:revision>148</cp:revision>
  <dcterms:created xsi:type="dcterms:W3CDTF">2012-11-14T18:53:32Z</dcterms:created>
  <dcterms:modified xsi:type="dcterms:W3CDTF">2014-08-17T14:20:03Z</dcterms:modified>
</cp:coreProperties>
</file>