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4" r:id="rId2"/>
  </p:sldMasterIdLst>
  <p:notesMasterIdLst>
    <p:notesMasterId r:id="rId29"/>
  </p:notesMasterIdLst>
  <p:handoutMasterIdLst>
    <p:handoutMasterId r:id="rId30"/>
  </p:handoutMasterIdLst>
  <p:sldIdLst>
    <p:sldId id="256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06" r:id="rId2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90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F733457-FA17-41BE-B208-D02D9617456E}" type="datetime1">
              <a:rPr lang="en-US" smtClean="0"/>
              <a:t>7/29/2014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7/29/2014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92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CA678-D006-7B41-A446-6998EA1314C2}" type="datetime1">
              <a:rPr lang="en-US" smtClean="0"/>
              <a:pPr>
                <a:defRPr/>
              </a:pPr>
              <a:t>7/29/2014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06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1F2DA-4C0E-AF48-AAE7-6B5FD0673F17}" type="datetime1">
              <a:rPr lang="en-US" smtClean="0"/>
              <a:pPr>
                <a:defRPr/>
              </a:pPr>
              <a:t>7/29/2014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51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3548A-BD02-5246-9AB8-6847FF416924}" type="datetime1">
              <a:rPr lang="en-US" smtClean="0"/>
              <a:pPr>
                <a:defRPr/>
              </a:pPr>
              <a:t>7/29/2014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48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730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Third level</a:t>
            </a:r>
          </a:p>
          <a:p>
            <a:pPr lvl="2"/>
            <a:endParaRPr lang="en-US" dirty="0" smtClean="0"/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0C0ED-042E-482F-B03B-BC1A76058910}" type="datetime1">
              <a:rPr lang="en-US" smtClean="0"/>
              <a:t>7/29/2014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C65E9-A510-451F-84FC-30A3665B407A}" type="datetime1">
              <a:rPr lang="en-US" smtClean="0"/>
              <a:t>7/29/2014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66C19-E79C-42A4-9827-7A443C35AD68}" type="datetime1">
              <a:rPr lang="en-US" smtClean="0"/>
              <a:t>7/29/2014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6889" y="1495792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703762" y="1495792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285620"/>
            <a:ext cx="4044950" cy="372624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285620"/>
            <a:ext cx="4044950" cy="372624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3D355-11B9-4014-9309-B829F2CC5155}" type="datetime1">
              <a:rPr lang="en-US" smtClean="0"/>
              <a:t>7/29/2014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7B635-C229-47DA-ADB0-0567CF44953F}" type="datetime1">
              <a:rPr lang="en-US" smtClean="0"/>
              <a:t>7/29/2014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1"/>
          <p:cNvSpPr>
            <a:spLocks noGrp="1"/>
          </p:cNvSpPr>
          <p:nvPr>
            <p:ph type="sldNum" sz="quarter" idx="23"/>
          </p:nvPr>
        </p:nvSpPr>
        <p:spPr>
          <a:xfrm>
            <a:off x="389908" y="6451886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4"/>
          </p:nvPr>
        </p:nvSpPr>
        <p:spPr>
          <a:xfrm>
            <a:off x="810596" y="6451886"/>
            <a:ext cx="16430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9B02F-445B-4F7A-9C3F-A6A96193E664}" type="datetime1">
              <a:rPr lang="en-US" smtClean="0"/>
              <a:t>7/29/2014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7/29/2014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097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7/29/2014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9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5718937-EE2A-4AA3-9B33-206539CB2F71}" type="datetime1">
              <a:rPr lang="en-US" smtClean="0"/>
              <a:t>7/29/2014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0"/>
          <p:cNvSpPr txBox="1">
            <a:spLocks/>
          </p:cNvSpPr>
          <p:nvPr userDrawn="1"/>
        </p:nvSpPr>
        <p:spPr>
          <a:xfrm>
            <a:off x="5418163" y="6451600"/>
            <a:ext cx="3315778" cy="365125"/>
          </a:xfrm>
          <a:prstGeom prst="rect">
            <a:avLst/>
          </a:prstGeom>
        </p:spPr>
        <p:txBody>
          <a:bodyPr anchor="ctr"/>
          <a:lstStyle>
            <a:lvl1pPr marL="0" indent="0" algn="r" defTabSz="457200" rtl="0" eaLnBrk="1" fontAlgn="base" hangingPunct="1">
              <a:spcBef>
                <a:spcPts val="0"/>
              </a:spcBef>
              <a:spcAft>
                <a:spcPct val="0"/>
              </a:spcAft>
              <a:buSzPct val="135000"/>
              <a:buFontTx/>
              <a:buNone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CIG4E3 / Pengolahan Citra Digital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0"/>
        </a:spcBef>
        <a:spcAft>
          <a:spcPct val="0"/>
        </a:spcAft>
        <a:buSzPct val="135000"/>
        <a:buBlip>
          <a:blip r:embed="rId12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9DE922-2F34-1241-8A40-1B6D2996FA4E}" type="datetime1">
              <a:rPr lang="en-US" smtClean="0"/>
              <a:pPr>
                <a:defRPr/>
              </a:pPr>
              <a:t>7/29/2014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0"/>
          <p:cNvSpPr txBox="1">
            <a:spLocks/>
          </p:cNvSpPr>
          <p:nvPr userDrawn="1"/>
        </p:nvSpPr>
        <p:spPr>
          <a:xfrm>
            <a:off x="5418163" y="6451600"/>
            <a:ext cx="3315778" cy="365125"/>
          </a:xfrm>
          <a:prstGeom prst="rect">
            <a:avLst/>
          </a:prstGeom>
        </p:spPr>
        <p:txBody>
          <a:bodyPr anchor="ctr"/>
          <a:lstStyle>
            <a:lvl1pPr marL="0" indent="0" algn="r" defTabSz="457200" rtl="0" eaLnBrk="1" fontAlgn="base" hangingPunct="1">
              <a:spcBef>
                <a:spcPts val="600"/>
              </a:spcBef>
              <a:spcAft>
                <a:spcPct val="0"/>
              </a:spcAft>
              <a:buSzPct val="135000"/>
              <a:buFontTx/>
              <a:buNone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Kode dan Nama mata 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6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600"/>
        </a:spcBef>
        <a:spcAft>
          <a:spcPct val="0"/>
        </a:spcAft>
        <a:buSzPct val="135000"/>
        <a:buBlip>
          <a:blip r:embed="rId12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CIG4E3</a:t>
            </a:r>
            <a:r>
              <a:rPr lang="en-US" dirty="0"/>
              <a:t> / </a:t>
            </a:r>
            <a:r>
              <a:rPr lang="en-US" dirty="0" err="1"/>
              <a:t>Pengolahan</a:t>
            </a:r>
            <a:r>
              <a:rPr lang="en-US" dirty="0"/>
              <a:t> Citra </a:t>
            </a:r>
            <a:r>
              <a:rPr lang="en-US" dirty="0" smtClean="0"/>
              <a:t>Digital</a:t>
            </a:r>
            <a:br>
              <a:rPr lang="en-US" dirty="0" smtClean="0"/>
            </a:br>
            <a:r>
              <a:rPr lang="en-US" sz="2400" dirty="0"/>
              <a:t>BAB </a:t>
            </a:r>
            <a:r>
              <a:rPr lang="en-US" sz="2400" dirty="0" smtClean="0"/>
              <a:t>8.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Image Segmentation</a:t>
            </a:r>
            <a:br>
              <a:rPr lang="en-US" sz="2400" dirty="0"/>
            </a:br>
            <a:r>
              <a:rPr lang="en-US" sz="2400" dirty="0"/>
              <a:t>(Edge Detection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Bedy</a:t>
            </a:r>
            <a:r>
              <a:rPr lang="en-US" dirty="0" smtClean="0"/>
              <a:t> </a:t>
            </a:r>
            <a:r>
              <a:rPr lang="en-US" dirty="0" err="1" smtClean="0"/>
              <a:t>Purnama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Intelligent Computing and Multimedia (</a:t>
            </a:r>
            <a:r>
              <a:rPr lang="en-US" dirty="0" err="1" smtClean="0"/>
              <a:t>ICM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6D67E48-2869-4B89-BAFE-523ADB9239A8}" type="datetime1">
              <a:rPr lang="en-US" smtClean="0"/>
              <a:t>7/29/2014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Deret</a:t>
            </a:r>
            <a:r>
              <a:rPr lang="en-US" dirty="0"/>
              <a:t> Taylor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gradient</a:t>
            </a:r>
          </a:p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Gx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Gy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:</a:t>
            </a:r>
          </a:p>
          <a:p>
            <a:pPr lvl="1"/>
            <a:r>
              <a:rPr lang="id-ID" dirty="0"/>
              <a:t>Gx = (</a:t>
            </a:r>
            <a:r>
              <a:rPr lang="id-ID" i="1" dirty="0"/>
              <a:t>f</a:t>
            </a:r>
            <a:r>
              <a:rPr lang="id-ID" dirty="0"/>
              <a:t>(x+1,y) – </a:t>
            </a:r>
            <a:r>
              <a:rPr lang="id-ID" i="1" dirty="0"/>
              <a:t>f</a:t>
            </a:r>
            <a:r>
              <a:rPr lang="id-ID" dirty="0"/>
              <a:t>(x-1,y) = (-1).</a:t>
            </a:r>
            <a:r>
              <a:rPr lang="id-ID" i="1" dirty="0"/>
              <a:t>f</a:t>
            </a:r>
            <a:r>
              <a:rPr lang="id-ID" dirty="0"/>
              <a:t>(x-1,y) + 0.(</a:t>
            </a:r>
            <a:r>
              <a:rPr lang="id-ID" i="1" dirty="0"/>
              <a:t>f</a:t>
            </a:r>
            <a:r>
              <a:rPr lang="id-ID" dirty="0"/>
              <a:t>(x,y) + 1.</a:t>
            </a:r>
            <a:r>
              <a:rPr lang="id-ID" i="1" dirty="0"/>
              <a:t>f</a:t>
            </a:r>
            <a:r>
              <a:rPr lang="id-ID" dirty="0"/>
              <a:t>(x+1,y)</a:t>
            </a:r>
            <a:endParaRPr lang="en-US" dirty="0"/>
          </a:p>
          <a:p>
            <a:pPr lvl="1"/>
            <a:r>
              <a:rPr lang="id-ID" dirty="0"/>
              <a:t>Gy =	(</a:t>
            </a:r>
            <a:r>
              <a:rPr lang="id-ID" i="1" dirty="0"/>
              <a:t>f</a:t>
            </a:r>
            <a:r>
              <a:rPr lang="id-ID" dirty="0"/>
              <a:t>(x,y+1) – </a:t>
            </a:r>
            <a:r>
              <a:rPr lang="id-ID" i="1" dirty="0"/>
              <a:t>f</a:t>
            </a:r>
            <a:r>
              <a:rPr lang="id-ID" dirty="0"/>
              <a:t>(x,y-1)= (-1).</a:t>
            </a:r>
            <a:r>
              <a:rPr lang="id-ID" i="1" dirty="0"/>
              <a:t>f</a:t>
            </a:r>
            <a:r>
              <a:rPr lang="id-ID" dirty="0"/>
              <a:t>(x,y-1) + 0.(</a:t>
            </a:r>
            <a:r>
              <a:rPr lang="id-ID" i="1" dirty="0"/>
              <a:t>f</a:t>
            </a:r>
            <a:r>
              <a:rPr lang="id-ID" dirty="0"/>
              <a:t>(x,y) + </a:t>
            </a:r>
            <a:r>
              <a:rPr lang="id-ID" i="1" dirty="0"/>
              <a:t>f</a:t>
            </a:r>
            <a:r>
              <a:rPr lang="id-ID" dirty="0"/>
              <a:t>(x,y+1)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Operator [3]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7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Representasi</a:t>
            </a:r>
            <a:r>
              <a:rPr lang="en-US" dirty="0"/>
              <a:t> Mask</a:t>
            </a:r>
          </a:p>
          <a:p>
            <a:pPr lvl="1"/>
            <a:r>
              <a:rPr lang="en-US" dirty="0" err="1"/>
              <a:t>Gx</a:t>
            </a:r>
            <a:r>
              <a:rPr lang="en-US" dirty="0"/>
              <a:t>			</a:t>
            </a:r>
            <a:r>
              <a:rPr lang="en-US" dirty="0" smtClean="0"/>
              <a:t>		</a:t>
            </a:r>
            <a:r>
              <a:rPr lang="en-US" dirty="0" err="1" smtClean="0"/>
              <a:t>Gy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Ingat</a:t>
            </a:r>
            <a:r>
              <a:rPr lang="en-US" dirty="0" smtClean="0"/>
              <a:t> </a:t>
            </a:r>
            <a:r>
              <a:rPr lang="en-US" dirty="0" err="1"/>
              <a:t>bahwa</a:t>
            </a:r>
            <a:r>
              <a:rPr lang="en-US" dirty="0"/>
              <a:t> =&gt;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G[f(</a:t>
            </a:r>
            <a:r>
              <a:rPr lang="en-US" dirty="0" err="1" smtClean="0"/>
              <a:t>x,y</a:t>
            </a:r>
            <a:r>
              <a:rPr lang="en-US" dirty="0" smtClean="0"/>
              <a:t>)]=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G[f(</a:t>
            </a:r>
            <a:r>
              <a:rPr lang="en-US" dirty="0" err="1"/>
              <a:t>x,y</a:t>
            </a:r>
            <a:r>
              <a:rPr lang="en-US" dirty="0"/>
              <a:t>)]=                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Operator [4]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672025"/>
              </p:ext>
            </p:extLst>
          </p:nvPr>
        </p:nvGraphicFramePr>
        <p:xfrm>
          <a:off x="1565230" y="2492202"/>
          <a:ext cx="1828800" cy="10858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171572"/>
              </p:ext>
            </p:extLst>
          </p:nvPr>
        </p:nvGraphicFramePr>
        <p:xfrm>
          <a:off x="4136980" y="2492202"/>
          <a:ext cx="1828800" cy="10858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688" y="4424984"/>
            <a:ext cx="4643437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561" y="4998855"/>
            <a:ext cx="15335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07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/>
            </a:pPr>
            <a:r>
              <a:rPr lang="id-ID" i="1" dirty="0"/>
              <a:t>Roberts Operator</a:t>
            </a:r>
            <a:r>
              <a:rPr lang="id-ID" dirty="0"/>
              <a:t> merupakan variasi dari rumus </a:t>
            </a:r>
            <a:r>
              <a:rPr lang="en-US" dirty="0"/>
              <a:t>Gradient Operator </a:t>
            </a:r>
            <a:r>
              <a:rPr lang="id-ID" dirty="0"/>
              <a:t>dengan arah orientasi sebesar 45</a:t>
            </a:r>
            <a:r>
              <a:rPr lang="id-ID" dirty="0">
                <a:sym typeface="Symbol"/>
              </a:rPr>
              <a:t></a:t>
            </a:r>
            <a:r>
              <a:rPr lang="id-ID" dirty="0"/>
              <a:t> dan 135</a:t>
            </a:r>
            <a:r>
              <a:rPr lang="id-ID" dirty="0">
                <a:sym typeface="Symbol"/>
              </a:rPr>
              <a:t></a:t>
            </a:r>
            <a:r>
              <a:rPr lang="id-ID" dirty="0"/>
              <a:t> pada bidang citra</a:t>
            </a:r>
            <a:endParaRPr lang="en-US" dirty="0"/>
          </a:p>
          <a:p>
            <a:pPr>
              <a:defRPr/>
            </a:pP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gradient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orientasi</a:t>
            </a:r>
            <a:r>
              <a:rPr lang="en-US" dirty="0"/>
              <a:t> </a:t>
            </a:r>
            <a:r>
              <a:rPr lang="id-ID" dirty="0"/>
              <a:t>45</a:t>
            </a:r>
            <a:r>
              <a:rPr lang="id-ID" dirty="0">
                <a:sym typeface="Symbol"/>
              </a:rPr>
              <a:t></a:t>
            </a:r>
            <a:r>
              <a:rPr lang="id-ID" dirty="0"/>
              <a:t> dan 135</a:t>
            </a:r>
            <a:r>
              <a:rPr lang="id-ID" dirty="0">
                <a:sym typeface="Symbol"/>
              </a:rPr>
              <a:t></a:t>
            </a:r>
            <a:r>
              <a:rPr lang="id-ID" dirty="0"/>
              <a:t>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lvl="1">
              <a:defRPr/>
            </a:pPr>
            <a:r>
              <a:rPr lang="en-US" dirty="0"/>
              <a:t>f(</a:t>
            </a:r>
            <a:r>
              <a:rPr lang="en-US" dirty="0" err="1"/>
              <a:t>x+1,y+1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f(</a:t>
            </a:r>
            <a:r>
              <a:rPr lang="en-US" dirty="0" err="1"/>
              <a:t>x-1,y+1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Robert Gradient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3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Representasi</a:t>
            </a:r>
            <a:r>
              <a:rPr lang="en-US" dirty="0"/>
              <a:t> Mask </a:t>
            </a:r>
          </a:p>
          <a:p>
            <a:pPr marL="411162" lvl="1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D1</a:t>
            </a:r>
            <a:r>
              <a:rPr lang="en-US" dirty="0"/>
              <a:t>			</a:t>
            </a:r>
            <a:r>
              <a:rPr lang="en-US" dirty="0" smtClean="0"/>
              <a:t>			</a:t>
            </a:r>
            <a:r>
              <a:rPr lang="en-US" dirty="0" err="1" smtClean="0"/>
              <a:t>D2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Robert Gradient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676205"/>
              </p:ext>
            </p:extLst>
          </p:nvPr>
        </p:nvGraphicFramePr>
        <p:xfrm>
          <a:off x="1214438" y="3000375"/>
          <a:ext cx="1828800" cy="10858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04515"/>
              </p:ext>
            </p:extLst>
          </p:nvPr>
        </p:nvGraphicFramePr>
        <p:xfrm>
          <a:off x="4000500" y="3000375"/>
          <a:ext cx="1828800" cy="10858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64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gradient operator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2 mask (horizontal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vertikal</a:t>
            </a:r>
            <a:r>
              <a:rPr lang="en-US" dirty="0"/>
              <a:t>)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3x3</a:t>
            </a:r>
            <a:endParaRPr lang="en-US" dirty="0"/>
          </a:p>
          <a:p>
            <a:r>
              <a:rPr lang="en-US" dirty="0" err="1"/>
              <a:t>Pada</a:t>
            </a:r>
            <a:r>
              <a:rPr lang="en-US" dirty="0"/>
              <a:t> operator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kekuatan</a:t>
            </a:r>
            <a:r>
              <a:rPr lang="en-US" dirty="0"/>
              <a:t> gradient </a:t>
            </a:r>
            <a:r>
              <a:rPr lang="en-US" dirty="0" err="1"/>
              <a:t>ditinjau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pandang</a:t>
            </a:r>
            <a:r>
              <a:rPr lang="en-US" dirty="0"/>
              <a:t> horizontal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vertikal</a:t>
            </a:r>
            <a:r>
              <a:rPr lang="en-US" dirty="0"/>
              <a:t> (</a:t>
            </a:r>
            <a:r>
              <a:rPr lang="en-US" dirty="0" err="1"/>
              <a:t>memperhatikan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disekitar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/>
              <a:t> </a:t>
            </a:r>
            <a:r>
              <a:rPr lang="en-US" smtClean="0"/>
              <a:t>horizontal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vertikal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 Prewitt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3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Perhitungan</a:t>
            </a:r>
            <a:r>
              <a:rPr lang="en-US" dirty="0"/>
              <a:t> G[f(</a:t>
            </a:r>
            <a:r>
              <a:rPr lang="en-US" dirty="0" err="1"/>
              <a:t>x,y</a:t>
            </a:r>
            <a:r>
              <a:rPr lang="en-US" dirty="0"/>
              <a:t>)]</a:t>
            </a:r>
          </a:p>
          <a:p>
            <a:pPr marL="411162" lvl="1" indent="0">
              <a:buNone/>
              <a:defRPr/>
            </a:pPr>
            <a:r>
              <a:rPr lang="id-ID" dirty="0"/>
              <a:t>Gx=( </a:t>
            </a:r>
            <a:r>
              <a:rPr lang="id-ID" i="1" dirty="0"/>
              <a:t>f</a:t>
            </a:r>
            <a:r>
              <a:rPr lang="id-ID" dirty="0"/>
              <a:t>(x+1,y-1) + </a:t>
            </a:r>
            <a:r>
              <a:rPr lang="id-ID" i="1" dirty="0"/>
              <a:t> f</a:t>
            </a:r>
            <a:r>
              <a:rPr lang="id-ID" dirty="0"/>
              <a:t>(x+1,y) + </a:t>
            </a:r>
            <a:r>
              <a:rPr lang="id-ID" i="1" dirty="0"/>
              <a:t> f</a:t>
            </a:r>
            <a:r>
              <a:rPr lang="id-ID" dirty="0"/>
              <a:t>(x+1,y+1) )  </a:t>
            </a:r>
            <a:r>
              <a:rPr lang="id-ID" dirty="0" smtClean="0"/>
              <a:t>–</a:t>
            </a:r>
            <a:r>
              <a:rPr lang="en-US" dirty="0" smtClean="0"/>
              <a:t> </a:t>
            </a:r>
            <a:r>
              <a:rPr lang="id-ID" dirty="0" smtClean="0"/>
              <a:t> </a:t>
            </a:r>
            <a:r>
              <a:rPr lang="en-US" dirty="0" smtClean="0"/>
              <a:t>(</a:t>
            </a:r>
            <a:r>
              <a:rPr lang="id-ID" i="1" dirty="0" smtClean="0"/>
              <a:t>f</a:t>
            </a:r>
            <a:r>
              <a:rPr lang="id-ID" dirty="0" smtClean="0"/>
              <a:t>(x-1,y-1</a:t>
            </a:r>
            <a:r>
              <a:rPr lang="id-ID" dirty="0"/>
              <a:t>) + </a:t>
            </a:r>
            <a:r>
              <a:rPr lang="id-ID" i="1" dirty="0"/>
              <a:t> f</a:t>
            </a:r>
            <a:r>
              <a:rPr lang="id-ID" dirty="0"/>
              <a:t>(x-1,y) + </a:t>
            </a:r>
            <a:r>
              <a:rPr lang="id-ID" i="1" dirty="0"/>
              <a:t> f</a:t>
            </a:r>
            <a:r>
              <a:rPr lang="id-ID" dirty="0"/>
              <a:t>(x-1,y+1) )	</a:t>
            </a:r>
            <a:endParaRPr lang="en-US" dirty="0"/>
          </a:p>
          <a:p>
            <a:pPr marL="411162" lvl="1" indent="0">
              <a:buNone/>
              <a:defRPr/>
            </a:pPr>
            <a:endParaRPr lang="en-US" dirty="0" smtClean="0"/>
          </a:p>
          <a:p>
            <a:pPr marL="411162" lvl="1" indent="0">
              <a:buNone/>
              <a:defRPr/>
            </a:pPr>
            <a:r>
              <a:rPr lang="id-ID" dirty="0" smtClean="0"/>
              <a:t>Gy</a:t>
            </a:r>
            <a:r>
              <a:rPr lang="id-ID" dirty="0"/>
              <a:t>=( </a:t>
            </a:r>
            <a:r>
              <a:rPr lang="id-ID" i="1" dirty="0"/>
              <a:t>f</a:t>
            </a:r>
            <a:r>
              <a:rPr lang="id-ID" dirty="0"/>
              <a:t>(x-1,y+1) + </a:t>
            </a:r>
            <a:r>
              <a:rPr lang="id-ID" i="1" dirty="0"/>
              <a:t> f</a:t>
            </a:r>
            <a:r>
              <a:rPr lang="id-ID" dirty="0"/>
              <a:t>(x,y+1) +</a:t>
            </a:r>
            <a:r>
              <a:rPr lang="en-US" dirty="0"/>
              <a:t> </a:t>
            </a:r>
            <a:r>
              <a:rPr lang="id-ID" i="1" dirty="0"/>
              <a:t>f</a:t>
            </a:r>
            <a:r>
              <a:rPr lang="id-ID" dirty="0"/>
              <a:t>(x+1,y+1) )  – </a:t>
            </a:r>
            <a:r>
              <a:rPr lang="en-US" dirty="0" smtClean="0"/>
              <a:t> </a:t>
            </a:r>
            <a:r>
              <a:rPr lang="id-ID" dirty="0"/>
              <a:t>( </a:t>
            </a:r>
            <a:r>
              <a:rPr lang="id-ID" i="1" dirty="0"/>
              <a:t>f</a:t>
            </a:r>
            <a:r>
              <a:rPr lang="id-ID" dirty="0"/>
              <a:t>(x-1,y-1) + </a:t>
            </a:r>
            <a:r>
              <a:rPr lang="id-ID" i="1" dirty="0"/>
              <a:t> f</a:t>
            </a:r>
            <a:r>
              <a:rPr lang="id-ID" dirty="0"/>
              <a:t>(x,y-1) + </a:t>
            </a:r>
            <a:r>
              <a:rPr lang="id-ID" i="1" dirty="0"/>
              <a:t> f</a:t>
            </a:r>
            <a:r>
              <a:rPr lang="id-ID" dirty="0"/>
              <a:t>(x+1,y-1) )</a:t>
            </a:r>
            <a:endParaRPr lang="en-US" dirty="0"/>
          </a:p>
          <a:p>
            <a:pPr>
              <a:defRPr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matrik</a:t>
            </a:r>
            <a:endParaRPr lang="en-US" dirty="0"/>
          </a:p>
          <a:p>
            <a:pPr marL="411162" lvl="1" indent="0">
              <a:buNone/>
              <a:defRPr/>
            </a:pPr>
            <a:r>
              <a:rPr lang="en-US" dirty="0" smtClean="0"/>
              <a:t>				</a:t>
            </a:r>
            <a:r>
              <a:rPr lang="en-US" dirty="0" err="1" smtClean="0"/>
              <a:t>Gx</a:t>
            </a:r>
            <a:r>
              <a:rPr lang="en-US" dirty="0"/>
              <a:t>		</a:t>
            </a:r>
            <a:r>
              <a:rPr lang="en-US" dirty="0" smtClean="0"/>
              <a:t>		</a:t>
            </a:r>
            <a:r>
              <a:rPr lang="en-US" dirty="0"/>
              <a:t>	</a:t>
            </a:r>
            <a:r>
              <a:rPr lang="en-US" dirty="0" err="1"/>
              <a:t>Gy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 Prewitt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034506"/>
              </p:ext>
            </p:extLst>
          </p:nvPr>
        </p:nvGraphicFramePr>
        <p:xfrm>
          <a:off x="1493793" y="4691635"/>
          <a:ext cx="1828800" cy="10858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422088"/>
              </p:ext>
            </p:extLst>
          </p:nvPr>
        </p:nvGraphicFramePr>
        <p:xfrm>
          <a:off x="3908162" y="4691635"/>
          <a:ext cx="1828800" cy="10858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76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operator </a:t>
            </a:r>
            <a:r>
              <a:rPr lang="en-US" dirty="0" err="1"/>
              <a:t>prewitt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kekuatan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diasumsikan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dekat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kekuatan</a:t>
            </a:r>
            <a:r>
              <a:rPr lang="en-US" dirty="0"/>
              <a:t>/</a:t>
            </a:r>
            <a:r>
              <a:rPr lang="en-US" dirty="0" err="1"/>
              <a:t>pengaruh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2 x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Sobel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Representasi</a:t>
            </a:r>
            <a:r>
              <a:rPr lang="en-US" dirty="0"/>
              <a:t> Mask</a:t>
            </a:r>
          </a:p>
          <a:p>
            <a:pPr marL="411162" lvl="1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Gx</a:t>
            </a:r>
            <a:r>
              <a:rPr lang="en-US" dirty="0"/>
              <a:t>		</a:t>
            </a:r>
            <a:r>
              <a:rPr lang="en-US" dirty="0" smtClean="0"/>
              <a:t>		</a:t>
            </a:r>
            <a:r>
              <a:rPr lang="en-US" dirty="0"/>
              <a:t>	</a:t>
            </a:r>
            <a:r>
              <a:rPr lang="en-US" dirty="0" err="1"/>
              <a:t>Gy</a:t>
            </a: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Sobel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805526"/>
              </p:ext>
            </p:extLst>
          </p:nvPr>
        </p:nvGraphicFramePr>
        <p:xfrm>
          <a:off x="1143000" y="2928938"/>
          <a:ext cx="1828800" cy="10858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480291"/>
              </p:ext>
            </p:extLst>
          </p:nvPr>
        </p:nvGraphicFramePr>
        <p:xfrm>
          <a:off x="3714750" y="2928938"/>
          <a:ext cx="1828800" cy="10858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8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Konsepnya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Sobel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dekat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kuat</a:t>
            </a:r>
            <a:endParaRPr lang="en-US" dirty="0"/>
          </a:p>
          <a:p>
            <a:r>
              <a:rPr lang="en-US" dirty="0" err="1"/>
              <a:t>Dalam</a:t>
            </a:r>
            <a:r>
              <a:rPr lang="en-US" dirty="0"/>
              <a:t> operator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kekuatannya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2</a:t>
            </a:r>
            <a:r>
              <a:rPr lang="en-US" baseline="30000" dirty="0"/>
              <a:t>^1/2</a:t>
            </a:r>
            <a:endParaRPr lang="en-US" dirty="0"/>
          </a:p>
          <a:p>
            <a:r>
              <a:rPr lang="en-US" dirty="0"/>
              <a:t>Mask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Frei</a:t>
            </a:r>
            <a:r>
              <a:rPr lang="en-US" dirty="0"/>
              <a:t>-Chan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570167"/>
              </p:ext>
            </p:extLst>
          </p:nvPr>
        </p:nvGraphicFramePr>
        <p:xfrm>
          <a:off x="1902375" y="3708121"/>
          <a:ext cx="2357437" cy="1123950"/>
        </p:xfrm>
        <a:graphic>
          <a:graphicData uri="http://schemas.openxmlformats.org/drawingml/2006/table">
            <a:tbl>
              <a:tblPr/>
              <a:tblGrid>
                <a:gridCol w="738017"/>
                <a:gridCol w="809710"/>
                <a:gridCol w="809710"/>
              </a:tblGrid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-2</a:t>
                      </a:r>
                      <a:r>
                        <a:rPr lang="en-US" sz="2200" b="0" i="0" u="none" strike="noStrike" baseline="3000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^1/2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r>
                        <a:rPr lang="en-US" sz="2200" b="0" i="0" u="none" strike="noStrike" baseline="30000">
                          <a:solidFill>
                            <a:srgbClr val="000000"/>
                          </a:solidFill>
                          <a:latin typeface="Times New Roman"/>
                        </a:rPr>
                        <a:t>^1/2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182023"/>
              </p:ext>
            </p:extLst>
          </p:nvPr>
        </p:nvGraphicFramePr>
        <p:xfrm>
          <a:off x="4692493" y="3663979"/>
          <a:ext cx="2571750" cy="1162050"/>
        </p:xfrm>
        <a:graphic>
          <a:graphicData uri="http://schemas.openxmlformats.org/drawingml/2006/table">
            <a:tbl>
              <a:tblPr/>
              <a:tblGrid>
                <a:gridCol w="857250"/>
                <a:gridCol w="857250"/>
                <a:gridCol w="857250"/>
              </a:tblGrid>
              <a:tr h="400050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-2</a:t>
                      </a:r>
                      <a:r>
                        <a:rPr lang="en-US" sz="2200" b="0" i="0" u="none" strike="noStrike" baseline="3000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^1/2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r>
                        <a:rPr lang="en-US" sz="2200" b="0" i="0" u="none" strike="noStrike" baseline="30000">
                          <a:solidFill>
                            <a:srgbClr val="000000"/>
                          </a:solidFill>
                          <a:latin typeface="Times New Roman"/>
                        </a:rPr>
                        <a:t>^1/2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0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operator </a:t>
            </a:r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Operator Laplace</a:t>
            </a:r>
          </a:p>
          <a:p>
            <a:r>
              <a:rPr lang="en-US" dirty="0"/>
              <a:t>Operator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id-ID" dirty="0"/>
              <a:t>digunakan untuk menangani proses pendeteksian sisi pada jenis citra yang mempunyai tingkat perubahan warna yang kecil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Kedua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7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/>
              <a:t>Edge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gray-level</a:t>
            </a:r>
            <a:r>
              <a:rPr lang="en-US" dirty="0"/>
              <a:t> yang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kata lain </a:t>
            </a:r>
            <a:r>
              <a:rPr lang="en-US" i="1" dirty="0"/>
              <a:t>edge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tempat-tempat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intensitas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yang </a:t>
            </a:r>
            <a:r>
              <a:rPr lang="en-US" dirty="0" err="1"/>
              <a:t>pendek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Proses </a:t>
            </a:r>
            <a:r>
              <a:rPr lang="en-US" dirty="0" err="1"/>
              <a:t>pencarian</a:t>
            </a:r>
            <a:r>
              <a:rPr lang="en-US" dirty="0"/>
              <a:t> edge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spatial filter (proses </a:t>
            </a:r>
            <a:r>
              <a:rPr lang="en-US" dirty="0" err="1"/>
              <a:t>konvolusi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Egde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8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i="1" dirty="0"/>
              <a:t>Laplacian operator </a:t>
            </a:r>
            <a:r>
              <a:rPr lang="id-ID" dirty="0"/>
              <a:t>ini menggunakan fungsi turunan tingkat kedua (</a:t>
            </a:r>
            <a:r>
              <a:rPr lang="id-ID" i="1" dirty="0"/>
              <a:t>second order derivative function</a:t>
            </a:r>
            <a:r>
              <a:rPr lang="id-ID" dirty="0"/>
              <a:t>). </a:t>
            </a:r>
            <a:endParaRPr lang="en-US" dirty="0"/>
          </a:p>
          <a:p>
            <a:r>
              <a:rPr lang="id-ID" dirty="0"/>
              <a:t>Fungsi turunan tingkat kedua dari fungsi citra dapat dirumuskan sebagai berikut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Laplace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068" y="3945050"/>
            <a:ext cx="58928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41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disederhanakan</a:t>
            </a:r>
            <a:r>
              <a:rPr lang="en-US" dirty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sym typeface="Symbol" pitchFamily="18" charset="2"/>
              </a:rPr>
              <a:t>Mengingat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nilai</a:t>
            </a:r>
            <a:r>
              <a:rPr lang="en-US" dirty="0">
                <a:sym typeface="Symbol" pitchFamily="18" charset="2"/>
              </a:rPr>
              <a:t> </a:t>
            </a:r>
            <a:r>
              <a:rPr lang="id-ID" dirty="0">
                <a:sym typeface="Symbol" pitchFamily="18" charset="2"/>
              </a:rPr>
              <a:t></a:t>
            </a:r>
            <a:r>
              <a:rPr lang="id-ID" dirty="0"/>
              <a:t>x dan </a:t>
            </a:r>
            <a:r>
              <a:rPr lang="id-ID" dirty="0">
                <a:sym typeface="Symbol" pitchFamily="18" charset="2"/>
              </a:rPr>
              <a:t></a:t>
            </a:r>
            <a:r>
              <a:rPr lang="id-ID" dirty="0"/>
              <a:t>y terkecil adalah 1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Laplace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28875"/>
            <a:ext cx="694531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4500563"/>
            <a:ext cx="70358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91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Mask Laplace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Laplace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85938" y="2714625"/>
          <a:ext cx="1857375" cy="1285875"/>
        </p:xfrm>
        <a:graphic>
          <a:graphicData uri="http://schemas.openxmlformats.org/drawingml/2006/table">
            <a:tbl>
              <a:tblPr/>
              <a:tblGrid>
                <a:gridCol w="619125"/>
                <a:gridCol w="619125"/>
                <a:gridCol w="619125"/>
              </a:tblGrid>
              <a:tr h="428625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5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Pada</a:t>
            </a:r>
            <a:r>
              <a:rPr lang="en-US" dirty="0"/>
              <a:t> operator </a:t>
            </a:r>
            <a:r>
              <a:rPr lang="en-US" dirty="0" err="1"/>
              <a:t>prewitt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 2,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8 </a:t>
            </a:r>
            <a:r>
              <a:rPr lang="en-US" dirty="0" err="1"/>
              <a:t>jenis</a:t>
            </a:r>
            <a:r>
              <a:rPr lang="en-US" dirty="0"/>
              <a:t> mask (</a:t>
            </a:r>
            <a:r>
              <a:rPr lang="en-US" dirty="0" err="1"/>
              <a:t>dinamakan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angin</a:t>
            </a:r>
            <a:r>
              <a:rPr lang="en-US" dirty="0"/>
              <a:t>)</a:t>
            </a:r>
          </a:p>
          <a:p>
            <a:r>
              <a:rPr lang="en-US" dirty="0"/>
              <a:t>Mask Prewitt </a:t>
            </a:r>
            <a:r>
              <a:rPr lang="en-US" dirty="0" smtClean="0"/>
              <a:t>North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Nilai</a:t>
            </a:r>
            <a:r>
              <a:rPr lang="en-US" dirty="0"/>
              <a:t> mask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angin</a:t>
            </a:r>
            <a:r>
              <a:rPr lang="en-US" dirty="0"/>
              <a:t> yang lain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memutar</a:t>
            </a:r>
            <a:r>
              <a:rPr lang="en-US" dirty="0"/>
              <a:t> Mask Prewitt North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yang </a:t>
            </a:r>
            <a:r>
              <a:rPr lang="en-US" dirty="0" err="1"/>
              <a:t>sesuai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Prewitt </a:t>
            </a:r>
            <a:r>
              <a:rPr lang="en-US" dirty="0" err="1"/>
              <a:t>Turunan</a:t>
            </a:r>
            <a:r>
              <a:rPr lang="en-US" dirty="0"/>
              <a:t> 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681926"/>
              </p:ext>
            </p:extLst>
          </p:nvPr>
        </p:nvGraphicFramePr>
        <p:xfrm>
          <a:off x="3881489" y="2982672"/>
          <a:ext cx="1828800" cy="10858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07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ambang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(</a:t>
            </a:r>
            <a:r>
              <a:rPr lang="en-US" dirty="0" err="1"/>
              <a:t>treshold</a:t>
            </a:r>
            <a:r>
              <a:rPr lang="en-US" dirty="0"/>
              <a:t>)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memutuskan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endParaRPr lang="en-US" dirty="0"/>
          </a:p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proses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(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putih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Treshold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5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Variasi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i="1" dirty="0"/>
              <a:t>g(</a:t>
            </a:r>
            <a:r>
              <a:rPr lang="en-US" i="1" dirty="0" err="1"/>
              <a:t>x,y</a:t>
            </a:r>
            <a:r>
              <a:rPr lang="en-US" i="1" dirty="0"/>
              <a:t>)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526294"/>
              </p:ext>
            </p:extLst>
          </p:nvPr>
        </p:nvGraphicFramePr>
        <p:xfrm>
          <a:off x="382588" y="2051863"/>
          <a:ext cx="519747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4" name="Equation" r:id="rId3" imgW="2489200" imgH="457200" progId="Equation.3">
                  <p:embed/>
                </p:oleObj>
              </mc:Choice>
              <mc:Fallback>
                <p:oleObj name="Equation" r:id="rId3" imgW="2489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2051863"/>
                        <a:ext cx="5197475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812105"/>
              </p:ext>
            </p:extLst>
          </p:nvPr>
        </p:nvGraphicFramePr>
        <p:xfrm>
          <a:off x="395288" y="3095934"/>
          <a:ext cx="47529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5" name="Equation" r:id="rId5" imgW="2286000" imgH="482600" progId="Equation.3">
                  <p:embed/>
                </p:oleObj>
              </mc:Choice>
              <mc:Fallback>
                <p:oleObj name="Equation" r:id="rId5" imgW="2286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095934"/>
                        <a:ext cx="475297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458546"/>
              </p:ext>
            </p:extLst>
          </p:nvPr>
        </p:nvGraphicFramePr>
        <p:xfrm>
          <a:off x="395288" y="4295775"/>
          <a:ext cx="518477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6" name="Equation" r:id="rId7" imgW="2489200" imgH="482600" progId="Equation.3">
                  <p:embed/>
                </p:oleObj>
              </mc:Choice>
              <mc:Fallback>
                <p:oleObj name="Equation" r:id="rId7" imgW="2489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295775"/>
                        <a:ext cx="5184775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812808" y="1961398"/>
            <a:ext cx="3276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000" b="1" dirty="0" err="1">
                <a:latin typeface="Arial" charset="0"/>
              </a:rPr>
              <a:t>Masalah</a:t>
            </a:r>
            <a:r>
              <a:rPr lang="en-US" sz="2000" dirty="0">
                <a:latin typeface="Arial" charset="0"/>
              </a:rPr>
              <a:t>: </a:t>
            </a:r>
            <a:r>
              <a:rPr lang="en-US" sz="2000" dirty="0" err="1">
                <a:latin typeface="Arial" charset="0"/>
              </a:rPr>
              <a:t>penentuan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nilai</a:t>
            </a:r>
            <a:r>
              <a:rPr lang="en-US" sz="2000" dirty="0">
                <a:latin typeface="Arial" charset="0"/>
              </a:rPr>
              <a:t> T yang </a:t>
            </a:r>
            <a:r>
              <a:rPr lang="en-US" sz="2000" dirty="0" err="1">
                <a:latin typeface="Arial" charset="0"/>
              </a:rPr>
              <a:t>tepat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shg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tepi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dapat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dipertajam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tanpa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merusak</a:t>
            </a:r>
            <a:r>
              <a:rPr lang="en-US" sz="2000" dirty="0">
                <a:latin typeface="Arial" charset="0"/>
              </a:rPr>
              <a:t> pixel-pixel non-</a:t>
            </a:r>
            <a:r>
              <a:rPr lang="en-US" sz="2000" dirty="0" err="1">
                <a:latin typeface="Arial" charset="0"/>
              </a:rPr>
              <a:t>tepi</a:t>
            </a:r>
            <a:r>
              <a:rPr lang="en-US" sz="1600" dirty="0">
                <a:latin typeface="Arial" charset="0"/>
              </a:rPr>
              <a:t> </a:t>
            </a: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174502"/>
              </p:ext>
            </p:extLst>
          </p:nvPr>
        </p:nvGraphicFramePr>
        <p:xfrm>
          <a:off x="395288" y="5366435"/>
          <a:ext cx="43910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7" name="Equation" r:id="rId9" imgW="2019300" imgH="482600" progId="Equation.3">
                  <p:embed/>
                </p:oleObj>
              </mc:Choice>
              <mc:Fallback>
                <p:oleObj name="Equation" r:id="rId9" imgW="2019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366435"/>
                        <a:ext cx="43910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5858537" y="3357563"/>
            <a:ext cx="3203575" cy="20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000" b="1" dirty="0">
                <a:latin typeface="Arial" charset="0"/>
              </a:rPr>
              <a:t>L</a:t>
            </a:r>
            <a:r>
              <a:rPr lang="en-US" sz="2000" b="1" baseline="-25000" dirty="0">
                <a:latin typeface="Arial" charset="0"/>
              </a:rPr>
              <a:t>G</a:t>
            </a:r>
            <a:r>
              <a:rPr lang="en-US" sz="2000" dirty="0">
                <a:latin typeface="Arial" charset="0"/>
              </a:rPr>
              <a:t>: </a:t>
            </a:r>
            <a:r>
              <a:rPr lang="en-US" sz="2000" dirty="0" err="1">
                <a:latin typeface="Arial" charset="0"/>
              </a:rPr>
              <a:t>Nilai</a:t>
            </a:r>
            <a:r>
              <a:rPr lang="en-US" sz="2000" dirty="0">
                <a:latin typeface="Arial" charset="0"/>
              </a:rPr>
              <a:t> gray level </a:t>
            </a:r>
            <a:r>
              <a:rPr lang="en-US" sz="2000" dirty="0" err="1">
                <a:latin typeface="Arial" charset="0"/>
              </a:rPr>
              <a:t>tertentu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untuk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mewakili</a:t>
            </a:r>
            <a:r>
              <a:rPr lang="en-US" sz="2000" dirty="0">
                <a:latin typeface="Arial" charset="0"/>
              </a:rPr>
              <a:t> pixel-pixel </a:t>
            </a:r>
            <a:r>
              <a:rPr lang="en-US" sz="2000" dirty="0" err="1">
                <a:latin typeface="Arial" charset="0"/>
              </a:rPr>
              <a:t>tepi</a:t>
            </a:r>
            <a:endParaRPr lang="en-US" sz="2000" dirty="0">
              <a:latin typeface="Arial" charset="0"/>
            </a:endParaRPr>
          </a:p>
          <a:p>
            <a:r>
              <a:rPr lang="en-US" sz="1600" dirty="0">
                <a:latin typeface="Arial" charset="0"/>
              </a:rPr>
              <a:t> </a:t>
            </a:r>
          </a:p>
          <a:p>
            <a:r>
              <a:rPr lang="en-US" b="1" dirty="0" err="1">
                <a:latin typeface="Arial" charset="0"/>
              </a:rPr>
              <a:t>L</a:t>
            </a:r>
            <a:r>
              <a:rPr lang="en-US" sz="2000" b="1" baseline="-25000" dirty="0" err="1">
                <a:latin typeface="Arial" charset="0"/>
              </a:rPr>
              <a:t>B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>
                <a:latin typeface="Arial" charset="0"/>
              </a:rPr>
              <a:t>Nilai</a:t>
            </a:r>
            <a:r>
              <a:rPr lang="en-US" dirty="0">
                <a:latin typeface="Arial" charset="0"/>
              </a:rPr>
              <a:t> gray level </a:t>
            </a:r>
            <a:r>
              <a:rPr lang="en-US" dirty="0" err="1">
                <a:latin typeface="Arial" charset="0"/>
              </a:rPr>
              <a:t>tertentu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untuk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mewakili</a:t>
            </a:r>
            <a:r>
              <a:rPr lang="en-US" dirty="0">
                <a:latin typeface="Arial" charset="0"/>
              </a:rPr>
              <a:t> pixel-pixel non-</a:t>
            </a:r>
            <a:r>
              <a:rPr lang="en-US" dirty="0" err="1">
                <a:latin typeface="Arial" charset="0"/>
              </a:rPr>
              <a:t>tepi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54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C2DA4596-0E95-4845-A51E-381771D71C5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defRPr/>
            </a:pPr>
            <a:fld id="{9039035D-2039-4947-B7AC-1C111E726CE6}" type="datetime1">
              <a:rPr lang="en-US" smtClean="0"/>
              <a:t>7/29/2014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9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matrik</a:t>
            </a:r>
            <a:r>
              <a:rPr lang="en-US" dirty="0"/>
              <a:t> </a:t>
            </a:r>
            <a:r>
              <a:rPr lang="en-US" dirty="0" err="1"/>
              <a:t>ketetanggan</a:t>
            </a:r>
            <a:r>
              <a:rPr lang="en-US" dirty="0"/>
              <a:t>,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berukuran</a:t>
            </a:r>
            <a:r>
              <a:rPr lang="en-US" dirty="0"/>
              <a:t> </a:t>
            </a:r>
            <a:r>
              <a:rPr lang="en-US" dirty="0" err="1"/>
              <a:t>ganjil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matrik</a:t>
            </a:r>
            <a:r>
              <a:rPr lang="en-US" dirty="0"/>
              <a:t> mask (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Filter - Review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619947" y="3855051"/>
            <a:ext cx="1373188" cy="1230313"/>
            <a:chOff x="7641" y="13324"/>
            <a:chExt cx="864" cy="864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7641" y="13324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Arial" charset="0"/>
                </a:rPr>
                <a:t>1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7929" y="13324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Arial" charset="0"/>
                </a:rPr>
                <a:t>2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8217" y="13324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Arial" charset="0"/>
                </a:rPr>
                <a:t>3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7641" y="13612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Arial" charset="0"/>
                </a:rPr>
                <a:t>4</a:t>
              </a:r>
            </a:p>
          </p:txBody>
        </p:sp>
        <p:sp>
          <p:nvSpPr>
            <p:cNvPr id="12" name="Text Box 9" descr="20%"/>
            <p:cNvSpPr txBox="1">
              <a:spLocks noChangeArrowheads="1"/>
            </p:cNvSpPr>
            <p:nvPr/>
          </p:nvSpPr>
          <p:spPr bwMode="auto">
            <a:xfrm>
              <a:off x="7929" y="13612"/>
              <a:ext cx="288" cy="288"/>
            </a:xfrm>
            <a:prstGeom prst="rect">
              <a:avLst/>
            </a:prstGeom>
            <a:pattFill prst="pct2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Arial" charset="0"/>
                </a:rPr>
                <a:t>T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8217" y="13612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Arial" charset="0"/>
                </a:rPr>
                <a:t>5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7641" y="1390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Arial" charset="0"/>
                </a:rPr>
                <a:t>6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7929" y="1390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Arial" charset="0"/>
                </a:rPr>
                <a:t>7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8217" y="1390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Arial" charset="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689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penelusuran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.</a:t>
            </a:r>
          </a:p>
          <a:p>
            <a:r>
              <a:rPr lang="en-US" dirty="0" err="1"/>
              <a:t>Rekam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diperiksa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sekitarnya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matrix </a:t>
            </a:r>
            <a:r>
              <a:rPr lang="en-US" i="1" dirty="0"/>
              <a:t>neighbor</a:t>
            </a:r>
            <a:r>
              <a:rPr lang="en-US" dirty="0"/>
              <a:t>.</a:t>
            </a:r>
          </a:p>
          <a:p>
            <a:r>
              <a:rPr lang="en-US" dirty="0"/>
              <a:t>Isi matrix mask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(</a:t>
            </a:r>
            <a:r>
              <a:rPr lang="en-US" dirty="0" err="1"/>
              <a:t>angka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Spatial Filter [1]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7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Kalikan</a:t>
            </a:r>
            <a:r>
              <a:rPr lang="en-US" dirty="0"/>
              <a:t> matrix neighbor </a:t>
            </a:r>
            <a:r>
              <a:rPr lang="en-US" dirty="0" err="1"/>
              <a:t>dengan</a:t>
            </a:r>
            <a:r>
              <a:rPr lang="en-US" dirty="0"/>
              <a:t> matrix mask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sekalar</a:t>
            </a:r>
            <a:r>
              <a:rPr lang="en-US" dirty="0"/>
              <a:t> (Output[</a:t>
            </a:r>
            <a:r>
              <a:rPr lang="en-US" dirty="0" err="1"/>
              <a:t>x,y</a:t>
            </a:r>
            <a:r>
              <a:rPr lang="en-US" dirty="0"/>
              <a:t>] = Mask[</a:t>
            </a:r>
            <a:r>
              <a:rPr lang="en-US" dirty="0" err="1"/>
              <a:t>x,y</a:t>
            </a:r>
            <a:r>
              <a:rPr lang="en-US" dirty="0"/>
              <a:t>] * Neighbor[</a:t>
            </a:r>
            <a:r>
              <a:rPr lang="en-US" dirty="0" err="1"/>
              <a:t>x,y</a:t>
            </a:r>
            <a:r>
              <a:rPr lang="en-US" dirty="0"/>
              <a:t>]).</a:t>
            </a:r>
          </a:p>
          <a:p>
            <a:r>
              <a:rPr lang="en-US" dirty="0" err="1"/>
              <a:t>Jumlahkan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matrix output.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penjumlahan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diletakkan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(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treshold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Spatial Filter [2]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3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Turunan</a:t>
            </a:r>
            <a:r>
              <a:rPr lang="en-US" dirty="0"/>
              <a:t> 0 </a:t>
            </a:r>
          </a:p>
          <a:p>
            <a:pPr lvl="1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proses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matrik</a:t>
            </a:r>
            <a:r>
              <a:rPr lang="en-US" dirty="0"/>
              <a:t> </a:t>
            </a:r>
            <a:r>
              <a:rPr lang="en-US" dirty="0" err="1"/>
              <a:t>tetangga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4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treshold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Pendekatan</a:t>
            </a:r>
            <a:r>
              <a:rPr lang="en-US" dirty="0"/>
              <a:t> Edge Detection [1]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189731"/>
            <a:ext cx="1571625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0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Turunan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gradient </a:t>
            </a:r>
            <a:r>
              <a:rPr lang="en-US" dirty="0" err="1"/>
              <a:t>diasumsikan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matrik</a:t>
            </a:r>
            <a:r>
              <a:rPr lang="en-US" dirty="0"/>
              <a:t> </a:t>
            </a:r>
            <a:r>
              <a:rPr lang="en-US" dirty="0" err="1"/>
              <a:t>tetangga</a:t>
            </a:r>
            <a:r>
              <a:rPr lang="en-US" dirty="0"/>
              <a:t> (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Mask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endParaRPr lang="en-US" dirty="0"/>
          </a:p>
          <a:p>
            <a:pPr lvl="2"/>
            <a:r>
              <a:rPr lang="en-US" dirty="0"/>
              <a:t>Robert</a:t>
            </a:r>
          </a:p>
          <a:p>
            <a:pPr lvl="2"/>
            <a:r>
              <a:rPr lang="en-US" dirty="0"/>
              <a:t>Prewitt</a:t>
            </a:r>
          </a:p>
          <a:p>
            <a:pPr lvl="2"/>
            <a:r>
              <a:rPr lang="en-US" dirty="0" err="1"/>
              <a:t>Sobel</a:t>
            </a:r>
            <a:endParaRPr lang="en-US" dirty="0"/>
          </a:p>
          <a:p>
            <a:pPr lvl="2"/>
            <a:r>
              <a:rPr lang="en-US" dirty="0" err="1"/>
              <a:t>Frei-chan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Pendekatan</a:t>
            </a:r>
            <a:r>
              <a:rPr lang="en-US" dirty="0"/>
              <a:t> Edge Detection [2]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4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kemiringan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pertamanya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Operator [1]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3357563"/>
            <a:ext cx="4572000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67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/>
              <a:t>edge detection</a:t>
            </a:r>
            <a:r>
              <a:rPr lang="en-US" dirty="0"/>
              <a:t>,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peranan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besarnya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gradient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7/29/2014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Operator [2]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27" y="3019560"/>
            <a:ext cx="2925762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16" y="3876810"/>
            <a:ext cx="5775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27" y="4876935"/>
            <a:ext cx="578008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1770</TotalTime>
  <Words>926</Words>
  <Application>Microsoft Office PowerPoint</Application>
  <PresentationFormat>On-screen Show (4:3)</PresentationFormat>
  <Paragraphs>277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template_informatika_slide</vt:lpstr>
      <vt:lpstr>1_template_informatika_slide</vt:lpstr>
      <vt:lpstr>Equation</vt:lpstr>
      <vt:lpstr>CIG4E3 / Pengolahan Citra Digital BAB 8. Image Segmentation (Edge Detection) </vt:lpstr>
      <vt:lpstr>Definisi Egde</vt:lpstr>
      <vt:lpstr>Spatial Filter - Review</vt:lpstr>
      <vt:lpstr>Cara Kerja Spatial Filter [1]</vt:lpstr>
      <vt:lpstr>Cara Kerja Spatial Filter [2]</vt:lpstr>
      <vt:lpstr>Pendekatan Edge Detection [1]</vt:lpstr>
      <vt:lpstr>Pendekatan Edge Detection [2]</vt:lpstr>
      <vt:lpstr>Gradient Operator [1]</vt:lpstr>
      <vt:lpstr>Gradient Operator [2]</vt:lpstr>
      <vt:lpstr>Gradient Operator [3]</vt:lpstr>
      <vt:lpstr>Gradient Operator [4]</vt:lpstr>
      <vt:lpstr>Robert Gradient</vt:lpstr>
      <vt:lpstr>Robert Gradient</vt:lpstr>
      <vt:lpstr>Operator  Prewitt</vt:lpstr>
      <vt:lpstr>Operator  Prewitt</vt:lpstr>
      <vt:lpstr>Operator Sobel</vt:lpstr>
      <vt:lpstr>Operator Sobel</vt:lpstr>
      <vt:lpstr>Operator Frei-Chan</vt:lpstr>
      <vt:lpstr>Turunan Kedua</vt:lpstr>
      <vt:lpstr>Operator Laplace</vt:lpstr>
      <vt:lpstr>Operator Laplace</vt:lpstr>
      <vt:lpstr>Operator Laplace</vt:lpstr>
      <vt:lpstr>Prewitt Turunan 2</vt:lpstr>
      <vt:lpstr>Treshold</vt:lpstr>
      <vt:lpstr>Variasi pendekatan untuk g(x,y)</vt:lpstr>
      <vt:lpstr>PowerPoint Presentation</vt:lpstr>
    </vt:vector>
  </TitlesOfParts>
  <Company>IEEE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Bedy Purnama</dc:creator>
  <cp:lastModifiedBy>riset</cp:lastModifiedBy>
  <cp:revision>153</cp:revision>
  <dcterms:created xsi:type="dcterms:W3CDTF">2012-11-14T18:53:32Z</dcterms:created>
  <dcterms:modified xsi:type="dcterms:W3CDTF">2014-07-29T16:38:23Z</dcterms:modified>
</cp:coreProperties>
</file>