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4" r:id="rId2"/>
  </p:sldMasterIdLst>
  <p:notesMasterIdLst>
    <p:notesMasterId r:id="rId23"/>
  </p:notesMasterIdLst>
  <p:handoutMasterIdLst>
    <p:handoutMasterId r:id="rId24"/>
  </p:handoutMasterIdLst>
  <p:sldIdLst>
    <p:sldId id="256" r:id="rId3"/>
    <p:sldId id="325" r:id="rId4"/>
    <p:sldId id="326" r:id="rId5"/>
    <p:sldId id="346" r:id="rId6"/>
    <p:sldId id="328" r:id="rId7"/>
    <p:sldId id="329" r:id="rId8"/>
    <p:sldId id="330" r:id="rId9"/>
    <p:sldId id="331" r:id="rId10"/>
    <p:sldId id="332" r:id="rId11"/>
    <p:sldId id="333" r:id="rId12"/>
    <p:sldId id="336" r:id="rId13"/>
    <p:sldId id="337" r:id="rId14"/>
    <p:sldId id="338" r:id="rId15"/>
    <p:sldId id="339" r:id="rId16"/>
    <p:sldId id="341" r:id="rId17"/>
    <p:sldId id="342" r:id="rId18"/>
    <p:sldId id="343" r:id="rId19"/>
    <p:sldId id="344" r:id="rId20"/>
    <p:sldId id="345" r:id="rId21"/>
    <p:sldId id="306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733457-FA17-41BE-B208-D02D9617456E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3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6C19-E79C-42A4-9827-7A443C35AD68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D355-11B9-4014-9309-B829F2CC5155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635-C229-47DA-ADB0-0567CF44953F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B02F-445B-4F7A-9C3F-A6A96193E664}" type="datetime1">
              <a:rPr lang="en-US" smtClean="0"/>
              <a:t>8/17/2014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8150E-DC11-4596-84AC-C63933707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4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9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18937-EE2A-4AA3-9B33-206539CB2F71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23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60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Kode dan Nama mata 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/>
              <a:t>BAB </a:t>
            </a:r>
            <a:r>
              <a:rPr lang="en-US" sz="2400" dirty="0" smtClean="0"/>
              <a:t>9.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Image Segmentation (</a:t>
            </a:r>
            <a:r>
              <a:rPr lang="en-US" sz="2400" dirty="0" err="1"/>
              <a:t>Thresholding</a:t>
            </a:r>
            <a:r>
              <a:rPr lang="en-US" sz="2400" dirty="0"/>
              <a:t> - Region Growing - Split &amp; Merge)</a:t>
            </a:r>
            <a:br>
              <a:rPr lang="en-US" sz="2400" dirty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D67E48-2869-4B89-BAFE-523ADB9239A8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Growing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600" dirty="0" err="1"/>
              <a:t>Prosedur</a:t>
            </a:r>
            <a:r>
              <a:rPr lang="en-US" sz="2600" dirty="0"/>
              <a:t> yang </a:t>
            </a:r>
            <a:r>
              <a:rPr lang="en-US" sz="2600" dirty="0" err="1"/>
              <a:t>mengelompokkan</a:t>
            </a:r>
            <a:r>
              <a:rPr lang="en-US" sz="2600" dirty="0"/>
              <a:t> pixel </a:t>
            </a:r>
            <a:r>
              <a:rPr lang="en-US" sz="2600" dirty="0" err="1"/>
              <a:t>atau</a:t>
            </a:r>
            <a:r>
              <a:rPr lang="en-US" sz="2600" dirty="0"/>
              <a:t> sub-region </a:t>
            </a:r>
            <a:r>
              <a:rPr lang="en-US" sz="2600" dirty="0" err="1"/>
              <a:t>menjadi</a:t>
            </a:r>
            <a:r>
              <a:rPr lang="en-US" sz="2600" dirty="0"/>
              <a:t> region yang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besar</a:t>
            </a:r>
            <a:endParaRPr lang="en-US" sz="2600" dirty="0"/>
          </a:p>
          <a:p>
            <a:r>
              <a:rPr lang="en-US" sz="2600" dirty="0" err="1"/>
              <a:t>Pendekatan</a:t>
            </a:r>
            <a:r>
              <a:rPr lang="en-US" sz="2600" dirty="0"/>
              <a:t> paling </a:t>
            </a:r>
            <a:r>
              <a:rPr lang="en-US" sz="2600" dirty="0" err="1"/>
              <a:t>sederhana</a:t>
            </a:r>
            <a:r>
              <a:rPr lang="en-US" sz="2600" dirty="0"/>
              <a:t>: </a:t>
            </a:r>
            <a:r>
              <a:rPr lang="en-US" sz="2600" i="1" dirty="0"/>
              <a:t>pixel aggregation</a:t>
            </a:r>
            <a:endParaRPr lang="en-US" sz="2600" dirty="0"/>
          </a:p>
          <a:p>
            <a:pPr lvl="1"/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sekumpulan</a:t>
            </a:r>
            <a:r>
              <a:rPr lang="en-US" sz="2200" dirty="0"/>
              <a:t> </a:t>
            </a:r>
            <a:r>
              <a:rPr lang="en-US" sz="2200" dirty="0" err="1"/>
              <a:t>titik</a:t>
            </a:r>
            <a:r>
              <a:rPr lang="en-US" sz="2200" dirty="0"/>
              <a:t> ‘</a:t>
            </a:r>
            <a:r>
              <a:rPr lang="en-US" sz="2200" dirty="0" err="1"/>
              <a:t>benih</a:t>
            </a:r>
            <a:r>
              <a:rPr lang="en-US" sz="2200" dirty="0"/>
              <a:t>’ (</a:t>
            </a:r>
            <a:r>
              <a:rPr lang="en-US" sz="2200" i="1" dirty="0"/>
              <a:t>seed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Dari </a:t>
            </a:r>
            <a:r>
              <a:rPr lang="en-US" sz="2200" dirty="0" err="1"/>
              <a:t>titik-titik</a:t>
            </a:r>
            <a:r>
              <a:rPr lang="en-US" sz="2200" dirty="0"/>
              <a:t> </a:t>
            </a:r>
            <a:r>
              <a:rPr lang="en-US" sz="2200" dirty="0" err="1"/>
              <a:t>tsb</a:t>
            </a:r>
            <a:r>
              <a:rPr lang="en-US" sz="2200" dirty="0"/>
              <a:t> region </a:t>
            </a:r>
            <a:r>
              <a:rPr lang="en-US" sz="2200" dirty="0" err="1"/>
              <a:t>diperluas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menambahkan</a:t>
            </a:r>
            <a:r>
              <a:rPr lang="en-US" sz="2200" dirty="0"/>
              <a:t> </a:t>
            </a:r>
            <a:r>
              <a:rPr lang="en-US" sz="2200" dirty="0" err="1"/>
              <a:t>titik-titik</a:t>
            </a:r>
            <a:r>
              <a:rPr lang="en-US" sz="2200" dirty="0"/>
              <a:t> </a:t>
            </a:r>
            <a:r>
              <a:rPr lang="en-US" sz="2200" dirty="0" err="1"/>
              <a:t>tetangganya</a:t>
            </a:r>
            <a:r>
              <a:rPr lang="en-US" sz="2200" dirty="0"/>
              <a:t>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properti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 (</a:t>
            </a:r>
            <a:r>
              <a:rPr lang="en-US" sz="2200" dirty="0" err="1"/>
              <a:t>misal</a:t>
            </a:r>
            <a:r>
              <a:rPr lang="en-US" sz="2200" dirty="0"/>
              <a:t>: gray level, </a:t>
            </a:r>
            <a:r>
              <a:rPr lang="en-US" sz="2200" dirty="0" err="1"/>
              <a:t>tekstur</a:t>
            </a:r>
            <a:r>
              <a:rPr lang="en-US" sz="2200" dirty="0"/>
              <a:t>, </a:t>
            </a:r>
            <a:r>
              <a:rPr lang="en-US" sz="2200" dirty="0" err="1"/>
              <a:t>warna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r>
              <a:rPr lang="en-US" sz="2200" dirty="0"/>
              <a:t> </a:t>
            </a:r>
            <a:r>
              <a:rPr lang="en-US" sz="2200" dirty="0" err="1"/>
              <a:t>titik</a:t>
            </a:r>
            <a:r>
              <a:rPr lang="en-US" sz="2200" dirty="0"/>
              <a:t> </a:t>
            </a:r>
            <a:r>
              <a:rPr lang="en-US" sz="2200" dirty="0" err="1"/>
              <a:t>tetangga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ditambahkan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proses </a:t>
            </a:r>
            <a:r>
              <a:rPr lang="en-US" sz="2200" dirty="0" err="1"/>
              <a:t>untuk</a:t>
            </a:r>
            <a:r>
              <a:rPr lang="en-US" sz="2200" dirty="0"/>
              <a:t> region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dihentikan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Growing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0825" y="1773238"/>
          <a:ext cx="8642350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Visio" r:id="rId3" imgW="3091586" imgH="1482852" progId="Visio.Drawing.11">
                  <p:embed/>
                </p:oleObj>
              </mc:Choice>
              <mc:Fallback>
                <p:oleObj name="Visio" r:id="rId3" imgW="3091586" imgH="148285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73238"/>
                        <a:ext cx="8642350" cy="414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1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err="1"/>
              <a:t>Penentuan</a:t>
            </a:r>
            <a:r>
              <a:rPr lang="en-US" sz="2600" dirty="0"/>
              <a:t> </a:t>
            </a:r>
            <a:r>
              <a:rPr lang="en-US" sz="2600" dirty="0" err="1"/>
              <a:t>lokasi</a:t>
            </a:r>
            <a:r>
              <a:rPr lang="en-US" sz="2600" dirty="0"/>
              <a:t> seeds yang </a:t>
            </a:r>
            <a:r>
              <a:rPr lang="en-US" sz="2600" dirty="0" err="1"/>
              <a:t>tepat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Tergantung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Misal</a:t>
            </a:r>
            <a:r>
              <a:rPr lang="en-US" sz="2200" dirty="0"/>
              <a:t>: </a:t>
            </a:r>
            <a:r>
              <a:rPr lang="en-US" sz="2200" dirty="0" err="1"/>
              <a:t>warna</a:t>
            </a:r>
            <a:r>
              <a:rPr lang="en-US" sz="2200" dirty="0"/>
              <a:t> yang </a:t>
            </a:r>
            <a:r>
              <a:rPr lang="en-US" sz="2200" dirty="0" err="1"/>
              <a:t>sering</a:t>
            </a:r>
            <a:r>
              <a:rPr lang="en-US" sz="2200" dirty="0"/>
              <a:t> </a:t>
            </a:r>
            <a:r>
              <a:rPr lang="en-US" sz="2200" dirty="0" err="1"/>
              <a:t>muncul</a:t>
            </a:r>
            <a:r>
              <a:rPr lang="en-US" sz="2200" dirty="0"/>
              <a:t>, </a:t>
            </a:r>
            <a:r>
              <a:rPr lang="en-US" sz="2200" dirty="0" err="1"/>
              <a:t>warna</a:t>
            </a:r>
            <a:r>
              <a:rPr lang="en-US" sz="2200" dirty="0"/>
              <a:t> </a:t>
            </a:r>
            <a:r>
              <a:rPr lang="en-US" sz="2200" dirty="0" err="1"/>
              <a:t>terang</a:t>
            </a:r>
            <a:r>
              <a:rPr lang="en-US" sz="2200" dirty="0"/>
              <a:t> </a:t>
            </a:r>
            <a:r>
              <a:rPr lang="en-US" sz="2200" dirty="0" err="1"/>
              <a:t>dll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 err="1"/>
              <a:t>Penentuan</a:t>
            </a:r>
            <a:r>
              <a:rPr lang="en-US" sz="2600" dirty="0"/>
              <a:t> </a:t>
            </a:r>
            <a:r>
              <a:rPr lang="en-US" sz="2600" dirty="0" err="1"/>
              <a:t>properti</a:t>
            </a:r>
            <a:r>
              <a:rPr lang="en-US" sz="2600" dirty="0"/>
              <a:t> yang </a:t>
            </a:r>
            <a:r>
              <a:rPr lang="en-US" sz="2600" dirty="0" err="1"/>
              <a:t>tepat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mengelompokkan</a:t>
            </a:r>
            <a:r>
              <a:rPr lang="en-US" sz="2600" dirty="0"/>
              <a:t> </a:t>
            </a:r>
            <a:r>
              <a:rPr lang="en-US" sz="2600" dirty="0" err="1"/>
              <a:t>titik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region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Tergantung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data </a:t>
            </a:r>
            <a:r>
              <a:rPr lang="en-US" sz="2200" dirty="0" err="1"/>
              <a:t>citra</a:t>
            </a:r>
            <a:r>
              <a:rPr lang="en-US" sz="2200" dirty="0"/>
              <a:t> yang </a:t>
            </a:r>
            <a:r>
              <a:rPr lang="en-US" sz="2200" dirty="0" err="1"/>
              <a:t>tersedia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Misal</a:t>
            </a:r>
            <a:r>
              <a:rPr lang="en-US" sz="2200" dirty="0"/>
              <a:t>: </a:t>
            </a:r>
            <a:r>
              <a:rPr lang="en-US" sz="2200" dirty="0" err="1"/>
              <a:t>intensitas</a:t>
            </a:r>
            <a:r>
              <a:rPr lang="en-US" sz="2200" dirty="0"/>
              <a:t>, </a:t>
            </a:r>
            <a:r>
              <a:rPr lang="en-US" sz="2200" dirty="0" err="1"/>
              <a:t>tekstur</a:t>
            </a:r>
            <a:r>
              <a:rPr lang="en-US" sz="2200" dirty="0"/>
              <a:t>, data </a:t>
            </a:r>
            <a:r>
              <a:rPr lang="en-US" sz="2200" dirty="0" err="1"/>
              <a:t>multispektral</a:t>
            </a:r>
            <a:r>
              <a:rPr lang="en-US" sz="2200" dirty="0"/>
              <a:t> </a:t>
            </a:r>
            <a:r>
              <a:rPr lang="en-US" sz="2200" dirty="0" err="1"/>
              <a:t>dll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 err="1"/>
              <a:t>Kondisi</a:t>
            </a:r>
            <a:r>
              <a:rPr lang="en-US" sz="2600" dirty="0"/>
              <a:t> </a:t>
            </a:r>
            <a:r>
              <a:rPr lang="en-US" sz="2600" dirty="0" err="1"/>
              <a:t>penghenti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Dasar</a:t>
            </a:r>
            <a:r>
              <a:rPr lang="en-US" sz="2200" dirty="0"/>
              <a:t>: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r>
              <a:rPr lang="en-US" sz="2200" dirty="0"/>
              <a:t> </a:t>
            </a:r>
            <a:r>
              <a:rPr lang="en-US" sz="2200" dirty="0" err="1"/>
              <a:t>titik</a:t>
            </a:r>
            <a:r>
              <a:rPr lang="en-US" sz="2200" dirty="0"/>
              <a:t> </a:t>
            </a:r>
            <a:r>
              <a:rPr lang="en-US" sz="2200" dirty="0" err="1"/>
              <a:t>tetangga</a:t>
            </a:r>
            <a:r>
              <a:rPr lang="en-US" sz="2200" dirty="0"/>
              <a:t> yang </a:t>
            </a:r>
            <a:r>
              <a:rPr lang="en-US" sz="2200" dirty="0" err="1"/>
              <a:t>memenuhi</a:t>
            </a:r>
            <a:r>
              <a:rPr lang="en-US" sz="2200" dirty="0"/>
              <a:t> </a:t>
            </a:r>
            <a:r>
              <a:rPr lang="en-US" sz="2200" dirty="0" err="1"/>
              <a:t>syarat</a:t>
            </a:r>
            <a:r>
              <a:rPr lang="en-US" sz="22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Tambahan</a:t>
            </a:r>
            <a:r>
              <a:rPr lang="en-US" sz="2200" dirty="0"/>
              <a:t>: </a:t>
            </a:r>
            <a:r>
              <a:rPr lang="en-US" sz="2200" dirty="0" err="1"/>
              <a:t>ukuran</a:t>
            </a:r>
            <a:r>
              <a:rPr lang="en-US" sz="2200" dirty="0"/>
              <a:t> region, </a:t>
            </a:r>
            <a:r>
              <a:rPr lang="en-US" sz="2200" dirty="0" err="1"/>
              <a:t>bentuk</a:t>
            </a:r>
            <a:r>
              <a:rPr lang="en-US" sz="2200" dirty="0"/>
              <a:t> </a:t>
            </a:r>
            <a:r>
              <a:rPr lang="en-US" sz="2200" dirty="0" err="1"/>
              <a:t>dll</a:t>
            </a:r>
            <a:endParaRPr lang="en-US" sz="22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region growing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&amp; Merge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region </a:t>
            </a:r>
            <a:r>
              <a:rPr lang="en-US" dirty="0" err="1"/>
              <a:t>acak</a:t>
            </a:r>
            <a:r>
              <a:rPr lang="en-US" dirty="0"/>
              <a:t> yang disjoin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membaginya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(a) – (e)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US" dirty="0"/>
          </a:p>
          <a:p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i="1" dirty="0" err="1"/>
              <a:t>quadtree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&amp; Merge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7813" y="2316163"/>
          <a:ext cx="86868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Visio" r:id="rId3" imgW="4261714" imgH="1666037" progId="Visio.Drawing.11">
                  <p:embed/>
                </p:oleObj>
              </mc:Choice>
              <mc:Fallback>
                <p:oleObj name="Visio" r:id="rId3" imgW="4261714" imgH="166603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2316163"/>
                        <a:ext cx="8686800" cy="339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1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Bagi</a:t>
            </a:r>
            <a:r>
              <a:rPr lang="en-US" dirty="0"/>
              <a:t> (</a:t>
            </a:r>
            <a:r>
              <a:rPr lang="en-US" i="1" dirty="0"/>
              <a:t>split</a:t>
            </a:r>
            <a:r>
              <a:rPr lang="en-US" dirty="0"/>
              <a:t>) </a:t>
            </a:r>
            <a:r>
              <a:rPr lang="en-US" dirty="0" err="1"/>
              <a:t>setiap</a:t>
            </a:r>
            <a:r>
              <a:rPr lang="en-US" dirty="0"/>
              <a:t> region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4 </a:t>
            </a:r>
            <a:r>
              <a:rPr lang="en-US" dirty="0" err="1"/>
              <a:t>quadran</a:t>
            </a:r>
            <a:r>
              <a:rPr lang="en-US" dirty="0"/>
              <a:t> disjoin </a:t>
            </a:r>
            <a:r>
              <a:rPr lang="en-US" dirty="0" err="1"/>
              <a:t>jika</a:t>
            </a:r>
            <a:r>
              <a:rPr lang="en-US" dirty="0"/>
              <a:t> P(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)=FALSE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Gabung</a:t>
            </a:r>
            <a:r>
              <a:rPr lang="en-US" dirty="0"/>
              <a:t> (</a:t>
            </a:r>
            <a:r>
              <a:rPr lang="en-US" i="1" dirty="0"/>
              <a:t>merge</a:t>
            </a:r>
            <a:r>
              <a:rPr lang="en-US" dirty="0"/>
              <a:t>) </a:t>
            </a:r>
            <a:r>
              <a:rPr lang="en-US" dirty="0" err="1"/>
              <a:t>setiap</a:t>
            </a:r>
            <a:r>
              <a:rPr lang="en-US" dirty="0"/>
              <a:t> region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 dg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n-US" dirty="0" err="1">
                <a:sym typeface="Symbol" pitchFamily="18" charset="2"/>
              </a:rPr>
              <a:t>R</a:t>
            </a:r>
            <a:r>
              <a:rPr lang="en-US" baseline="-25000" dirty="0" err="1">
                <a:sym typeface="Symbol" pitchFamily="18" charset="2"/>
              </a:rPr>
              <a:t>k</a:t>
            </a:r>
            <a:r>
              <a:rPr lang="en-US" dirty="0"/>
              <a:t>)=TRUE</a:t>
            </a:r>
            <a:r>
              <a:rPr lang="en-US" i="1" dirty="0"/>
              <a:t> </a:t>
            </a:r>
            <a:r>
              <a:rPr lang="en-US" dirty="0"/>
              <a:t>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split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i="1" dirty="0"/>
              <a:t>merge </a:t>
            </a:r>
            <a:r>
              <a:rPr lang="en-US" dirty="0"/>
              <a:t>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dg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konstan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konstan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P(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)=TRUE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pixel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10599"/>
              </p:ext>
            </p:extLst>
          </p:nvPr>
        </p:nvGraphicFramePr>
        <p:xfrm>
          <a:off x="0" y="3504673"/>
          <a:ext cx="9144000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Visio" r:id="rId3" imgW="6331610" imgH="1666037" progId="Visio.Drawing.11">
                  <p:embed/>
                </p:oleObj>
              </mc:Choice>
              <mc:Fallback>
                <p:oleObj name="Visio" r:id="rId3" imgW="6331610" imgH="1666037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4673"/>
                        <a:ext cx="9144000" cy="240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0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: magic wand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960199"/>
            <a:ext cx="4946978" cy="423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75" y="2157582"/>
            <a:ext cx="4979561" cy="426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0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pembentuknya</a:t>
            </a:r>
            <a:r>
              <a:rPr lang="en-US" dirty="0"/>
              <a:t> (region)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fase</a:t>
            </a:r>
            <a:r>
              <a:rPr lang="en-US" sz="2200" dirty="0"/>
              <a:t> </a:t>
            </a:r>
            <a:r>
              <a:rPr lang="en-US" sz="2200" dirty="0" err="1"/>
              <a:t>penting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analisis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 </a:t>
            </a:r>
            <a:r>
              <a:rPr lang="en-US" sz="2200" dirty="0" err="1"/>
              <a:t>otomatis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>
                <a:sym typeface="Wingdings" pitchFamily="2" charset="2"/>
              </a:rPr>
              <a:t>pengenalan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objek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Berdasar</a:t>
            </a:r>
            <a:r>
              <a:rPr lang="en-US" sz="2200" dirty="0"/>
              <a:t> discontinuity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>
                <a:sym typeface="Wingdings" pitchFamily="2" charset="2"/>
              </a:rPr>
              <a:t>perubahan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warna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mendadak</a:t>
            </a:r>
            <a:r>
              <a:rPr lang="en-US" sz="2200" dirty="0">
                <a:sym typeface="Wingdings" pitchFamily="2" charset="2"/>
              </a:rPr>
              <a:t>  </a:t>
            </a:r>
            <a:r>
              <a:rPr lang="en-US" sz="2200" dirty="0" err="1">
                <a:sym typeface="Wingdings" pitchFamily="2" charset="2"/>
              </a:rPr>
              <a:t>deteksi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titik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garis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dan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tepi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Berdasar</a:t>
            </a:r>
            <a:r>
              <a:rPr lang="en-US" sz="2200" dirty="0"/>
              <a:t> similarity</a:t>
            </a:r>
            <a:endParaRPr lang="en-US" sz="2200" dirty="0"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dirty="0" err="1">
                <a:sym typeface="Wingdings" pitchFamily="2" charset="2"/>
              </a:rPr>
              <a:t>Pengelompokan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berdasar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distribusi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properti</a:t>
            </a:r>
            <a:r>
              <a:rPr lang="en-US" dirty="0">
                <a:sym typeface="Wingdings" pitchFamily="2" charset="2"/>
              </a:rPr>
              <a:t> pixel (</a:t>
            </a:r>
            <a:r>
              <a:rPr lang="en-US" dirty="0" err="1">
                <a:sym typeface="Wingdings" pitchFamily="2" charset="2"/>
              </a:rPr>
              <a:t>warna</a:t>
            </a:r>
            <a:r>
              <a:rPr lang="en-US" dirty="0">
                <a:sym typeface="Wingdings" pitchFamily="2" charset="2"/>
              </a:rPr>
              <a:t>), </a:t>
            </a:r>
            <a:r>
              <a:rPr lang="en-US" dirty="0" err="1">
                <a:sym typeface="Wingdings" pitchFamily="2" charset="2"/>
              </a:rPr>
              <a:t>contoh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thresholding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err="1">
                <a:sym typeface="Wingdings" pitchFamily="2" charset="2"/>
              </a:rPr>
              <a:t>Mencari</a:t>
            </a:r>
            <a:r>
              <a:rPr lang="en-US" dirty="0">
                <a:sym typeface="Wingdings" pitchFamily="2" charset="2"/>
              </a:rPr>
              <a:t> region </a:t>
            </a:r>
            <a:r>
              <a:rPr lang="en-US" dirty="0" err="1">
                <a:sym typeface="Wingdings" pitchFamily="2" charset="2"/>
              </a:rPr>
              <a:t>secara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langsung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berdasar</a:t>
            </a:r>
            <a:r>
              <a:rPr lang="en-US" dirty="0">
                <a:sym typeface="Wingdings" pitchFamily="2" charset="2"/>
              </a:rPr>
              <a:t> ‘</a:t>
            </a:r>
            <a:r>
              <a:rPr lang="en-US" dirty="0" err="1">
                <a:sym typeface="Wingdings" pitchFamily="2" charset="2"/>
              </a:rPr>
              <a:t>persamaan</a:t>
            </a:r>
            <a:r>
              <a:rPr lang="en-US" dirty="0">
                <a:sym typeface="Wingdings" pitchFamily="2" charset="2"/>
              </a:rPr>
              <a:t>’ </a:t>
            </a:r>
            <a:r>
              <a:rPr lang="en-US" dirty="0" err="1">
                <a:sym typeface="Wingdings" pitchFamily="2" charset="2"/>
              </a:rPr>
              <a:t>karakteristik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suatu</a:t>
            </a:r>
            <a:r>
              <a:rPr lang="en-US" dirty="0">
                <a:sym typeface="Wingdings" pitchFamily="2" charset="2"/>
              </a:rPr>
              <a:t> area, </a:t>
            </a:r>
            <a:r>
              <a:rPr lang="en-US" dirty="0" err="1">
                <a:sym typeface="Wingdings" pitchFamily="2" charset="2"/>
              </a:rPr>
              <a:t>contoh</a:t>
            </a:r>
            <a:r>
              <a:rPr lang="en-US" dirty="0">
                <a:sym typeface="Wingdings" pitchFamily="2" charset="2"/>
              </a:rPr>
              <a:t>: region growing, split &amp; merge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Segmentasi</a:t>
            </a:r>
            <a:r>
              <a:rPr lang="en-US" dirty="0"/>
              <a:t> 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9039035D-2039-4947-B7AC-1C111E726CE6}" type="datetime1">
              <a:rPr lang="en-US" smtClean="0"/>
              <a:t>8/17/2014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Thresholding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Asumsi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berlainan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</a:t>
            </a:r>
          </a:p>
          <a:p>
            <a:r>
              <a:rPr lang="en-US" dirty="0" err="1"/>
              <a:t>Operasi</a:t>
            </a:r>
            <a:r>
              <a:rPr lang="en-US" dirty="0"/>
              <a:t>: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threshold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histogram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pixel yang </a:t>
            </a:r>
            <a:r>
              <a:rPr lang="en-US" dirty="0" err="1"/>
              <a:t>diduga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Thresholding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thresholding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g(</a:t>
            </a:r>
            <a:r>
              <a:rPr lang="en-US" dirty="0" err="1"/>
              <a:t>x,y</a:t>
            </a:r>
            <a:r>
              <a:rPr lang="en-US" dirty="0"/>
              <a:t>)=</a:t>
            </a:r>
            <a:r>
              <a:rPr lang="en-US" dirty="0" err="1"/>
              <a:t>konstanta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0825" y="2259013"/>
          <a:ext cx="4033838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Visio" r:id="rId3" imgW="1473098" imgH="979018" progId="Visio.Drawing.11">
                  <p:embed/>
                </p:oleObj>
              </mc:Choice>
              <mc:Fallback>
                <p:oleObj name="Visio" r:id="rId3" imgW="1473098" imgH="97901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59013"/>
                        <a:ext cx="4033838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3850" y="5033963"/>
          <a:ext cx="38163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Equation" r:id="rId5" imgW="1828800" imgH="457200" progId="Equation.3">
                  <p:embed/>
                </p:oleObj>
              </mc:Choice>
              <mc:Fallback>
                <p:oleObj name="Equation" r:id="rId5" imgW="1828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33963"/>
                        <a:ext cx="38163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10376"/>
              </p:ext>
            </p:extLst>
          </p:nvPr>
        </p:nvGraphicFramePr>
        <p:xfrm>
          <a:off x="4787900" y="1948923"/>
          <a:ext cx="403225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Visio" r:id="rId7" imgW="1473098" imgH="981456" progId="Visio.Drawing.11">
                  <p:embed/>
                </p:oleObj>
              </mc:Choice>
              <mc:Fallback>
                <p:oleObj name="Visio" r:id="rId7" imgW="1473098" imgH="981456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48923"/>
                        <a:ext cx="4032250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06271"/>
              </p:ext>
            </p:extLst>
          </p:nvPr>
        </p:nvGraphicFramePr>
        <p:xfrm>
          <a:off x="4643438" y="4850873"/>
          <a:ext cx="43926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Equation" r:id="rId9" imgW="2095500" imgH="711200" progId="Equation.3">
                  <p:embed/>
                </p:oleObj>
              </mc:Choice>
              <mc:Fallback>
                <p:oleObj name="Equation" r:id="rId9" imgW="2095500" imgH="71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850873"/>
                        <a:ext cx="4392612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2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thresholding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g(</a:t>
            </a:r>
            <a:r>
              <a:rPr lang="en-US" dirty="0" err="1"/>
              <a:t>x,y</a:t>
            </a:r>
            <a:r>
              <a:rPr lang="en-US" dirty="0"/>
              <a:t>)=rata-rata </a:t>
            </a:r>
            <a:r>
              <a:rPr lang="en-US" dirty="0" err="1"/>
              <a:t>warna</a:t>
            </a:r>
            <a:r>
              <a:rPr lang="en-US" dirty="0"/>
              <a:t> per cluster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1113"/>
            <a:ext cx="9144000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3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): gray level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):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); </a:t>
            </a:r>
            <a:r>
              <a:rPr lang="en-US" dirty="0" err="1"/>
              <a:t>misal</a:t>
            </a:r>
            <a:r>
              <a:rPr lang="en-US" dirty="0"/>
              <a:t>: gray level rata-rata </a:t>
            </a:r>
            <a:r>
              <a:rPr lang="en-US" dirty="0" err="1"/>
              <a:t>dari</a:t>
            </a:r>
            <a:r>
              <a:rPr lang="en-US" dirty="0"/>
              <a:t> area </a:t>
            </a:r>
            <a:r>
              <a:rPr lang="en-US" dirty="0" err="1"/>
              <a:t>ketetanggaan</a:t>
            </a:r>
            <a:r>
              <a:rPr lang="en-US" dirty="0"/>
              <a:t> yang </a:t>
            </a:r>
            <a:r>
              <a:rPr lang="en-US" dirty="0" err="1"/>
              <a:t>berpusat</a:t>
            </a:r>
            <a:r>
              <a:rPr lang="en-US" dirty="0"/>
              <a:t> di (</a:t>
            </a:r>
            <a:r>
              <a:rPr lang="en-US" dirty="0" err="1"/>
              <a:t>x,y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Global </a:t>
            </a:r>
            <a:r>
              <a:rPr lang="en-US" dirty="0">
                <a:sym typeface="Wingdings" pitchFamily="2" charset="2"/>
              </a:rPr>
              <a:t> T </a:t>
            </a:r>
            <a:r>
              <a:rPr lang="en-US" dirty="0" err="1">
                <a:sym typeface="Wingdings" pitchFamily="2" charset="2"/>
              </a:rPr>
              <a:t>hanya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tergantung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dari</a:t>
            </a:r>
            <a:r>
              <a:rPr lang="en-US" dirty="0">
                <a:sym typeface="Wingdings" pitchFamily="2" charset="2"/>
              </a:rPr>
              <a:t> f(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Local </a:t>
            </a:r>
            <a:r>
              <a:rPr lang="en-US" dirty="0">
                <a:sym typeface="Wingdings" pitchFamily="2" charset="2"/>
              </a:rPr>
              <a:t> T </a:t>
            </a:r>
            <a:r>
              <a:rPr lang="en-US" dirty="0" err="1">
                <a:sym typeface="Wingdings" pitchFamily="2" charset="2"/>
              </a:rPr>
              <a:t>dipengaruhi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oleh</a:t>
            </a:r>
            <a:r>
              <a:rPr lang="en-US" dirty="0">
                <a:sym typeface="Wingdings" pitchFamily="2" charset="2"/>
              </a:rPr>
              <a:t> f(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p(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Dynamic </a:t>
            </a:r>
            <a:r>
              <a:rPr lang="en-US" dirty="0">
                <a:sym typeface="Wingdings" pitchFamily="2" charset="2"/>
              </a:rPr>
              <a:t> T </a:t>
            </a:r>
            <a:r>
              <a:rPr lang="en-US" dirty="0" err="1">
                <a:sym typeface="Wingdings" pitchFamily="2" charset="2"/>
              </a:rPr>
              <a:t>tergantung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dari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koordinat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spasial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titik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threshold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855339"/>
              </p:ext>
            </p:extLst>
          </p:nvPr>
        </p:nvGraphicFramePr>
        <p:xfrm>
          <a:off x="611188" y="1957057"/>
          <a:ext cx="59769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3" imgW="1676400" imgH="203200" progId="Equation.3">
                  <p:embed/>
                </p:oleObj>
              </mc:Choice>
              <mc:Fallback>
                <p:oleObj name="Equation" r:id="rId3" imgW="1676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57057"/>
                        <a:ext cx="59769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8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threshold yang </a:t>
            </a:r>
            <a:r>
              <a:rPr lang="en-US" dirty="0" err="1"/>
              <a:t>tepat</a:t>
            </a:r>
            <a:endParaRPr lang="en-US" dirty="0"/>
          </a:p>
          <a:p>
            <a:r>
              <a:rPr lang="en-US" dirty="0" err="1"/>
              <a:t>Bermasalah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tidak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bisa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diprediksi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batas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antar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objek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thresholding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(region)</a:t>
            </a:r>
          </a:p>
          <a:p>
            <a:r>
              <a:rPr lang="en-US" dirty="0" err="1"/>
              <a:t>Jika</a:t>
            </a:r>
            <a:r>
              <a:rPr lang="en-US" dirty="0"/>
              <a:t> 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segmentasi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membagi</a:t>
            </a:r>
            <a:r>
              <a:rPr lang="en-US" dirty="0">
                <a:sym typeface="Wingdings" pitchFamily="2" charset="2"/>
              </a:rPr>
              <a:t> R </a:t>
            </a:r>
            <a:r>
              <a:rPr lang="en-US" dirty="0" err="1">
                <a:sym typeface="Wingdings" pitchFamily="2" charset="2"/>
              </a:rPr>
              <a:t>menjadi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, …, </a:t>
            </a: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sedemikian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sehingga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tercapai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syarat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segmentasi</a:t>
            </a:r>
            <a:r>
              <a:rPr lang="en-US" dirty="0">
                <a:sym typeface="Wingdings" pitchFamily="2" charset="2"/>
              </a:rPr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segmentasi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25630"/>
              </p:ext>
            </p:extLst>
          </p:nvPr>
        </p:nvGraphicFramePr>
        <p:xfrm>
          <a:off x="1620838" y="3601774"/>
          <a:ext cx="5472112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3" imgW="2590800" imgH="1409700" progId="Equation.3">
                  <p:embed/>
                </p:oleObj>
              </mc:Choice>
              <mc:Fallback>
                <p:oleObj name="Equation" r:id="rId3" imgW="2590800" imgH="140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601774"/>
                        <a:ext cx="5472112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535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template_informatika_slide</vt:lpstr>
      <vt:lpstr>1_template_informatika_slide</vt:lpstr>
      <vt:lpstr>Visio</vt:lpstr>
      <vt:lpstr>Equation</vt:lpstr>
      <vt:lpstr>CIG4E3 / Pengolahan Citra Digital BAB 9. Image Segmentation (Thresholding - Region Growing - Split &amp; Merge) </vt:lpstr>
      <vt:lpstr>Segmentasi Citra</vt:lpstr>
      <vt:lpstr>Thresholding</vt:lpstr>
      <vt:lpstr>Thresholding</vt:lpstr>
      <vt:lpstr>Contoh thresholding dgn g(x,y)=konstanta</vt:lpstr>
      <vt:lpstr>Contoh thresholding dgn g(x,y)=rata-rata warna per cluster</vt:lpstr>
      <vt:lpstr>Jenis threshold</vt:lpstr>
      <vt:lpstr>Kelemahan thresholding</vt:lpstr>
      <vt:lpstr>Pendekatan lain dalam proses segmentasi</vt:lpstr>
      <vt:lpstr>Region Growing</vt:lpstr>
      <vt:lpstr>Region Growing</vt:lpstr>
      <vt:lpstr>Ilustrasi</vt:lpstr>
      <vt:lpstr>Masalah dengan region growing</vt:lpstr>
      <vt:lpstr>Split &amp; Merge</vt:lpstr>
      <vt:lpstr>Split &amp; Merge</vt:lpstr>
      <vt:lpstr>Ilustrasi</vt:lpstr>
      <vt:lpstr>Algoritma rekursif</vt:lpstr>
      <vt:lpstr>Contoh</vt:lpstr>
      <vt:lpstr>Aplikasi segmentasi: magic wand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155</cp:revision>
  <dcterms:created xsi:type="dcterms:W3CDTF">2012-11-14T18:53:32Z</dcterms:created>
  <dcterms:modified xsi:type="dcterms:W3CDTF">2014-08-17T14:31:13Z</dcterms:modified>
</cp:coreProperties>
</file>