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4" r:id="rId2"/>
  </p:sldMasterIdLst>
  <p:notesMasterIdLst>
    <p:notesMasterId r:id="rId33"/>
  </p:notesMasterIdLst>
  <p:handoutMasterIdLst>
    <p:handoutMasterId r:id="rId34"/>
  </p:handoutMasterIdLst>
  <p:sldIdLst>
    <p:sldId id="256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06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733457-FA17-41BE-B208-D02D9617456E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9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06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5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4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30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</a:t>
            </a:r>
            <a:r>
              <a:rPr lang="en-US" dirty="0" smtClean="0"/>
              <a:t>styles</a:t>
            </a:r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Second </a:t>
            </a:r>
            <a:r>
              <a:rPr lang="en-US" dirty="0" smtClean="0"/>
              <a:t>level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Third </a:t>
            </a:r>
            <a:r>
              <a:rPr lang="en-US" dirty="0" smtClean="0"/>
              <a:t>level</a:t>
            </a:r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Fourth </a:t>
            </a:r>
            <a:r>
              <a:rPr lang="en-US" dirty="0" smtClean="0"/>
              <a:t>level</a:t>
            </a:r>
          </a:p>
          <a:p>
            <a:pPr lvl="3"/>
            <a:endParaRPr lang="en-US" dirty="0" smtClean="0"/>
          </a:p>
          <a:p>
            <a:pPr lvl="4"/>
            <a:r>
              <a:rPr lang="en-US" dirty="0" smtClean="0"/>
              <a:t>Fifth </a:t>
            </a:r>
            <a:r>
              <a:rPr lang="en-US" dirty="0" smtClean="0"/>
              <a:t>level</a:t>
            </a:r>
          </a:p>
          <a:p>
            <a:pPr lvl="4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C65E9-A510-451F-84FC-30A3665B407A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6C19-E79C-42A4-9827-7A443C35AD68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6889" y="1495792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703762" y="1495792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D355-11B9-4014-9309-B829F2CC5155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7B635-C229-47DA-ADB0-0567CF44953F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389908" y="6451886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810596" y="6451886"/>
            <a:ext cx="1643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9B02F-445B-4F7A-9C3F-A6A96193E664}" type="datetime1">
              <a:rPr lang="en-US" smtClean="0"/>
              <a:t>7/8/2014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97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718937-EE2A-4AA3-9B33-206539CB2F71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CIG4E3 / Pengolahan Citra Digital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7/8/2014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60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Kode dan Nama mata 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6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CIG4E3</a:t>
            </a:r>
            <a:r>
              <a:rPr lang="en-US" dirty="0"/>
              <a:t> /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  <a:r>
              <a:rPr lang="en-US" dirty="0" smtClean="0"/>
              <a:t>Digital</a:t>
            </a:r>
            <a:br>
              <a:rPr lang="en-US" dirty="0" smtClean="0"/>
            </a:br>
            <a:r>
              <a:rPr lang="en-US" sz="2400" dirty="0"/>
              <a:t>BAB </a:t>
            </a:r>
            <a:r>
              <a:rPr lang="en-US" sz="2400" dirty="0" smtClean="0"/>
              <a:t>10.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Morphological Image Processing</a:t>
            </a:r>
            <a:br>
              <a:rPr lang="en-US" sz="2400" dirty="0"/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Bedy</a:t>
            </a:r>
            <a:r>
              <a:rPr lang="en-US" dirty="0" smtClean="0"/>
              <a:t> </a:t>
            </a:r>
            <a:r>
              <a:rPr lang="en-US" dirty="0" err="1" smtClean="0"/>
              <a:t>Purnama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Intelligent Computing and Multimedia (</a:t>
            </a:r>
            <a:r>
              <a:rPr lang="en-US" dirty="0" err="1" smtClean="0"/>
              <a:t>ICM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D67E48-2869-4B89-BAFE-523ADB9239A8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</a:t>
            </a:r>
            <a:r>
              <a:rPr lang="en-US" dirty="0"/>
              <a:t>D</a:t>
            </a:r>
            <a:r>
              <a:rPr lang="id-ID" dirty="0"/>
              <a:t>ilasi</a:t>
            </a:r>
            <a:r>
              <a:rPr lang="en-US" dirty="0"/>
              <a:t> (3)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mor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420938"/>
            <a:ext cx="4824413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1" descr="mor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852738"/>
            <a:ext cx="2095500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8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/>
              <a:t>Erosi merupakan proses penghapusan titik-titik</a:t>
            </a:r>
            <a:r>
              <a:rPr lang="en-US" dirty="0"/>
              <a:t> </a:t>
            </a:r>
            <a:r>
              <a:rPr lang="id-ID" dirty="0"/>
              <a:t>objek (1) menjadi bagian dari latar (0), berdasarkan </a:t>
            </a:r>
            <a:r>
              <a:rPr lang="id-ID" i="1" dirty="0"/>
              <a:t>structuring element</a:t>
            </a:r>
            <a:r>
              <a:rPr lang="id-ID" dirty="0"/>
              <a:t> </a:t>
            </a:r>
            <a:r>
              <a:rPr lang="id-ID" i="1" dirty="0"/>
              <a:t> S  </a:t>
            </a:r>
            <a:r>
              <a:rPr lang="id-ID" dirty="0"/>
              <a:t>yang digunakan.</a:t>
            </a:r>
          </a:p>
          <a:p>
            <a:endParaRPr lang="en-US" dirty="0"/>
          </a:p>
          <a:p>
            <a:r>
              <a:rPr lang="en-US" dirty="0"/>
              <a:t>Proses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id-ID" dirty="0"/>
              <a:t>erosi :</a:t>
            </a:r>
            <a:endParaRPr lang="en-US" dirty="0"/>
          </a:p>
          <a:p>
            <a:r>
              <a:rPr lang="id-ID" dirty="0"/>
              <a:t>Untuk setiap titik pada A, lakukan hal berikut:</a:t>
            </a:r>
          </a:p>
          <a:p>
            <a:pPr lvl="1"/>
            <a:r>
              <a:rPr lang="id-ID" dirty="0"/>
              <a:t>letakkan titik poros S pada titik A tersebut</a:t>
            </a:r>
          </a:p>
          <a:p>
            <a:pPr lvl="1"/>
            <a:r>
              <a:rPr lang="id-ID" dirty="0"/>
              <a:t>jika ada bagian dari S yang berada di luar A,  maka</a:t>
            </a:r>
            <a:r>
              <a:rPr lang="en-US" dirty="0"/>
              <a:t> </a:t>
            </a:r>
            <a:r>
              <a:rPr lang="id-ID" dirty="0"/>
              <a:t>titik poros dihapus / dijadikan latar.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Erosi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674568"/>
              </p:ext>
            </p:extLst>
          </p:nvPr>
        </p:nvGraphicFramePr>
        <p:xfrm>
          <a:off x="4929483" y="3304137"/>
          <a:ext cx="37226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Equation" r:id="rId3" imgW="1016000" imgH="203200" progId="Equation.3">
                  <p:embed/>
                </p:oleObj>
              </mc:Choice>
              <mc:Fallback>
                <p:oleObj name="Equation" r:id="rId3" imgW="10160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483" y="3304137"/>
                        <a:ext cx="37226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9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Erosi</a:t>
            </a:r>
            <a:r>
              <a:rPr lang="en-US" dirty="0"/>
              <a:t> (1)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Group 1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771227"/>
              </p:ext>
            </p:extLst>
          </p:nvPr>
        </p:nvGraphicFramePr>
        <p:xfrm>
          <a:off x="4167188" y="447675"/>
          <a:ext cx="4797430" cy="1828800"/>
        </p:xfrm>
        <a:graphic>
          <a:graphicData uri="http://schemas.openxmlformats.org/drawingml/2006/table">
            <a:tbl>
              <a:tblPr/>
              <a:tblGrid>
                <a:gridCol w="436130"/>
                <a:gridCol w="436130"/>
                <a:gridCol w="436130"/>
                <a:gridCol w="436130"/>
                <a:gridCol w="436130"/>
                <a:gridCol w="436130"/>
                <a:gridCol w="436130"/>
                <a:gridCol w="436130"/>
                <a:gridCol w="436130"/>
                <a:gridCol w="436130"/>
                <a:gridCol w="436130"/>
              </a:tblGrid>
              <a:tr h="272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0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0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205365" marR="20536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3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152260"/>
              </p:ext>
            </p:extLst>
          </p:nvPr>
        </p:nvGraphicFramePr>
        <p:xfrm>
          <a:off x="250825" y="3860800"/>
          <a:ext cx="4897438" cy="2743200"/>
        </p:xfrm>
        <a:graphic>
          <a:graphicData uri="http://schemas.openxmlformats.org/drawingml/2006/table">
            <a:tbl>
              <a:tblPr/>
              <a:tblGrid>
                <a:gridCol w="1722683"/>
                <a:gridCol w="2310141"/>
                <a:gridCol w="864614"/>
              </a:tblGrid>
              <a:tr h="649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Posisi poros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 (x,y) 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∈ A ) </a:t>
                      </a:r>
                    </a:p>
                  </a:txBody>
                  <a:tcPr marL="91453" marR="9145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r>
                        <a:rPr kumimoji="0" lang="id-ID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xy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53" marR="91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Kode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53" marR="914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(0,0)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53" marR="914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{(0,0),(1,0),(0,1)}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53" marR="91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53" marR="91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(0,1)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53" marR="914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{(0,1),(1,1),(0,2)}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53" marR="91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53" marR="91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(0,2)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53" marR="914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{(0,2),(1,2),</a:t>
                      </a: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(0,3)</a:t>
                      </a: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53" marR="91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53" marR="91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.....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53" marR="914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......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53" marR="91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53" marR="91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(2,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53" marR="914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{(2,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),(2,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,(3,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53" marR="91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91453" marR="914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6232"/>
              </p:ext>
            </p:extLst>
          </p:nvPr>
        </p:nvGraphicFramePr>
        <p:xfrm>
          <a:off x="5834063" y="3436938"/>
          <a:ext cx="2370137" cy="1828800"/>
        </p:xfrm>
        <a:graphic>
          <a:graphicData uri="http://schemas.openxmlformats.org/drawingml/2006/table">
            <a:tbl>
              <a:tblPr/>
              <a:tblGrid>
                <a:gridCol w="360362"/>
                <a:gridCol w="360363"/>
                <a:gridCol w="431800"/>
                <a:gridCol w="431800"/>
                <a:gridCol w="439737"/>
                <a:gridCol w="346075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82"/>
          <p:cNvSpPr txBox="1">
            <a:spLocks noChangeArrowheads="1"/>
          </p:cNvSpPr>
          <p:nvPr/>
        </p:nvSpPr>
        <p:spPr bwMode="auto">
          <a:xfrm>
            <a:off x="250825" y="2052593"/>
            <a:ext cx="67691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id-ID" sz="2000" dirty="0"/>
              <a:t>S = {(0,0),(0,1),(1,0)}</a:t>
            </a:r>
          </a:p>
          <a:p>
            <a:r>
              <a:rPr lang="id-ID" sz="2000" dirty="0"/>
              <a:t>   = {poros,(+0,+1),(+1,+0)}</a:t>
            </a:r>
          </a:p>
          <a:p>
            <a:endParaRPr lang="id-ID" sz="2000" dirty="0"/>
          </a:p>
          <a:p>
            <a:r>
              <a:rPr lang="id-ID" sz="2000" dirty="0"/>
              <a:t>A = {(0,0),(0,1),(0,2), (1,0),(1,1),(1,2), (2,0),(2,1),(2,2)}</a:t>
            </a:r>
            <a:endParaRPr lang="en-US" sz="2400" b="1" dirty="0"/>
          </a:p>
        </p:txBody>
      </p:sp>
      <p:sp>
        <p:nvSpPr>
          <p:cNvPr id="11" name="Text Box 83"/>
          <p:cNvSpPr txBox="1">
            <a:spLocks noChangeArrowheads="1"/>
          </p:cNvSpPr>
          <p:nvPr/>
        </p:nvSpPr>
        <p:spPr bwMode="auto">
          <a:xfrm>
            <a:off x="3995738" y="20605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/>
          </a:p>
        </p:txBody>
      </p:sp>
      <p:sp>
        <p:nvSpPr>
          <p:cNvPr id="12" name="Text Box 148"/>
          <p:cNvSpPr txBox="1">
            <a:spLocks noChangeArrowheads="1"/>
          </p:cNvSpPr>
          <p:nvPr/>
        </p:nvSpPr>
        <p:spPr bwMode="auto">
          <a:xfrm>
            <a:off x="5219700" y="5300663"/>
            <a:ext cx="3973513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id-ID"/>
              <a:t>Capture proses pada saat posisi </a:t>
            </a:r>
          </a:p>
          <a:p>
            <a:r>
              <a:rPr lang="id-ID"/>
              <a:t>poros S ada di (2,</a:t>
            </a:r>
            <a:r>
              <a:rPr lang="en-US"/>
              <a:t>0</a:t>
            </a:r>
            <a:r>
              <a:rPr lang="id-ID"/>
              <a:t>).</a:t>
            </a:r>
          </a:p>
          <a:p>
            <a:r>
              <a:rPr lang="id-ID"/>
              <a:t>Titik (2,</a:t>
            </a:r>
            <a:r>
              <a:rPr lang="en-US"/>
              <a:t>0</a:t>
            </a:r>
            <a:r>
              <a:rPr lang="id-ID"/>
              <a:t>) akan dihapus karena</a:t>
            </a:r>
            <a:r>
              <a:rPr lang="en-US"/>
              <a:t/>
            </a:r>
            <a:br>
              <a:rPr lang="en-US"/>
            </a:br>
            <a:r>
              <a:rPr lang="id-ID"/>
              <a:t>ada</a:t>
            </a:r>
            <a:r>
              <a:rPr lang="en-US"/>
              <a:t> </a:t>
            </a:r>
            <a:r>
              <a:rPr lang="id-ID"/>
              <a:t>bagian dari S yang berada </a:t>
            </a:r>
            <a:endParaRPr lang="en-US"/>
          </a:p>
          <a:p>
            <a:r>
              <a:rPr lang="id-ID"/>
              <a:t>di luar A</a:t>
            </a:r>
          </a:p>
        </p:txBody>
      </p:sp>
    </p:spTree>
    <p:extLst>
      <p:ext uri="{BB962C8B-B14F-4D97-AF65-F5344CB8AC3E}">
        <p14:creationId xmlns:p14="http://schemas.microsoft.com/office/powerpoint/2010/main" val="13985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</a:t>
            </a:r>
            <a:r>
              <a:rPr lang="en-US" dirty="0"/>
              <a:t/>
            </a:r>
            <a:br>
              <a:rPr lang="en-US" dirty="0"/>
            </a:br>
            <a:r>
              <a:rPr lang="id-ID" dirty="0"/>
              <a:t>Erosi</a:t>
            </a:r>
            <a:r>
              <a:rPr lang="en-US" dirty="0"/>
              <a:t> (2)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10" descr="ero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893319"/>
            <a:ext cx="568960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dirty="0"/>
              <a:t>Opening adalah proses erosi yang diikuti dengan dilasi. </a:t>
            </a:r>
          </a:p>
          <a:p>
            <a:pPr>
              <a:lnSpc>
                <a:spcPct val="90000"/>
              </a:lnSpc>
            </a:pPr>
            <a:r>
              <a:rPr lang="id-ID" dirty="0"/>
              <a:t>Efek yang dihasilkan adalah menghilangnya objek-objek kecil dan kurus, memecah objek pada titik-titik yang kurus, dan secara umum men-smooth-kan batas dari objek besar tanpa mengubah area objek secara signifikan</a:t>
            </a:r>
          </a:p>
          <a:p>
            <a:pPr>
              <a:lnSpc>
                <a:spcPct val="90000"/>
              </a:lnSpc>
            </a:pPr>
            <a:r>
              <a:rPr lang="id-ID" dirty="0"/>
              <a:t>Rumusnya adalah: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Opening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06588" y="4797425"/>
          <a:ext cx="47529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0" name="Equation" r:id="rId3" imgW="1218671" imgH="203112" progId="Equation.3">
                  <p:embed/>
                </p:oleObj>
              </mc:Choice>
              <mc:Fallback>
                <p:oleObj name="Equation" r:id="rId3" imgW="121867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797425"/>
                        <a:ext cx="47529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6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Opening</a:t>
            </a:r>
            <a:r>
              <a:rPr lang="en-US" dirty="0"/>
              <a:t> (1)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Group 2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273284"/>
              </p:ext>
            </p:extLst>
          </p:nvPr>
        </p:nvGraphicFramePr>
        <p:xfrm>
          <a:off x="461965" y="1859507"/>
          <a:ext cx="8229598" cy="4619625"/>
        </p:xfrm>
        <a:graphic>
          <a:graphicData uri="http://schemas.openxmlformats.org/drawingml/2006/table">
            <a:tbl>
              <a:tblPr/>
              <a:tblGrid>
                <a:gridCol w="342877"/>
                <a:gridCol w="341304"/>
                <a:gridCol w="386916"/>
                <a:gridCol w="284683"/>
                <a:gridCol w="357032"/>
                <a:gridCol w="361751"/>
                <a:gridCol w="322431"/>
                <a:gridCol w="342877"/>
                <a:gridCol w="342877"/>
                <a:gridCol w="206590"/>
                <a:gridCol w="355459"/>
                <a:gridCol w="429383"/>
                <a:gridCol w="385343"/>
                <a:gridCol w="341305"/>
                <a:gridCol w="342877"/>
                <a:gridCol w="338881"/>
                <a:gridCol w="346873"/>
                <a:gridCol w="342877"/>
                <a:gridCol w="342877"/>
                <a:gridCol w="342877"/>
                <a:gridCol w="353886"/>
                <a:gridCol w="331868"/>
                <a:gridCol w="342877"/>
                <a:gridCol w="342877"/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⊗</a:t>
                      </a: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⊗</a:t>
                      </a: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⊕</a:t>
                      </a: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595" marR="9059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4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Opening</a:t>
            </a:r>
            <a:r>
              <a:rPr lang="en-US" dirty="0" smtClean="0"/>
              <a:t> </a:t>
            </a:r>
            <a:r>
              <a:rPr lang="en-US" dirty="0"/>
              <a:t>(2)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7" descr="op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12" y="1513838"/>
            <a:ext cx="5347036" cy="454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9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dirty="0"/>
              <a:t>Closing adalah proses dilasi yang diikuti dengan erosi. </a:t>
            </a:r>
          </a:p>
          <a:p>
            <a:pPr>
              <a:lnSpc>
                <a:spcPct val="90000"/>
              </a:lnSpc>
            </a:pPr>
            <a:r>
              <a:rPr lang="id-ID" dirty="0"/>
              <a:t>Efek yang dihasilkan adalah mengisi lubang kecil pada objek, menggabungkan objek-objek yang berdekatan, dan secara umum men-smooth-kan batas dari objek besar tanpa mengubah area objek secara signifikan</a:t>
            </a:r>
          </a:p>
          <a:p>
            <a:pPr>
              <a:lnSpc>
                <a:spcPct val="90000"/>
              </a:lnSpc>
            </a:pPr>
            <a:r>
              <a:rPr lang="id-ID" dirty="0"/>
              <a:t>Rumusnya adalah: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Closing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124075" y="4797425"/>
          <a:ext cx="47529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8" name="Equation" r:id="rId3" imgW="1231366" imgH="203112" progId="Equation.3">
                  <p:embed/>
                </p:oleObj>
              </mc:Choice>
              <mc:Fallback>
                <p:oleObj name="Equation" r:id="rId3" imgW="1231366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97425"/>
                        <a:ext cx="47529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2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884EB-C6E3-684C-A39B-0E652C4E0E6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D0C0ED-042E-482F-B03B-BC1A76058910}" type="datetime1">
              <a:rPr lang="en-US" smtClean="0"/>
              <a:pPr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Contoh Closing</a:t>
            </a:r>
            <a:r>
              <a:rPr lang="en-US" smtClean="0"/>
              <a:t> (1)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Group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052820"/>
              </p:ext>
            </p:extLst>
          </p:nvPr>
        </p:nvGraphicFramePr>
        <p:xfrm>
          <a:off x="675568" y="1885531"/>
          <a:ext cx="7889867" cy="4663548"/>
        </p:xfrm>
        <a:graphic>
          <a:graphicData uri="http://schemas.openxmlformats.org/drawingml/2006/table">
            <a:tbl>
              <a:tblPr/>
              <a:tblGrid>
                <a:gridCol w="342256"/>
                <a:gridCol w="342255"/>
                <a:gridCol w="340859"/>
                <a:gridCol w="342256"/>
                <a:gridCol w="280790"/>
                <a:gridCol w="403723"/>
                <a:gridCol w="342255"/>
                <a:gridCol w="340859"/>
                <a:gridCol w="377647"/>
                <a:gridCol w="330438"/>
                <a:gridCol w="342256"/>
                <a:gridCol w="342255"/>
                <a:gridCol w="340859"/>
                <a:gridCol w="342256"/>
                <a:gridCol w="342255"/>
                <a:gridCol w="342256"/>
                <a:gridCol w="342256"/>
                <a:gridCol w="342255"/>
                <a:gridCol w="340859"/>
                <a:gridCol w="342256"/>
                <a:gridCol w="342255"/>
                <a:gridCol w="342256"/>
                <a:gridCol w="342255"/>
              </a:tblGrid>
              <a:tr h="47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cap="flat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⊕</a:t>
                      </a: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id-ID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⊕</a:t>
                      </a: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⊗</a:t>
                      </a: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7748" marR="87748"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9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Closing</a:t>
            </a:r>
            <a:r>
              <a:rPr lang="en-US" dirty="0"/>
              <a:t> (2)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lo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98297"/>
            <a:ext cx="72009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7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/>
              <a:t>Perbedaan antara pemrosesan citra secara morfologis dengan pemrosesan biasa (yang telah kita pelajari):</a:t>
            </a:r>
          </a:p>
          <a:p>
            <a:pPr lvl="1"/>
            <a:r>
              <a:rPr lang="id-ID" dirty="0"/>
              <a:t>Dulu kita memandang sebuah citra sebagai suatu fungsi intensitas terhadap posisi (x,y)</a:t>
            </a:r>
          </a:p>
          <a:p>
            <a:pPr lvl="1"/>
            <a:r>
              <a:rPr lang="id-ID" dirty="0"/>
              <a:t>Dengan pendekatan morfologi, kita memandang suatu citra sebagai himpunan </a:t>
            </a:r>
            <a:endParaRPr lang="en-US" dirty="0"/>
          </a:p>
          <a:p>
            <a:pPr lvl="1"/>
            <a:r>
              <a:rPr lang="id-ID" dirty="0"/>
              <a:t>Pemrosesan citra secara morfologi biasanya dilakukan terhadap citra biner (0 dan 1), walaupun tidak menutup kemungkinan dilakukan terhadap citra dengan skala keabuan </a:t>
            </a:r>
            <a:r>
              <a:rPr lang="en-US" dirty="0"/>
              <a:t>(</a:t>
            </a:r>
            <a:r>
              <a:rPr lang="id-ID" dirty="0"/>
              <a:t>0-255</a:t>
            </a:r>
            <a:r>
              <a:rPr lang="en-US" dirty="0"/>
              <a:t>)</a:t>
            </a:r>
            <a:endParaRPr lang="id-ID" dirty="0"/>
          </a:p>
          <a:p>
            <a:pPr lvl="1"/>
            <a:r>
              <a:rPr lang="id-ID" dirty="0"/>
              <a:t>Untuk sementara yang akan kita pelajari adalah pemrosesan morfologi terhadap citra biner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Pemrosesan citra secara morfologis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mor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42423"/>
            <a:ext cx="7705725" cy="474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opening dan closing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/>
              <a:t>Suatu structuring element S dapat direpresentasikan dalam bentuk (S1,S2) dimana S1 adalah kumpulan titik-titik objek (hitam) dan S2 adalah kumpulan titik-titik latar (putih)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Hit-or-Miss transform</a:t>
            </a:r>
            <a:r>
              <a:rPr lang="en-US" dirty="0"/>
              <a:t> (1)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3350" y="3695700"/>
          <a:ext cx="567848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5" name="Equation" r:id="rId3" imgW="1752600" imgH="228600" progId="Equation.3">
                  <p:embed/>
                </p:oleObj>
              </mc:Choice>
              <mc:Fallback>
                <p:oleObj name="Equation" r:id="rId3" imgW="1752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695700"/>
                        <a:ext cx="567848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99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/>
              <a:t>Contoh:</a:t>
            </a:r>
          </a:p>
          <a:p>
            <a:pPr lvl="1"/>
            <a:r>
              <a:rPr lang="id-ID" dirty="0"/>
              <a:t>S1= {b,e,h}</a:t>
            </a:r>
          </a:p>
          <a:p>
            <a:pPr lvl="1"/>
            <a:r>
              <a:rPr lang="id-ID" dirty="0"/>
              <a:t>S2={a,d,g,c,f,i}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Hit-and-miss transform A*S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S1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match di 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yang 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S2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match di </a:t>
            </a:r>
            <a:r>
              <a:rPr lang="en-US" dirty="0" err="1"/>
              <a:t>luar</a:t>
            </a:r>
            <a:r>
              <a:rPr lang="en-US" dirty="0"/>
              <a:t> A.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Hit-or-miss transform</a:t>
            </a:r>
            <a:r>
              <a:rPr lang="en-US" dirty="0"/>
              <a:t> (2)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Group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539781"/>
              </p:ext>
            </p:extLst>
          </p:nvPr>
        </p:nvGraphicFramePr>
        <p:xfrm>
          <a:off x="5893967" y="1771650"/>
          <a:ext cx="1800225" cy="1728789"/>
        </p:xfrm>
        <a:graphic>
          <a:graphicData uri="http://schemas.openxmlformats.org/drawingml/2006/table">
            <a:tbl>
              <a:tblPr/>
              <a:tblGrid>
                <a:gridCol w="600075"/>
                <a:gridCol w="600075"/>
                <a:gridCol w="600075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4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id-ID" dirty="0"/>
              <a:t>A*S</a:t>
            </a:r>
          </a:p>
          <a:p>
            <a:pPr>
              <a:buFont typeface="Wingdings" pitchFamily="2" charset="2"/>
              <a:buChar char="à"/>
            </a:pPr>
            <a:r>
              <a:rPr lang="id-ID" dirty="0">
                <a:sym typeface="Wingdings" pitchFamily="2" charset="2"/>
              </a:rPr>
              <a:t>Yang match dipertahankan</a:t>
            </a:r>
          </a:p>
          <a:p>
            <a:pPr>
              <a:buFont typeface="Wingdings" pitchFamily="2" charset="2"/>
              <a:buChar char="à"/>
            </a:pPr>
            <a:r>
              <a:rPr lang="en-US" dirty="0"/>
              <a:t>Yang </a:t>
            </a:r>
            <a:r>
              <a:rPr lang="en-US" dirty="0" err="1"/>
              <a:t>tidak</a:t>
            </a:r>
            <a:r>
              <a:rPr lang="en-US" dirty="0"/>
              <a:t> match </a:t>
            </a:r>
            <a:r>
              <a:rPr lang="en-US" dirty="0" err="1"/>
              <a:t>dihapus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hit-or-miss transform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Group 2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948860"/>
              </p:ext>
            </p:extLst>
          </p:nvPr>
        </p:nvGraphicFramePr>
        <p:xfrm>
          <a:off x="1403350" y="1989138"/>
          <a:ext cx="2452687" cy="2590800"/>
        </p:xfrm>
        <a:graphic>
          <a:graphicData uri="http://schemas.openxmlformats.org/drawingml/2006/table">
            <a:tbl>
              <a:tblPr/>
              <a:tblGrid>
                <a:gridCol w="490537"/>
                <a:gridCol w="490538"/>
                <a:gridCol w="490537"/>
                <a:gridCol w="490538"/>
                <a:gridCol w="4905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047239"/>
              </p:ext>
            </p:extLst>
          </p:nvPr>
        </p:nvGraphicFramePr>
        <p:xfrm>
          <a:off x="1547813" y="4868863"/>
          <a:ext cx="1514475" cy="1554378"/>
        </p:xfrm>
        <a:graphic>
          <a:graphicData uri="http://schemas.openxmlformats.org/drawingml/2006/table">
            <a:tbl>
              <a:tblPr/>
              <a:tblGrid>
                <a:gridCol w="503238"/>
                <a:gridCol w="508000"/>
                <a:gridCol w="503237"/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2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904483"/>
              </p:ext>
            </p:extLst>
          </p:nvPr>
        </p:nvGraphicFramePr>
        <p:xfrm>
          <a:off x="6156325" y="1701800"/>
          <a:ext cx="2376488" cy="2590800"/>
        </p:xfrm>
        <a:graphic>
          <a:graphicData uri="http://schemas.openxmlformats.org/drawingml/2006/table">
            <a:tbl>
              <a:tblPr/>
              <a:tblGrid>
                <a:gridCol w="474663"/>
                <a:gridCol w="476250"/>
                <a:gridCol w="474662"/>
                <a:gridCol w="476250"/>
                <a:gridCol w="47466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5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dirty="0"/>
              <a:t>Shrinking: </a:t>
            </a:r>
          </a:p>
          <a:p>
            <a:pPr lvl="1">
              <a:lnSpc>
                <a:spcPct val="90000"/>
              </a:lnSpc>
            </a:pPr>
            <a:r>
              <a:rPr lang="id-ID" dirty="0"/>
              <a:t>Erosi yang dimodifikasi sehingga piksel single tidak boleh dihapus. Hal ini berguna jika jumlah objek tidak boleh berubah</a:t>
            </a:r>
          </a:p>
          <a:p>
            <a:pPr>
              <a:lnSpc>
                <a:spcPct val="90000"/>
              </a:lnSpc>
            </a:pPr>
            <a:r>
              <a:rPr lang="id-ID" dirty="0"/>
              <a:t>Thinning:</a:t>
            </a:r>
          </a:p>
          <a:p>
            <a:pPr lvl="1">
              <a:lnSpc>
                <a:spcPct val="90000"/>
              </a:lnSpc>
            </a:pPr>
            <a:r>
              <a:rPr lang="id-ID" dirty="0"/>
              <a:t>Erosi yang dimodifikasi sehingga tidak boleh ada objek yang terpecah. Hasilnya adalah berupa garis yang menunjukkan topologi objek semula.</a:t>
            </a:r>
          </a:p>
          <a:p>
            <a:pPr>
              <a:lnSpc>
                <a:spcPct val="90000"/>
              </a:lnSpc>
            </a:pPr>
            <a:r>
              <a:rPr lang="id-ID" dirty="0"/>
              <a:t>Thickening, skeletonizing, pruning, dll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8467590-0BC9-4B4A-95A3-307D97AD4B4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83E66C19-E79C-42A4-9827-7A443C35AD68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Varian dari erosi dan dilasi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 err="1"/>
              <a:t>Tujuan</a:t>
            </a:r>
            <a:r>
              <a:rPr lang="en-US" dirty="0"/>
              <a:t>: me-remove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tebal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Thinning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dirty="0"/>
              <a:t>	- </a:t>
            </a:r>
            <a:r>
              <a:rPr lang="en-US" dirty="0" err="1"/>
              <a:t>Menghilangkan</a:t>
            </a:r>
            <a:r>
              <a:rPr lang="en-US" dirty="0"/>
              <a:t> end-point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- </a:t>
            </a:r>
            <a:r>
              <a:rPr lang="en-US" dirty="0" err="1"/>
              <a:t>Memutus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- </a:t>
            </a:r>
            <a:r>
              <a:rPr lang="en-US" dirty="0" err="1"/>
              <a:t>Mengakibatkan</a:t>
            </a:r>
            <a:r>
              <a:rPr lang="en-US" dirty="0"/>
              <a:t> excessive </a:t>
            </a:r>
            <a:r>
              <a:rPr lang="en-US" dirty="0" err="1"/>
              <a:t>erosi</a:t>
            </a:r>
            <a:endParaRPr lang="id-ID" dirty="0"/>
          </a:p>
          <a:p>
            <a:pPr>
              <a:lnSpc>
                <a:spcPct val="90000"/>
              </a:lnSpc>
            </a:pPr>
            <a:r>
              <a:rPr lang="id-ID" dirty="0"/>
              <a:t>Salah satu kegunaan thinning adalah pada proses pengenalan karakter/huruf</a:t>
            </a:r>
          </a:p>
          <a:p>
            <a:pPr>
              <a:lnSpc>
                <a:spcPct val="90000"/>
              </a:lnSpc>
            </a:pPr>
            <a:r>
              <a:rPr lang="id-ID" dirty="0"/>
              <a:t>Ada banyak cara mengimplementasikan thinning, salah satu diantaranya adalah dengan hit-or-miss transform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Thinning</a:t>
            </a:r>
            <a:r>
              <a:rPr lang="en-US" dirty="0"/>
              <a:t> (1)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15" y="1685925"/>
            <a:ext cx="23241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5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/>
            </a:pPr>
            <a:r>
              <a:rPr lang="id-ID" sz="2800" dirty="0"/>
              <a:t>Thinning dapat didefinisikan sebagai:</a:t>
            </a:r>
          </a:p>
          <a:p>
            <a:pPr marL="471487" lvl="1" indent="0">
              <a:buFont typeface="Wingdings" pitchFamily="2" charset="2"/>
              <a:buNone/>
              <a:defRPr/>
            </a:pPr>
            <a:r>
              <a:rPr lang="id-ID" sz="2400" dirty="0"/>
              <a:t>Thinning(A,{B}) = A – (A * {B})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id-ID" sz="2400" dirty="0"/>
              <a:t>                         = A – ((...(A*B1)*B2)..Bn)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id-ID" sz="2400" dirty="0"/>
              <a:t>Dengan B1, B2, B3..Bn adalah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id-ID" sz="2400" dirty="0"/>
              <a:t>Structuring element.</a:t>
            </a:r>
          </a:p>
          <a:p>
            <a:pPr lvl="1">
              <a:buFont typeface="Wingdings" pitchFamily="2" charset="2"/>
              <a:buNone/>
              <a:defRPr/>
            </a:pPr>
            <a:endParaRPr lang="en-US" sz="2400" dirty="0"/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 err="1"/>
              <a:t>Catatan</a:t>
            </a:r>
            <a:r>
              <a:rPr lang="en-US" sz="2400" dirty="0"/>
              <a:t> </a:t>
            </a:r>
            <a:r>
              <a:rPr lang="id-ID" sz="2400" dirty="0"/>
              <a:t>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id-ID" sz="2400" dirty="0"/>
              <a:t>A</a:t>
            </a:r>
            <a:r>
              <a:rPr lang="en-US" sz="2400" dirty="0"/>
              <a:t> </a:t>
            </a:r>
            <a:r>
              <a:rPr lang="id-ID" sz="2400" dirty="0"/>
              <a:t>-</a:t>
            </a:r>
            <a:r>
              <a:rPr lang="en-US" sz="2400" dirty="0"/>
              <a:t> </a:t>
            </a:r>
            <a:r>
              <a:rPr lang="id-ID" sz="2400" dirty="0"/>
              <a:t>(A*B) berarti kebalikan dari A*B</a:t>
            </a:r>
          </a:p>
          <a:p>
            <a:pPr lvl="1">
              <a:buFont typeface="Wingdings" pitchFamily="2" charset="2"/>
              <a:buChar char="à"/>
              <a:defRPr/>
            </a:pPr>
            <a:r>
              <a:rPr lang="id-ID" sz="2400" dirty="0">
                <a:sym typeface="Wingdings" pitchFamily="2" charset="2"/>
              </a:rPr>
              <a:t>Yang match dihapus</a:t>
            </a:r>
          </a:p>
          <a:p>
            <a:pPr lvl="1">
              <a:buFont typeface="Wingdings" pitchFamily="2" charset="2"/>
              <a:buChar char="à"/>
              <a:defRPr/>
            </a:pPr>
            <a:r>
              <a:rPr lang="id-ID" sz="2400" dirty="0"/>
              <a:t>Yang tidak match dipertahankan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Thinning</a:t>
            </a:r>
            <a:r>
              <a:rPr lang="en-US" dirty="0"/>
              <a:t> (2)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</a:t>
            </a:r>
            <a:r>
              <a:rPr lang="en-US" dirty="0"/>
              <a:t/>
            </a:r>
            <a:br>
              <a:rPr lang="en-US" dirty="0"/>
            </a:br>
            <a:r>
              <a:rPr lang="id-ID" dirty="0"/>
              <a:t>Thinning</a:t>
            </a:r>
            <a:r>
              <a:rPr lang="en-US" dirty="0"/>
              <a:t> (1)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12" descr="thin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0" y="612775"/>
            <a:ext cx="5651500" cy="576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0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Thinning</a:t>
            </a:r>
            <a:r>
              <a:rPr lang="en-US" dirty="0" smtClean="0"/>
              <a:t> </a:t>
            </a:r>
            <a:r>
              <a:rPr lang="en-US" dirty="0"/>
              <a:t>(2)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3" descr="C:\Documents and Settings\Administrator\My Documents\My Pictures\thin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33" y="1228298"/>
            <a:ext cx="6176467" cy="470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5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Gonzales, Digital Image Processing, 3</a:t>
            </a:r>
            <a:r>
              <a:rPr lang="en-US" baseline="30000" dirty="0"/>
              <a:t>rd</a:t>
            </a:r>
            <a:r>
              <a:rPr lang="en-US" dirty="0"/>
              <a:t> Ed, Pearson</a:t>
            </a:r>
          </a:p>
          <a:p>
            <a:r>
              <a:rPr lang="en-GB" dirty="0" err="1"/>
              <a:t>Prof.Dr</a:t>
            </a:r>
            <a:r>
              <a:rPr lang="en-GB" dirty="0"/>
              <a:t>. </a:t>
            </a:r>
            <a:r>
              <a:rPr lang="en-GB" dirty="0" err="1"/>
              <a:t>Aniati</a:t>
            </a:r>
            <a:r>
              <a:rPr lang="en-GB" dirty="0"/>
              <a:t> </a:t>
            </a:r>
            <a:r>
              <a:rPr lang="en-GB" dirty="0" err="1"/>
              <a:t>Murni</a:t>
            </a:r>
            <a:r>
              <a:rPr lang="en-GB" dirty="0"/>
              <a:t> &amp; Dina </a:t>
            </a:r>
            <a:r>
              <a:rPr lang="en-GB" dirty="0" err="1"/>
              <a:t>Chahyati</a:t>
            </a:r>
            <a:r>
              <a:rPr lang="en-GB" dirty="0"/>
              <a:t>, </a:t>
            </a:r>
            <a:r>
              <a:rPr lang="en-GB" dirty="0" err="1"/>
              <a:t>M.Kom</a:t>
            </a:r>
            <a:r>
              <a:rPr lang="en-GB" dirty="0"/>
              <a:t>, </a:t>
            </a:r>
            <a:r>
              <a:rPr lang="en-GB" dirty="0" err="1"/>
              <a:t>Pengolahan</a:t>
            </a:r>
            <a:r>
              <a:rPr lang="en-GB" dirty="0"/>
              <a:t> Citra </a:t>
            </a:r>
            <a:r>
              <a:rPr lang="en-GB" dirty="0" err="1"/>
              <a:t>Dijital</a:t>
            </a:r>
            <a:r>
              <a:rPr lang="en-GB" dirty="0"/>
              <a:t>,  </a:t>
            </a:r>
            <a:r>
              <a:rPr lang="en-GB" dirty="0" err="1"/>
              <a:t>FasilKom</a:t>
            </a:r>
            <a:r>
              <a:rPr lang="en-GB" dirty="0"/>
              <a:t>-UI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citra masukan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Group 3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19497"/>
              </p:ext>
            </p:extLst>
          </p:nvPr>
        </p:nvGraphicFramePr>
        <p:xfrm>
          <a:off x="323850" y="1958835"/>
          <a:ext cx="4475162" cy="2590800"/>
        </p:xfrm>
        <a:graphic>
          <a:graphicData uri="http://schemas.openxmlformats.org/drawingml/2006/table">
            <a:tbl>
              <a:tblPr/>
              <a:tblGrid>
                <a:gridCol w="558749"/>
                <a:gridCol w="541503"/>
                <a:gridCol w="577718"/>
                <a:gridCol w="560473"/>
                <a:gridCol w="558749"/>
                <a:gridCol w="560472"/>
                <a:gridCol w="558749"/>
                <a:gridCol w="558749"/>
              </a:tblGrid>
              <a:tr h="495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82682" marR="182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400"/>
          <p:cNvSpPr txBox="1">
            <a:spLocks noChangeArrowheads="1"/>
          </p:cNvSpPr>
          <p:nvPr/>
        </p:nvSpPr>
        <p:spPr bwMode="auto">
          <a:xfrm>
            <a:off x="4859338" y="1914480"/>
            <a:ext cx="4068762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id-ID" sz="2400" dirty="0"/>
              <a:t>S = {(0,0),(0,1),(1,0)}</a:t>
            </a:r>
          </a:p>
          <a:p>
            <a:endParaRPr lang="id-ID" sz="2400" dirty="0"/>
          </a:p>
          <a:p>
            <a:r>
              <a:rPr lang="id-ID" sz="2400" dirty="0"/>
              <a:t>A = {(0,0),(0,1),(0,2),</a:t>
            </a:r>
          </a:p>
          <a:p>
            <a:r>
              <a:rPr lang="id-ID" sz="2400" dirty="0"/>
              <a:t>        (1,0),(1,1),(1,2),</a:t>
            </a:r>
          </a:p>
          <a:p>
            <a:r>
              <a:rPr lang="id-ID" sz="2400" dirty="0"/>
              <a:t>        (2,0),(2,1),(2,2)}</a:t>
            </a:r>
          </a:p>
        </p:txBody>
      </p:sp>
      <p:sp>
        <p:nvSpPr>
          <p:cNvPr id="10" name="Text Box 401"/>
          <p:cNvSpPr txBox="1">
            <a:spLocks noChangeArrowheads="1"/>
          </p:cNvSpPr>
          <p:nvPr/>
        </p:nvSpPr>
        <p:spPr bwMode="auto">
          <a:xfrm>
            <a:off x="900113" y="4789443"/>
            <a:ext cx="75612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id-ID" sz="2400" dirty="0"/>
              <a:t>Objek S dan A dapat direpresentasikan dalam bentuk himpunan dari posisi-posisi (x,y) yang bernilai 1 (1=hitam/abu-abu, 0 = putih)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149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C2DA4596-0E95-4845-A51E-381771D71C5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9039035D-2039-4947-B7AC-1C111E726CE6}" type="datetime1">
              <a:rPr lang="en-US" smtClean="0"/>
              <a:t>7/8/2014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/>
              <a:t>Secara umum, pemrosesan citra secara morfologi dilakukan dengan cara mem-</a:t>
            </a:r>
            <a:r>
              <a:rPr lang="id-ID" i="1" dirty="0"/>
              <a:t>passing</a:t>
            </a:r>
            <a:r>
              <a:rPr lang="id-ID" dirty="0"/>
              <a:t> sebuah </a:t>
            </a:r>
            <a:r>
              <a:rPr lang="id-ID" i="1" dirty="0"/>
              <a:t>structuring element</a:t>
            </a:r>
            <a:r>
              <a:rPr lang="id-ID" dirty="0"/>
              <a:t> terhadap sebuah citra dengan cara yang hampir sama dengan konvolusi.</a:t>
            </a:r>
          </a:p>
          <a:p>
            <a:r>
              <a:rPr lang="id-ID" i="1" dirty="0"/>
              <a:t>Structuring element</a:t>
            </a:r>
            <a:r>
              <a:rPr lang="id-ID" dirty="0"/>
              <a:t> dapat diibaratkan dengan mask pada pemrosesan citra biasa (bukan secara morfologi)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Operasi Morfologi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defRPr/>
            </a:pPr>
            <a:r>
              <a:rPr lang="id-ID" i="1" dirty="0"/>
              <a:t>Structuring element</a:t>
            </a:r>
            <a:r>
              <a:rPr lang="id-ID" dirty="0"/>
              <a:t> dapat berukuran sembarang</a:t>
            </a:r>
          </a:p>
          <a:p>
            <a:pPr>
              <a:defRPr/>
            </a:pPr>
            <a:r>
              <a:rPr lang="id-ID" i="1" dirty="0"/>
              <a:t>Structuring element </a:t>
            </a:r>
            <a:r>
              <a:rPr lang="id-ID" dirty="0"/>
              <a:t> juga memiliki titik poros (disebut juga titik origin/ titik asal/titik acuan)</a:t>
            </a:r>
          </a:p>
          <a:p>
            <a:pPr>
              <a:defRPr/>
            </a:pPr>
            <a:r>
              <a:rPr lang="id-ID" dirty="0"/>
              <a:t>Contoh </a:t>
            </a:r>
            <a:r>
              <a:rPr lang="id-ID" i="1" dirty="0"/>
              <a:t>structuring element </a:t>
            </a:r>
            <a:r>
              <a:rPr lang="id-ID" dirty="0"/>
              <a:t> seperti objek S dengan titik poros di (0,0) -&gt; warna </a:t>
            </a:r>
            <a:r>
              <a:rPr lang="en-US" dirty="0" err="1"/>
              <a:t>biru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/>
              <a:t>Structuring Element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Group 56"/>
          <p:cNvGraphicFramePr>
            <a:graphicFrameLocks/>
          </p:cNvGraphicFramePr>
          <p:nvPr/>
        </p:nvGraphicFramePr>
        <p:xfrm>
          <a:off x="1476375" y="4365625"/>
          <a:ext cx="2919414" cy="1554378"/>
        </p:xfrm>
        <a:graphic>
          <a:graphicData uri="http://schemas.openxmlformats.org/drawingml/2006/table">
            <a:tbl>
              <a:tblPr/>
              <a:tblGrid>
                <a:gridCol w="973138"/>
                <a:gridCol w="973138"/>
                <a:gridCol w="973138"/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473869" marR="47386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473869" marR="47386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473869" marR="47386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473869" marR="47386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473869" marR="47386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473869" marR="47386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473869" marR="47386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473869" marR="47386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473869" marR="473869"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4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/>
              <a:t>Beberapa operasi morfologi yang dapat kita lakukan adalah:</a:t>
            </a:r>
          </a:p>
          <a:p>
            <a:pPr lvl="1"/>
            <a:r>
              <a:rPr lang="id-ID" dirty="0"/>
              <a:t>Dilasi, Erosi</a:t>
            </a:r>
          </a:p>
          <a:p>
            <a:pPr lvl="1"/>
            <a:r>
              <a:rPr lang="id-ID" dirty="0"/>
              <a:t>Opening, Closing</a:t>
            </a:r>
          </a:p>
          <a:p>
            <a:pPr lvl="1"/>
            <a:r>
              <a:rPr lang="id-ID" dirty="0"/>
              <a:t>Thinning, shrinking, pruning, thickening, skeletonizing</a:t>
            </a:r>
          </a:p>
          <a:p>
            <a:pPr lvl="1"/>
            <a:r>
              <a:rPr lang="id-ID" dirty="0"/>
              <a:t>dll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Beberapa operasi morfologi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/>
              <a:t>Dilasi merupakan proses penggabungan titik-titik</a:t>
            </a:r>
            <a:r>
              <a:rPr lang="en-US" dirty="0"/>
              <a:t> </a:t>
            </a:r>
            <a:r>
              <a:rPr lang="id-ID" dirty="0"/>
              <a:t>latar (0) menjadi bagian dari objek (1), berdasarkan </a:t>
            </a:r>
            <a:r>
              <a:rPr lang="id-ID" i="1" dirty="0"/>
              <a:t>structuring element</a:t>
            </a:r>
            <a:r>
              <a:rPr lang="id-ID" dirty="0"/>
              <a:t> </a:t>
            </a:r>
            <a:r>
              <a:rPr lang="id-ID" i="1" dirty="0"/>
              <a:t> S </a:t>
            </a:r>
            <a:r>
              <a:rPr lang="id-ID" dirty="0"/>
              <a:t>yang digunakan.</a:t>
            </a:r>
          </a:p>
          <a:p>
            <a:endParaRPr lang="id-ID" dirty="0"/>
          </a:p>
          <a:p>
            <a:r>
              <a:rPr lang="en-US" dirty="0"/>
              <a:t>Proses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id-ID" dirty="0"/>
              <a:t>dilasi</a:t>
            </a:r>
            <a:r>
              <a:rPr lang="en-US" dirty="0"/>
              <a:t> :</a:t>
            </a:r>
            <a:endParaRPr lang="id-ID" dirty="0"/>
          </a:p>
          <a:p>
            <a:pPr>
              <a:buFont typeface="Arial" pitchFamily="34" charset="0"/>
              <a:buChar char="•"/>
            </a:pPr>
            <a:r>
              <a:rPr lang="id-ID" dirty="0"/>
              <a:t>Untuk setiap titik pada A, lakukan hal berikut: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id-ID" dirty="0"/>
              <a:t>letakkan titik poros S pada titik A tersebut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id-ID" dirty="0"/>
              <a:t>beri angka 1 untuk semua titik (x,y) yang</a:t>
            </a:r>
            <a:r>
              <a:rPr lang="en-US" dirty="0"/>
              <a:t> </a:t>
            </a:r>
            <a:r>
              <a:rPr lang="id-ID" dirty="0"/>
              <a:t>terkena / tertimpa oleh struktur S pada posisi tersebut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Dilasi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178542"/>
              </p:ext>
            </p:extLst>
          </p:nvPr>
        </p:nvGraphicFramePr>
        <p:xfrm>
          <a:off x="4999831" y="3461224"/>
          <a:ext cx="360838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Equation" r:id="rId3" imgW="1040948" imgH="203112" progId="Equation.3">
                  <p:embed/>
                </p:oleObj>
              </mc:Choice>
              <mc:Fallback>
                <p:oleObj name="Equation" r:id="rId3" imgW="104094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831" y="3461224"/>
                        <a:ext cx="3608387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4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D0C0ED-042E-482F-B03B-BC1A76058910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</a:t>
            </a:r>
            <a:r>
              <a:rPr lang="en-US" dirty="0"/>
              <a:t>D</a:t>
            </a:r>
            <a:r>
              <a:rPr lang="id-ID" dirty="0"/>
              <a:t>ilasi</a:t>
            </a:r>
            <a:r>
              <a:rPr lang="en-US" dirty="0"/>
              <a:t>(1)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Group 4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325694"/>
              </p:ext>
            </p:extLst>
          </p:nvPr>
        </p:nvGraphicFramePr>
        <p:xfrm>
          <a:off x="4773613" y="476250"/>
          <a:ext cx="4262449" cy="2195514"/>
        </p:xfrm>
        <a:graphic>
          <a:graphicData uri="http://schemas.openxmlformats.org/drawingml/2006/table">
            <a:tbl>
              <a:tblPr/>
              <a:tblGrid>
                <a:gridCol w="324340"/>
                <a:gridCol w="324340"/>
                <a:gridCol w="324340"/>
                <a:gridCol w="324340"/>
                <a:gridCol w="370369"/>
                <a:gridCol w="324340"/>
                <a:gridCol w="324340"/>
                <a:gridCol w="324340"/>
                <a:gridCol w="324340"/>
                <a:gridCol w="324340"/>
                <a:gridCol w="324340"/>
                <a:gridCol w="324340"/>
                <a:gridCol w="32434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49470" marR="149470" marT="45740" marB="45740"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3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972518"/>
              </p:ext>
            </p:extLst>
          </p:nvPr>
        </p:nvGraphicFramePr>
        <p:xfrm>
          <a:off x="684213" y="3616325"/>
          <a:ext cx="4248150" cy="2917825"/>
        </p:xfrm>
        <a:graphic>
          <a:graphicData uri="http://schemas.openxmlformats.org/drawingml/2006/table">
            <a:tbl>
              <a:tblPr/>
              <a:tblGrid>
                <a:gridCol w="1800225"/>
                <a:gridCol w="2447925"/>
              </a:tblGrid>
              <a:tr h="936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Posisi poros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r>
                        <a:rPr kumimoji="0" lang="id-ID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(x,y) </a:t>
                      </a:r>
                      <a:r>
                        <a:rPr kumimoji="0" lang="id-ID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∈ A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r>
                        <a:rPr kumimoji="0" lang="id-ID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xy</a:t>
                      </a:r>
                      <a:endParaRPr kumimoji="0" lang="en-US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(0,0)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{(0,0),(1,0),(0,1)}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(0,1)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{(0,1),(1,1),(0,2)}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(0,2)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{(0,2),(1,2),(0,3)}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.....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......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(2,2)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{(2,2),(2,3),(3,2)}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3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717233"/>
              </p:ext>
            </p:extLst>
          </p:nvPr>
        </p:nvGraphicFramePr>
        <p:xfrm>
          <a:off x="5978525" y="3573463"/>
          <a:ext cx="2081213" cy="2209800"/>
        </p:xfrm>
        <a:graphic>
          <a:graphicData uri="http://schemas.openxmlformats.org/drawingml/2006/table">
            <a:tbl>
              <a:tblPr/>
              <a:tblGrid>
                <a:gridCol w="349250"/>
                <a:gridCol w="346075"/>
                <a:gridCol w="346075"/>
                <a:gridCol w="347663"/>
                <a:gridCol w="346075"/>
                <a:gridCol w="346075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id-ID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71"/>
          <p:cNvSpPr txBox="1">
            <a:spLocks noChangeArrowheads="1"/>
          </p:cNvSpPr>
          <p:nvPr/>
        </p:nvSpPr>
        <p:spPr bwMode="auto">
          <a:xfrm>
            <a:off x="250825" y="1916113"/>
            <a:ext cx="67691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id-ID" sz="2000" dirty="0"/>
              <a:t>S = {(0,0),(0,1),(1,0)}</a:t>
            </a:r>
          </a:p>
          <a:p>
            <a:r>
              <a:rPr lang="id-ID" sz="2000" dirty="0"/>
              <a:t>   = {poros,(+0,+1),(+1,+0)}</a:t>
            </a:r>
          </a:p>
          <a:p>
            <a:endParaRPr lang="id-ID" sz="2000" dirty="0"/>
          </a:p>
          <a:p>
            <a:r>
              <a:rPr lang="id-ID" sz="2000" dirty="0"/>
              <a:t>A = {(0,0),(0,1),(0,2), (1,0),(1,1),(1,2), (2,0),(2,1),(2,2)}</a:t>
            </a:r>
            <a:endParaRPr lang="en-US" sz="2400" b="1" dirty="0"/>
          </a:p>
        </p:txBody>
      </p:sp>
      <p:sp>
        <p:nvSpPr>
          <p:cNvPr id="13" name="Text Box 73"/>
          <p:cNvSpPr txBox="1">
            <a:spLocks noChangeArrowheads="1"/>
          </p:cNvSpPr>
          <p:nvPr/>
        </p:nvSpPr>
        <p:spPr bwMode="auto">
          <a:xfrm>
            <a:off x="3995738" y="20605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/>
          </a:p>
        </p:txBody>
      </p:sp>
      <p:sp>
        <p:nvSpPr>
          <p:cNvPr id="14" name="Text Box 371"/>
          <p:cNvSpPr txBox="1">
            <a:spLocks noChangeArrowheads="1"/>
          </p:cNvSpPr>
          <p:nvPr/>
        </p:nvSpPr>
        <p:spPr bwMode="auto">
          <a:xfrm>
            <a:off x="5416550" y="5892800"/>
            <a:ext cx="3462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id-ID"/>
              <a:t>Capture proses pada saat posisi </a:t>
            </a:r>
          </a:p>
          <a:p>
            <a:r>
              <a:rPr lang="id-ID"/>
              <a:t>poros S ada di (2,2)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40D16-EBF5-0D44-A21F-B32E9F60957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C65E9-A510-451F-84FC-30A3665B407A}" type="datetime1">
              <a:rPr lang="en-US" smtClean="0"/>
              <a:t>7/8/2014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</a:t>
            </a:r>
            <a:r>
              <a:rPr lang="en-US" dirty="0"/>
              <a:t>D</a:t>
            </a:r>
            <a:r>
              <a:rPr lang="id-ID" dirty="0"/>
              <a:t>ilasi</a:t>
            </a:r>
            <a:r>
              <a:rPr lang="en-US" dirty="0"/>
              <a:t> (2)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mor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76475"/>
            <a:ext cx="8135938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26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Words>1104</Words>
  <Application>Microsoft Office PowerPoint</Application>
  <PresentationFormat>On-screen Show (4:3)</PresentationFormat>
  <Paragraphs>267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template_informatika_slide</vt:lpstr>
      <vt:lpstr>1_template_informatika_slide</vt:lpstr>
      <vt:lpstr>Equation</vt:lpstr>
      <vt:lpstr>CIG4E3 / Pengolahan Citra Digital BAB 10. Morphological Image Processing </vt:lpstr>
      <vt:lpstr>Pemrosesan citra secara morfologis</vt:lpstr>
      <vt:lpstr>Contoh citra masukan</vt:lpstr>
      <vt:lpstr>Operasi Morfologi</vt:lpstr>
      <vt:lpstr>Structuring Element</vt:lpstr>
      <vt:lpstr>Beberapa operasi morfologi</vt:lpstr>
      <vt:lpstr>Dilasi</vt:lpstr>
      <vt:lpstr>Contoh Dilasi(1)</vt:lpstr>
      <vt:lpstr>Contoh Dilasi (2)</vt:lpstr>
      <vt:lpstr>Contoh Dilasi (3)</vt:lpstr>
      <vt:lpstr>Erosi</vt:lpstr>
      <vt:lpstr>Contoh Erosi (1)</vt:lpstr>
      <vt:lpstr>Contoh Erosi (2)</vt:lpstr>
      <vt:lpstr>Opening</vt:lpstr>
      <vt:lpstr>Contoh Opening (1)</vt:lpstr>
      <vt:lpstr>Contoh  Opening (2)</vt:lpstr>
      <vt:lpstr>Closing</vt:lpstr>
      <vt:lpstr>Contoh Closing (1)</vt:lpstr>
      <vt:lpstr>Contoh Closing (2)</vt:lpstr>
      <vt:lpstr>Contoh opening dan closing</vt:lpstr>
      <vt:lpstr>Hit-or-Miss transform (1)</vt:lpstr>
      <vt:lpstr>Hit-or-miss transform (2)</vt:lpstr>
      <vt:lpstr>Contoh hit-or-miss transform</vt:lpstr>
      <vt:lpstr>Varian dari erosi dan dilasi</vt:lpstr>
      <vt:lpstr>Thinning (1)</vt:lpstr>
      <vt:lpstr>Thinning (2)</vt:lpstr>
      <vt:lpstr>Contoh Thinning (1)</vt:lpstr>
      <vt:lpstr>Contoh  Thinning (2)</vt:lpstr>
      <vt:lpstr>Sumber</vt:lpstr>
      <vt:lpstr>PowerPoint Presentation</vt:lpstr>
    </vt:vector>
  </TitlesOfParts>
  <Company>IEEE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Bedy Purnama</dc:creator>
  <cp:lastModifiedBy>riset</cp:lastModifiedBy>
  <cp:revision>156</cp:revision>
  <dcterms:created xsi:type="dcterms:W3CDTF">2012-11-14T18:53:32Z</dcterms:created>
  <dcterms:modified xsi:type="dcterms:W3CDTF">2014-07-08T16:37:24Z</dcterms:modified>
</cp:coreProperties>
</file>