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41"/>
  </p:notesMasterIdLst>
  <p:handoutMasterIdLst>
    <p:handoutMasterId r:id="rId42"/>
  </p:handoutMasterIdLst>
  <p:sldIdLst>
    <p:sldId id="256" r:id="rId3"/>
    <p:sldId id="343" r:id="rId4"/>
    <p:sldId id="344" r:id="rId5"/>
    <p:sldId id="345" r:id="rId6"/>
    <p:sldId id="346" r:id="rId7"/>
    <p:sldId id="347" r:id="rId8"/>
    <p:sldId id="312" r:id="rId9"/>
    <p:sldId id="348" r:id="rId10"/>
    <p:sldId id="349" r:id="rId11"/>
    <p:sldId id="315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25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37" r:id="rId34"/>
    <p:sldId id="338" r:id="rId35"/>
    <p:sldId id="339" r:id="rId36"/>
    <p:sldId id="340" r:id="rId37"/>
    <p:sldId id="341" r:id="rId38"/>
    <p:sldId id="342" r:id="rId39"/>
    <p:sldId id="306" r:id="rId4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A2BB15-D380-40AD-9D89-49394E5EAF47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1071FD-C148-4136-955A-535A93FC230C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59BD7C6-EB0E-44F8-9B1D-2096E005B4D7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F5FFD18-97FB-4816-B7BB-ED02E06BF0BE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2BBF727-E5CF-4F1F-98DC-19B31A087E70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722050C-0BA2-420E-9B23-08CC0AE47C40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656C3D1-7893-4E95-9F0F-5F6E6483A827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44470AF-DC2A-411F-BB63-0EADB99F749A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smtClean="0"/>
              <a:t>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</a:t>
            </a:r>
            <a:r>
              <a:rPr lang="en-US" dirty="0" smtClean="0"/>
              <a:t>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</a:t>
            </a:r>
            <a:r>
              <a:rPr lang="en-US" dirty="0" smtClean="0"/>
              <a:t>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7/8/2014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STT Telkom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623FF-C4F3-462F-A751-AD28B2957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6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Teknik Informatika STT Telkom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CAEE0-1E8E-4F7B-A2A7-5D4992E41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22" r:id="rId8"/>
    <p:sldLayoutId id="2147483723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</a:t>
            </a:r>
            <a:r>
              <a:rPr lang="en-US" sz="2400" dirty="0" smtClean="0"/>
              <a:t>11.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nb-NO" sz="2400" dirty="0"/>
              <a:t>Image Compression</a:t>
            </a:r>
            <a:br>
              <a:rPr lang="nb-NO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B505AB0-420F-4CA6-A43C-0EA87EC636F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 Length Encoding (</a:t>
            </a:r>
            <a:r>
              <a:rPr lang="en-US" dirty="0" err="1" smtClean="0"/>
              <a:t>RLE</a:t>
            </a:r>
            <a:r>
              <a:rPr lang="en-US" dirty="0" smtClean="0"/>
              <a:t>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Diubah</a:t>
            </a:r>
            <a:r>
              <a:rPr lang="en-US" sz="2600" dirty="0" smtClean="0"/>
              <a:t>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bentuk</a:t>
            </a:r>
            <a:r>
              <a:rPr lang="en-US" sz="2600" dirty="0" smtClean="0"/>
              <a:t> </a:t>
            </a:r>
            <a:r>
              <a:rPr lang="en-US" sz="2600" dirty="0" err="1" smtClean="0"/>
              <a:t>sekuensial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>
                <a:sym typeface="Wingdings" pitchFamily="2" charset="2"/>
              </a:rPr>
              <a:t>	 </a:t>
            </a:r>
            <a:r>
              <a:rPr lang="en-US" sz="1700" dirty="0" smtClean="0">
                <a:sym typeface="Wingdings" pitchFamily="2" charset="2"/>
              </a:rPr>
              <a:t>1 2 1 1 1 1 1 3 4 4 4 4 1 1 3 3 3 5 1 1 1 1 3 3 = 24 byte</a:t>
            </a:r>
            <a:r>
              <a:rPr lang="en-US" sz="2600" dirty="0" smtClean="0">
                <a:sym typeface="Wingdings" pitchFamily="2" charset="2"/>
              </a:rPr>
              <a:t> 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err="1" smtClean="0"/>
              <a:t>Dihitung</a:t>
            </a:r>
            <a:r>
              <a:rPr lang="en-US" sz="2600" dirty="0" smtClean="0"/>
              <a:t> </a:t>
            </a:r>
            <a:r>
              <a:rPr lang="en-US" sz="2600" dirty="0" err="1" smtClean="0"/>
              <a:t>jumlah</a:t>
            </a:r>
            <a:r>
              <a:rPr lang="en-US" sz="2600" dirty="0" smtClean="0"/>
              <a:t> </a:t>
            </a:r>
            <a:r>
              <a:rPr lang="en-US" sz="2600" dirty="0" err="1" smtClean="0"/>
              <a:t>kemunculan</a:t>
            </a:r>
            <a:r>
              <a:rPr lang="en-US" sz="2600" dirty="0" smtClean="0"/>
              <a:t> 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1900" dirty="0" smtClean="0">
                <a:sym typeface="Wingdings" pitchFamily="2" charset="2"/>
              </a:rPr>
              <a:t>(1,1) (2,1) (1,5) (3,1) (4,4) (1,2) (3,3) (5,1) (1,4) (3,2)</a:t>
            </a:r>
            <a:r>
              <a:rPr lang="en-US" sz="2600" dirty="0" smtClean="0">
                <a:sym typeface="Wingdings" pitchFamily="2" charset="2"/>
              </a:rPr>
              <a:t> 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Data </a:t>
            </a:r>
            <a:r>
              <a:rPr lang="en-US" sz="2600" dirty="0" err="1" smtClean="0"/>
              <a:t>Kompresi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1900" dirty="0" smtClean="0">
                <a:sym typeface="Wingdings" pitchFamily="2" charset="2"/>
              </a:rPr>
              <a:t>1 1 2 1 1 5 3 1 4 4 1 2 3 3 5 1 1 4 3 2 = 20 byte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77112" y="2025560"/>
            <a:ext cx="5791200" cy="1219200"/>
            <a:chOff x="2592" y="3456"/>
            <a:chExt cx="1728" cy="1152"/>
          </a:xfrm>
        </p:grpSpPr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2592" y="34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2</a:t>
              </a:r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3168" y="34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3456" y="34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3744" y="34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4032" y="3456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2880" y="37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3</a:t>
              </a: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3168" y="37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4</a:t>
              </a:r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3456" y="37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4</a:t>
              </a:r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3744" y="37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4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2592" y="37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>
              <a:off x="2880" y="403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3168" y="403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3</a:t>
              </a:r>
            </a:p>
          </p:txBody>
        </p:sp>
        <p:sp>
          <p:nvSpPr>
            <p:cNvPr id="12307" name="Text Box 18"/>
            <p:cNvSpPr txBox="1">
              <a:spLocks noChangeArrowheads="1"/>
            </p:cNvSpPr>
            <p:nvPr/>
          </p:nvSpPr>
          <p:spPr bwMode="auto">
            <a:xfrm>
              <a:off x="3456" y="403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3</a:t>
              </a:r>
            </a:p>
          </p:txBody>
        </p:sp>
        <p:sp>
          <p:nvSpPr>
            <p:cNvPr id="12308" name="Text Box 19"/>
            <p:cNvSpPr txBox="1">
              <a:spLocks noChangeArrowheads="1"/>
            </p:cNvSpPr>
            <p:nvPr/>
          </p:nvSpPr>
          <p:spPr bwMode="auto">
            <a:xfrm>
              <a:off x="4032" y="3744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4</a:t>
              </a:r>
            </a:p>
          </p:txBody>
        </p:sp>
        <p:sp>
          <p:nvSpPr>
            <p:cNvPr id="12309" name="Text Box 20"/>
            <p:cNvSpPr txBox="1">
              <a:spLocks noChangeArrowheads="1"/>
            </p:cNvSpPr>
            <p:nvPr/>
          </p:nvSpPr>
          <p:spPr bwMode="auto">
            <a:xfrm>
              <a:off x="2592" y="403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10" name="Text Box 21"/>
            <p:cNvSpPr txBox="1">
              <a:spLocks noChangeArrowheads="1"/>
            </p:cNvSpPr>
            <p:nvPr/>
          </p:nvSpPr>
          <p:spPr bwMode="auto">
            <a:xfrm>
              <a:off x="288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11" name="Text Box 22"/>
            <p:cNvSpPr txBox="1">
              <a:spLocks noChangeArrowheads="1"/>
            </p:cNvSpPr>
            <p:nvPr/>
          </p:nvSpPr>
          <p:spPr bwMode="auto">
            <a:xfrm>
              <a:off x="316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12" name="Text Box 23"/>
            <p:cNvSpPr txBox="1">
              <a:spLocks noChangeArrowheads="1"/>
            </p:cNvSpPr>
            <p:nvPr/>
          </p:nvSpPr>
          <p:spPr bwMode="auto">
            <a:xfrm>
              <a:off x="3456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13" name="Text Box 24"/>
            <p:cNvSpPr txBox="1">
              <a:spLocks noChangeArrowheads="1"/>
            </p:cNvSpPr>
            <p:nvPr/>
          </p:nvSpPr>
          <p:spPr bwMode="auto">
            <a:xfrm>
              <a:off x="374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3</a:t>
              </a:r>
            </a:p>
          </p:txBody>
        </p:sp>
        <p:sp>
          <p:nvSpPr>
            <p:cNvPr id="12314" name="Text Box 25"/>
            <p:cNvSpPr txBox="1">
              <a:spLocks noChangeArrowheads="1"/>
            </p:cNvSpPr>
            <p:nvPr/>
          </p:nvSpPr>
          <p:spPr bwMode="auto">
            <a:xfrm>
              <a:off x="4032" y="403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5</a:t>
              </a:r>
            </a:p>
          </p:txBody>
        </p:sp>
        <p:sp>
          <p:nvSpPr>
            <p:cNvPr id="12315" name="Text Box 26"/>
            <p:cNvSpPr txBox="1">
              <a:spLocks noChangeArrowheads="1"/>
            </p:cNvSpPr>
            <p:nvPr/>
          </p:nvSpPr>
          <p:spPr bwMode="auto">
            <a:xfrm>
              <a:off x="259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1</a:t>
              </a:r>
            </a:p>
          </p:txBody>
        </p:sp>
        <p:sp>
          <p:nvSpPr>
            <p:cNvPr id="12316" name="Text Box 27"/>
            <p:cNvSpPr txBox="1">
              <a:spLocks noChangeArrowheads="1"/>
            </p:cNvSpPr>
            <p:nvPr/>
          </p:nvSpPr>
          <p:spPr bwMode="auto">
            <a:xfrm>
              <a:off x="403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3</a:t>
              </a:r>
            </a:p>
          </p:txBody>
        </p:sp>
        <p:sp>
          <p:nvSpPr>
            <p:cNvPr id="12317" name="Text Box 28"/>
            <p:cNvSpPr txBox="1">
              <a:spLocks noChangeArrowheads="1"/>
            </p:cNvSpPr>
            <p:nvPr/>
          </p:nvSpPr>
          <p:spPr bwMode="auto">
            <a:xfrm>
              <a:off x="3744" y="4032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sz="1600" b="1">
                  <a:latin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89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lossless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  <a:p>
            <a:r>
              <a:rPr lang="en-US" dirty="0" err="1"/>
              <a:t>Masalahnya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data yang </a:t>
            </a:r>
            <a:r>
              <a:rPr lang="en-US" dirty="0" err="1"/>
              <a:t>dikompresi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“</a:t>
            </a:r>
            <a:r>
              <a:rPr lang="en-US" dirty="0" err="1"/>
              <a:t>dibalikkan</a:t>
            </a:r>
            <a:r>
              <a:rPr lang="en-US" dirty="0"/>
              <a:t>” </a:t>
            </a:r>
            <a:r>
              <a:rPr lang="en-US" dirty="0" err="1"/>
              <a:t>kembali</a:t>
            </a:r>
            <a:r>
              <a:rPr lang="en-US" dirty="0"/>
              <a:t> =&gt;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unik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</a:t>
            </a:r>
            <a:r>
              <a:rPr lang="en-US" i="1" dirty="0"/>
              <a:t>Source Coding 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defRPr/>
            </a:pPr>
            <a:r>
              <a:rPr lang="en-US" dirty="0" err="1"/>
              <a:t>Misalkan</a:t>
            </a:r>
            <a:endParaRPr lang="en-US" dirty="0"/>
          </a:p>
          <a:p>
            <a:pPr marL="411162" lvl="1" indent="0">
              <a:buNone/>
              <a:defRPr/>
            </a:pPr>
            <a:r>
              <a:rPr lang="en-US" dirty="0"/>
              <a:t>S =  </a:t>
            </a:r>
            <a:r>
              <a:rPr lang="en-US" i="1" dirty="0" err="1"/>
              <a:t>aacabad</a:t>
            </a:r>
            <a:endParaRPr lang="en-US" i="1" dirty="0"/>
          </a:p>
          <a:p>
            <a:pPr>
              <a:defRPr/>
            </a:pPr>
            <a:r>
              <a:rPr lang="en-US" dirty="0"/>
              <a:t>Model </a:t>
            </a: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encode S ??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</a:t>
            </a:r>
            <a:r>
              <a:rPr lang="en-US" i="1" dirty="0"/>
              <a:t>Source Coding 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14293"/>
              </p:ext>
            </p:extLst>
          </p:nvPr>
        </p:nvGraphicFramePr>
        <p:xfrm>
          <a:off x="685800" y="2039208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MODEL_C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A={</a:t>
            </a:r>
            <a:r>
              <a:rPr lang="en-US" dirty="0" err="1"/>
              <a:t>a1,a2</a:t>
            </a:r>
            <a:r>
              <a:rPr lang="en-US" dirty="0"/>
              <a:t>,…,an}</a:t>
            </a:r>
          </a:p>
          <a:p>
            <a:r>
              <a:rPr lang="en-US" dirty="0" err="1"/>
              <a:t>Probabilitas</a:t>
            </a:r>
            <a:r>
              <a:rPr lang="en-US" dirty="0"/>
              <a:t> data :</a:t>
            </a:r>
          </a:p>
          <a:p>
            <a:pPr lvl="1"/>
            <a:r>
              <a:rPr lang="en-US" dirty="0"/>
              <a:t>P={</a:t>
            </a:r>
            <a:r>
              <a:rPr lang="en-US" dirty="0" err="1"/>
              <a:t>p1,p2</a:t>
            </a:r>
            <a:r>
              <a:rPr lang="en-US" dirty="0"/>
              <a:t>,…,</a:t>
            </a:r>
            <a:r>
              <a:rPr lang="en-US" dirty="0" err="1"/>
              <a:t>pn</a:t>
            </a:r>
            <a:r>
              <a:rPr lang="en-US" dirty="0"/>
              <a:t>}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i="1" dirty="0"/>
              <a:t>information content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simbol</a:t>
            </a:r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kecil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</a:t>
            </a:r>
            <a:r>
              <a:rPr lang="en-US" i="1" dirty="0"/>
              <a:t>Source Coding 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i="1" dirty="0"/>
              <a:t>Information Content I(a) entropy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a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probabilitasnya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	Basis log 2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</a:t>
            </a:r>
            <a:r>
              <a:rPr lang="en-US" i="1" dirty="0"/>
              <a:t>Source Coding 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33544"/>
            <a:ext cx="571500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7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Information Content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i="1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p(a)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–</a:t>
            </a:r>
            <a:r>
              <a:rPr lang="en-US" dirty="0" err="1"/>
              <a:t>log</a:t>
            </a:r>
            <a:r>
              <a:rPr lang="en-US" baseline="-25000" dirty="0" err="1"/>
              <a:t>2</a:t>
            </a:r>
            <a:r>
              <a:rPr lang="en-US" dirty="0" err="1"/>
              <a:t>p</a:t>
            </a:r>
            <a:r>
              <a:rPr lang="en-US" dirty="0"/>
              <a:t>(a) </a:t>
            </a:r>
            <a:r>
              <a:rPr lang="en-US" dirty="0" err="1"/>
              <a:t>simbol</a:t>
            </a:r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entropy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</a:t>
            </a:r>
            <a:r>
              <a:rPr lang="en-US" i="1" dirty="0"/>
              <a:t>Source Coding 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52" y="3999912"/>
            <a:ext cx="5133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2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Teori</a:t>
            </a:r>
            <a:r>
              <a:rPr lang="en-US" dirty="0"/>
              <a:t> Shannon :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source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rata-rata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entropy </a:t>
            </a:r>
            <a:r>
              <a:rPr lang="en-US" dirty="0" err="1"/>
              <a:t>dari</a:t>
            </a:r>
            <a:r>
              <a:rPr lang="en-US" dirty="0"/>
              <a:t> source data</a:t>
            </a:r>
          </a:p>
          <a:p>
            <a:r>
              <a:rPr lang="en-US" dirty="0" err="1"/>
              <a:t>Tahun</a:t>
            </a:r>
            <a:r>
              <a:rPr lang="en-US" dirty="0"/>
              <a:t> 1952 </a:t>
            </a:r>
            <a:r>
              <a:rPr lang="en-US" dirty="0" err="1"/>
              <a:t>D.A.Huffman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encoding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source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probabilitasnya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2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Huffman Code’s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dirty="0"/>
              <a:t>The more frequently occurring symbols can be allocated with shorter </a:t>
            </a:r>
            <a:r>
              <a:rPr lang="en-US" sz="2800" dirty="0" err="1"/>
              <a:t>codewords</a:t>
            </a:r>
            <a:r>
              <a:rPr lang="en-US" sz="2800" dirty="0"/>
              <a:t> than the less frequently occurring symbols</a:t>
            </a:r>
          </a:p>
          <a:p>
            <a:pPr lvl="1">
              <a:defRPr/>
            </a:pPr>
            <a:r>
              <a:rPr lang="en-US" sz="2800" dirty="0"/>
              <a:t>The two least frequently occurring symbols will have </a:t>
            </a:r>
            <a:r>
              <a:rPr lang="en-US" sz="2800" dirty="0" err="1"/>
              <a:t>codewords</a:t>
            </a:r>
            <a:r>
              <a:rPr lang="en-US" sz="2800" dirty="0"/>
              <a:t> of the same length, and they differ only in the least significant bit.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pseudo code</a:t>
            </a:r>
          </a:p>
          <a:p>
            <a:pPr marL="928687" lvl="1" indent="-457200">
              <a:buFont typeface="+mj-lt"/>
              <a:buAutoNum type="arabi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Hitunglah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probabilitas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simbol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928687" lvl="1" indent="-457200">
              <a:buFont typeface="+mj-lt"/>
              <a:buAutoNum type="arabi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Pasangkan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simbol,probabilitas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node</a:t>
            </a:r>
          </a:p>
          <a:p>
            <a:pPr marL="928687" lvl="1" indent="-457200">
              <a:buFont typeface="+mj-lt"/>
              <a:buAutoNum type="arabi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Temukan</a:t>
            </a:r>
            <a:r>
              <a:rPr lang="en-US" dirty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buah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probabilitas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terendah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buatkah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parent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probabilitas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gabungan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anaknya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928687" lvl="1" indent="-457200">
              <a:buFont typeface="+mj-lt"/>
              <a:buAutoNum type="arabi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Berikan</a:t>
            </a:r>
            <a:r>
              <a:rPr lang="en-US" dirty="0">
                <a:latin typeface="Arial" pitchFamily="34" charset="0"/>
                <a:cs typeface="Arial" pitchFamily="34" charset="0"/>
              </a:rPr>
              <a:t> label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cabang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parent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1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sebaiknya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konsisten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928687" lvl="1" indent="-457200">
              <a:buFont typeface="+mj-lt"/>
              <a:buAutoNum type="arabicPeriod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Update node (node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diabaikan</a:t>
            </a:r>
            <a:r>
              <a:rPr lang="en-US" dirty="0">
                <a:latin typeface="Arial" pitchFamily="34" charset="0"/>
                <a:cs typeface="Arial" pitchFamily="34" charset="0"/>
              </a:rPr>
              <a:t>),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lalu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periksa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node &gt; 1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ulangi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en-US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928687" lvl="1" indent="-457200">
              <a:buFont typeface="+mj-lt"/>
              <a:buAutoNum type="arabi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menemukan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simbol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traverse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root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dirty="0">
                <a:latin typeface="Arial" pitchFamily="34" charset="0"/>
                <a:cs typeface="Arial" pitchFamily="34" charset="0"/>
              </a:rPr>
              <a:t> leaf, (label branch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dilalui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leaf)</a:t>
            </a:r>
          </a:p>
          <a:p>
            <a:pPr lvl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Misalkan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S= </a:t>
            </a:r>
            <a:r>
              <a:rPr lang="en-US" dirty="0" err="1"/>
              <a:t>AABAACCCCDDBBBBEF</a:t>
            </a:r>
            <a:endParaRPr lang="en-US" dirty="0"/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data ≈ </a:t>
            </a:r>
            <a:r>
              <a:rPr lang="en-US" dirty="0" err="1"/>
              <a:t>probalitas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4, 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5,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4, 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2, 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1, f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1</a:t>
            </a:r>
          </a:p>
          <a:p>
            <a:r>
              <a:rPr lang="en-US" dirty="0"/>
              <a:t>Proses </a:t>
            </a:r>
            <a:r>
              <a:rPr lang="en-US" dirty="0" err="1"/>
              <a:t>pembangunan</a:t>
            </a:r>
            <a:r>
              <a:rPr lang="en-US" dirty="0"/>
              <a:t> code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apa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pPr lvl="1"/>
            <a:r>
              <a:rPr lang="en-US" dirty="0"/>
              <a:t>Volume data yang </a:t>
            </a:r>
            <a:r>
              <a:rPr lang="en-US" dirty="0" err="1"/>
              <a:t>besar</a:t>
            </a:r>
            <a:endParaRPr lang="en-US" dirty="0"/>
          </a:p>
          <a:p>
            <a:pPr lvl="1"/>
            <a:r>
              <a:rPr lang="en-US" dirty="0"/>
              <a:t>Bit rate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bandwidth yang </a:t>
            </a:r>
            <a:r>
              <a:rPr lang="en-US" dirty="0" err="1">
                <a:sym typeface="Wingdings" pitchFamily="2" charset="2"/>
              </a:rPr>
              <a:t>tinggi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video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640x480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30 fps,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24-bit. </a:t>
            </a:r>
            <a:r>
              <a:rPr lang="en-US" dirty="0" err="1"/>
              <a:t>Bila</a:t>
            </a:r>
            <a:r>
              <a:rPr lang="en-US" dirty="0"/>
              <a:t> video </a:t>
            </a:r>
            <a:r>
              <a:rPr lang="en-US" dirty="0" err="1"/>
              <a:t>berdurasi</a:t>
            </a:r>
            <a:r>
              <a:rPr lang="en-US" dirty="0"/>
              <a:t> 1 jam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file video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Code’s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8BDFA9A-9E0D-4674-A6E1-40632AD8BC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09600" y="18288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A,4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9600" y="26670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B,5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09600" y="35052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C,4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09600" y="43434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D,2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09600" y="51816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E,1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09600" y="59436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F,1</a:t>
            </a:r>
          </a:p>
        </p:txBody>
      </p:sp>
      <p:cxnSp>
        <p:nvCxnSpPr>
          <p:cNvPr id="16" name="Straight Connector 15"/>
          <p:cNvCxnSpPr>
            <a:cxnSpLocks noChangeShapeType="1"/>
            <a:stCxn id="13" idx="6"/>
            <a:endCxn id="17" idx="1"/>
          </p:cNvCxnSpPr>
          <p:nvPr/>
        </p:nvCxnSpPr>
        <p:spPr bwMode="auto">
          <a:xfrm>
            <a:off x="1447800" y="5486400"/>
            <a:ext cx="884238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209800" y="55626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cxnSp>
        <p:nvCxnSpPr>
          <p:cNvPr id="19" name="Straight Connector 18"/>
          <p:cNvCxnSpPr>
            <a:cxnSpLocks noChangeShapeType="1"/>
            <a:stCxn id="14" idx="6"/>
            <a:endCxn id="17" idx="2"/>
          </p:cNvCxnSpPr>
          <p:nvPr/>
        </p:nvCxnSpPr>
        <p:spPr bwMode="auto">
          <a:xfrm flipV="1">
            <a:off x="1447800" y="5867400"/>
            <a:ext cx="7620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  <a:stCxn id="12" idx="6"/>
            <a:endCxn id="25" idx="1"/>
          </p:cNvCxnSpPr>
          <p:nvPr/>
        </p:nvCxnSpPr>
        <p:spPr bwMode="auto">
          <a:xfrm>
            <a:off x="1447800" y="4648200"/>
            <a:ext cx="2103438" cy="39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3429000" y="49530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4</a:t>
            </a:r>
          </a:p>
        </p:txBody>
      </p:sp>
      <p:cxnSp>
        <p:nvCxnSpPr>
          <p:cNvPr id="26" name="Straight Connector 25"/>
          <p:cNvCxnSpPr>
            <a:cxnSpLocks noChangeShapeType="1"/>
            <a:stCxn id="17" idx="0"/>
            <a:endCxn id="25" idx="2"/>
          </p:cNvCxnSpPr>
          <p:nvPr/>
        </p:nvCxnSpPr>
        <p:spPr bwMode="auto">
          <a:xfrm rot="5400000" flipH="1" flipV="1">
            <a:off x="2876550" y="5010150"/>
            <a:ext cx="304800" cy="800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876800" y="43434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200400" y="22860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477000" y="2895600"/>
            <a:ext cx="8382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17</a:t>
            </a:r>
          </a:p>
        </p:txBody>
      </p:sp>
      <p:cxnSp>
        <p:nvCxnSpPr>
          <p:cNvPr id="37" name="Straight Connector 36"/>
          <p:cNvCxnSpPr>
            <a:cxnSpLocks noChangeShapeType="1"/>
            <a:stCxn id="11" idx="6"/>
            <a:endCxn id="32" idx="1"/>
          </p:cNvCxnSpPr>
          <p:nvPr/>
        </p:nvCxnSpPr>
        <p:spPr bwMode="auto">
          <a:xfrm>
            <a:off x="1447800" y="3810000"/>
            <a:ext cx="3551238" cy="622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  <a:stCxn id="25" idx="6"/>
            <a:endCxn id="32" idx="3"/>
          </p:cNvCxnSpPr>
          <p:nvPr/>
        </p:nvCxnSpPr>
        <p:spPr bwMode="auto">
          <a:xfrm flipV="1">
            <a:off x="4267200" y="4864100"/>
            <a:ext cx="731838" cy="39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  <a:stCxn id="5" idx="6"/>
            <a:endCxn id="34" idx="1"/>
          </p:cNvCxnSpPr>
          <p:nvPr/>
        </p:nvCxnSpPr>
        <p:spPr bwMode="auto">
          <a:xfrm>
            <a:off x="1447800" y="2133600"/>
            <a:ext cx="1874838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>
            <a:cxnSpLocks noChangeShapeType="1"/>
            <a:stCxn id="32" idx="0"/>
            <a:endCxn id="35" idx="3"/>
          </p:cNvCxnSpPr>
          <p:nvPr/>
        </p:nvCxnSpPr>
        <p:spPr bwMode="auto">
          <a:xfrm rot="5400000" flipH="1" flipV="1">
            <a:off x="5484019" y="3228181"/>
            <a:ext cx="927100" cy="1303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>
            <a:cxnSpLocks noChangeShapeType="1"/>
            <a:stCxn id="10" idx="6"/>
            <a:endCxn id="34" idx="2"/>
          </p:cNvCxnSpPr>
          <p:nvPr/>
        </p:nvCxnSpPr>
        <p:spPr bwMode="auto">
          <a:xfrm flipV="1">
            <a:off x="1447800" y="2590800"/>
            <a:ext cx="17526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/>
          <p:cNvCxnSpPr>
            <a:cxnSpLocks noChangeShapeType="1"/>
            <a:stCxn id="34" idx="6"/>
            <a:endCxn id="35" idx="1"/>
          </p:cNvCxnSpPr>
          <p:nvPr/>
        </p:nvCxnSpPr>
        <p:spPr bwMode="auto">
          <a:xfrm>
            <a:off x="4038600" y="2590800"/>
            <a:ext cx="2560638" cy="39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752600" y="6096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1600200" y="5105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057400" y="4343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048000" y="5562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667000" y="35814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72000" y="5181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1981200" y="2971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181600" y="2362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209800" y="182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019800" y="3886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973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5" grpId="0" animBg="1"/>
      <p:bldP spid="32" grpId="0" animBg="1"/>
      <p:bldP spid="34" grpId="0" animBg="1"/>
      <p:bldP spid="35" grpId="0" animBg="1"/>
      <p:bldP spid="81" grpId="0"/>
      <p:bldP spid="8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A -&gt; 10	B -&gt; 11	   C -&gt; 00</a:t>
            </a:r>
          </a:p>
          <a:p>
            <a:pPr lvl="1">
              <a:defRPr/>
            </a:pPr>
            <a:r>
              <a:rPr lang="en-US" dirty="0"/>
              <a:t>D -&gt; 010	E- &gt; 0111	   F -&gt; 0110</a:t>
            </a:r>
          </a:p>
          <a:p>
            <a:pPr marL="469900" lvl="1" indent="-469900">
              <a:buFont typeface="Wingdings" pitchFamily="2" charset="2"/>
              <a:buChar char="o"/>
              <a:defRPr/>
            </a:pPr>
            <a:r>
              <a:rPr lang="en-US" dirty="0" err="1"/>
              <a:t>Jadi</a:t>
            </a:r>
            <a:r>
              <a:rPr lang="en-US" dirty="0"/>
              <a:t> data S= </a:t>
            </a:r>
            <a:r>
              <a:rPr lang="en-US" dirty="0" err="1"/>
              <a:t>aabaaccccddbbbbef</a:t>
            </a:r>
            <a:r>
              <a:rPr lang="en-US" dirty="0"/>
              <a:t> (17 byte)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 marL="866775" lvl="2" indent="-469900">
              <a:defRPr/>
            </a:pPr>
            <a:r>
              <a:rPr lang="en-US" dirty="0"/>
              <a:t>1010111010000000000100101111111101110110 = 40 bit ≈ 5 byte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Huffaman</a:t>
            </a:r>
            <a:r>
              <a:rPr lang="en-US" dirty="0"/>
              <a:t> Code’s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sorting data (insertion sort)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Decodenya</a:t>
            </a:r>
            <a:r>
              <a:rPr lang="en-US" dirty="0"/>
              <a:t>??</a:t>
            </a:r>
          </a:p>
          <a:p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code-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huffman</a:t>
            </a:r>
            <a:r>
              <a:rPr lang="en-US" dirty="0"/>
              <a:t> encoding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Code’s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real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0-1. </a:t>
            </a:r>
            <a:r>
              <a:rPr lang="en-US" dirty="0" err="1"/>
              <a:t>Konsekuensi</a:t>
            </a:r>
            <a:r>
              <a:rPr lang="en-US" dirty="0"/>
              <a:t>?</a:t>
            </a:r>
          </a:p>
          <a:p>
            <a:r>
              <a:rPr lang="en-US" dirty="0" err="1"/>
              <a:t>Aritmethic</a:t>
            </a:r>
            <a:r>
              <a:rPr lang="en-US" dirty="0"/>
              <a:t> Coding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eficiency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Huffman Code’s</a:t>
            </a:r>
          </a:p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 (binary </a:t>
            </a:r>
            <a:r>
              <a:rPr lang="en-US" dirty="0" err="1"/>
              <a:t>simbol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highly skewed probabilities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penerapan</a:t>
            </a:r>
            <a:r>
              <a:rPr lang="en-US" dirty="0"/>
              <a:t> arithmetic coding</a:t>
            </a:r>
          </a:p>
          <a:p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[Encoding]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15644"/>
              </p:ext>
            </p:extLst>
          </p:nvPr>
        </p:nvGraphicFramePr>
        <p:xfrm>
          <a:off x="1143000" y="3043598"/>
          <a:ext cx="5707063" cy="1419220"/>
        </p:xfrm>
        <a:graphic>
          <a:graphicData uri="http://schemas.openxmlformats.org/drawingml/2006/table">
            <a:tbl>
              <a:tblPr/>
              <a:tblGrid>
                <a:gridCol w="601630"/>
                <a:gridCol w="914406"/>
                <a:gridCol w="2213215"/>
                <a:gridCol w="1977812"/>
              </a:tblGrid>
              <a:tr h="2547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latin typeface="Verdana"/>
                        </a:rPr>
                        <a:t>Sbl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. 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Verdana"/>
                        </a:rPr>
                        <a:t>P(s)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Verdana"/>
                        </a:rPr>
                        <a:t>Cumulative</a:t>
                      </a:r>
                      <a:r>
                        <a:rPr lang="en-US" sz="1800" b="1" i="0" u="none" strike="noStrike" baseline="0" dirty="0" smtClean="0">
                          <a:solidFill>
                            <a:srgbClr val="FFFFFF"/>
                          </a:solidFill>
                          <a:latin typeface="Verdana"/>
                        </a:rPr>
                        <a:t> P(s)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Verdana"/>
                        </a:rPr>
                        <a:t>Range </a:t>
                      </a:r>
                      <a:r>
                        <a:rPr lang="en-US" sz="1800" b="1" i="0" u="none" strike="noStrike" dirty="0" err="1" smtClean="0">
                          <a:solidFill>
                            <a:srgbClr val="FFFFFF"/>
                          </a:solidFill>
                          <a:latin typeface="Verdana"/>
                        </a:rPr>
                        <a:t>Simbol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B2C1"/>
                    </a:solidFill>
                  </a:tcPr>
                </a:tc>
              </a:tr>
              <a:tr h="230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 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0.3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[0.000 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0.300]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2739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 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0.300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0.500]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4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 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0.500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0.900]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27944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 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0.900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, 1.000]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3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Range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lvl="1">
              <a:defRPr/>
            </a:pPr>
            <a:r>
              <a:rPr lang="en-US" dirty="0"/>
              <a:t>Range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mewakili</a:t>
            </a:r>
            <a:r>
              <a:rPr lang="en-US" dirty="0"/>
              <a:t> data yang di </a:t>
            </a:r>
            <a:r>
              <a:rPr lang="en-US" dirty="0" err="1"/>
              <a:t>kompresi</a:t>
            </a:r>
            <a:endParaRPr lang="en-US" dirty="0"/>
          </a:p>
          <a:p>
            <a:pPr>
              <a:defRPr/>
            </a:pPr>
            <a:r>
              <a:rPr lang="en-US" dirty="0"/>
              <a:t>Note: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 encoding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[Encoding]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60802933"/>
              </p:ext>
            </p:extLst>
          </p:nvPr>
        </p:nvGraphicFramePr>
        <p:xfrm>
          <a:off x="5530258" y="2286794"/>
          <a:ext cx="1866900" cy="2895600"/>
        </p:xfrm>
        <a:graphic>
          <a:graphicData uri="http://schemas.openxmlformats.org/drawingml/2006/table">
            <a:tbl>
              <a:tblPr/>
              <a:tblGrid>
                <a:gridCol w="381000"/>
                <a:gridCol w="14859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[1.000000]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[0.900000]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[0.300000]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[0.000000]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</a:tr>
            </a:tbl>
          </a:graphicData>
        </a:graphic>
      </p:graphicFrame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543800" y="2209800"/>
            <a:ext cx="152400" cy="2971800"/>
            <a:chOff x="3048000" y="2438400"/>
            <a:chExt cx="152400" cy="2971800"/>
          </a:xfrm>
        </p:grpSpPr>
        <p:cxnSp>
          <p:nvCxnSpPr>
            <p:cNvPr id="20" name="Straight Connector 6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encode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update range </a:t>
            </a:r>
            <a:r>
              <a:rPr lang="en-US" dirty="0" err="1"/>
              <a:t>simbol</a:t>
            </a:r>
            <a:endParaRPr lang="en-US" dirty="0"/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: “ C A C B A D“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8467590-0BC9-4B4A-95A3-307D97AD4B4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3E66C19-E79C-42A4-9827-7A443C35AD68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[Encoding]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[Encoding]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134426"/>
              </p:ext>
            </p:extLst>
          </p:nvPr>
        </p:nvGraphicFramePr>
        <p:xfrm>
          <a:off x="566738" y="2041480"/>
          <a:ext cx="8001001" cy="4191002"/>
        </p:xfrm>
        <a:graphic>
          <a:graphicData uri="http://schemas.openxmlformats.org/drawingml/2006/table">
            <a:tbl>
              <a:tblPr/>
              <a:tblGrid>
                <a:gridCol w="242822"/>
                <a:gridCol w="947007"/>
                <a:gridCol w="186164"/>
                <a:gridCol w="922726"/>
                <a:gridCol w="186164"/>
                <a:gridCol w="922726"/>
                <a:gridCol w="186164"/>
                <a:gridCol w="955102"/>
                <a:gridCol w="186164"/>
                <a:gridCol w="965219"/>
                <a:gridCol w="186164"/>
                <a:gridCol w="965219"/>
                <a:gridCol w="186164"/>
                <a:gridCol w="963196"/>
              </a:tblGrid>
              <a:tr h="396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[1.000000]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[0.900000]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[0.620000]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[0.608000]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[0.584000]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[0.577280]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[0.577280]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5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[0.900000]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[0.860000]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[0.608000]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[0.603200]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[0.583040]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[0.576992]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[0.577251]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5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35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[0.700000]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[0.560000]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[0.584000]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[0.579200]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[0.575840]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[0.577136]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5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09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[0.300000]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[0.620000]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[0.536000]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[0.574400]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[0.577280]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[0.575264]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[0.577078]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5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1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[0.000000]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[0.500000]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[0.560000]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[0.574400]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[0.574400]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[0.576992]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34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6074" marR="6074" marT="607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C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A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C</a:t>
                      </a:r>
                    </a:p>
                    <a:p>
                      <a:pPr algn="ctr" fontAlgn="b"/>
                      <a:endParaRPr lang="en-US" sz="1200" b="1" i="0" u="none" strike="noStrike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B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D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libri"/>
                      </a:endParaRPr>
                    </a:p>
                  </a:txBody>
                  <a:tcPr marL="6074" marR="6074" marT="60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600200" y="1990680"/>
            <a:ext cx="152400" cy="3581400"/>
            <a:chOff x="3048000" y="2438400"/>
            <a:chExt cx="152400" cy="2971800"/>
          </a:xfrm>
        </p:grpSpPr>
        <p:cxnSp>
          <p:nvCxnSpPr>
            <p:cNvPr id="13" name="Straight Connector 5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2743200" y="2041480"/>
            <a:ext cx="152400" cy="3581400"/>
            <a:chOff x="3048000" y="2438400"/>
            <a:chExt cx="152400" cy="2971800"/>
          </a:xfrm>
        </p:grpSpPr>
        <p:cxnSp>
          <p:nvCxnSpPr>
            <p:cNvPr id="20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3810000" y="2041480"/>
            <a:ext cx="152400" cy="3581400"/>
            <a:chOff x="3048000" y="2438400"/>
            <a:chExt cx="152400" cy="2971800"/>
          </a:xfrm>
        </p:grpSpPr>
        <p:cxnSp>
          <p:nvCxnSpPr>
            <p:cNvPr id="27" name="Straight Connector 20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4953000" y="2041480"/>
            <a:ext cx="152400" cy="3581400"/>
            <a:chOff x="3048000" y="2438400"/>
            <a:chExt cx="152400" cy="2971800"/>
          </a:xfrm>
        </p:grpSpPr>
        <p:cxnSp>
          <p:nvCxnSpPr>
            <p:cNvPr id="34" name="Straight Connector 27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Oval 28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29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0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1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6096000" y="2041480"/>
            <a:ext cx="152400" cy="3581400"/>
            <a:chOff x="3048000" y="2438400"/>
            <a:chExt cx="152400" cy="2971800"/>
          </a:xfrm>
        </p:grpSpPr>
        <p:cxnSp>
          <p:nvCxnSpPr>
            <p:cNvPr id="4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0"/>
          <p:cNvGrpSpPr>
            <a:grpSpLocks/>
          </p:cNvGrpSpPr>
          <p:nvPr/>
        </p:nvGrpSpPr>
        <p:grpSpPr bwMode="auto">
          <a:xfrm>
            <a:off x="7239000" y="2041480"/>
            <a:ext cx="152400" cy="3581400"/>
            <a:chOff x="3048000" y="2438400"/>
            <a:chExt cx="152400" cy="2971800"/>
          </a:xfrm>
        </p:grpSpPr>
        <p:cxnSp>
          <p:nvCxnSpPr>
            <p:cNvPr id="48" name="Straight Connector 41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42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43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4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45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47"/>
          <p:cNvGrpSpPr>
            <a:grpSpLocks/>
          </p:cNvGrpSpPr>
          <p:nvPr/>
        </p:nvGrpSpPr>
        <p:grpSpPr bwMode="auto">
          <a:xfrm>
            <a:off x="8382000" y="2041480"/>
            <a:ext cx="152400" cy="3581400"/>
            <a:chOff x="3048000" y="2438400"/>
            <a:chExt cx="152400" cy="2971800"/>
          </a:xfrm>
        </p:grpSpPr>
        <p:cxnSp>
          <p:nvCxnSpPr>
            <p:cNvPr id="55" name="Straight Connector 48"/>
            <p:cNvCxnSpPr>
              <a:cxnSpLocks noChangeShapeType="1"/>
            </p:cNvCxnSpPr>
            <p:nvPr/>
          </p:nvCxnSpPr>
          <p:spPr bwMode="auto">
            <a:xfrm rot="5400000">
              <a:off x="1677194" y="3962400"/>
              <a:ext cx="2894806" cy="794"/>
            </a:xfrm>
            <a:prstGeom prst="line">
              <a:avLst/>
            </a:prstGeom>
            <a:noFill/>
            <a:ln w="635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49"/>
            <p:cNvSpPr>
              <a:spLocks noChangeArrowheads="1"/>
            </p:cNvSpPr>
            <p:nvPr/>
          </p:nvSpPr>
          <p:spPr bwMode="auto">
            <a:xfrm>
              <a:off x="3048000" y="2438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50"/>
            <p:cNvSpPr>
              <a:spLocks noChangeArrowheads="1"/>
            </p:cNvSpPr>
            <p:nvPr/>
          </p:nvSpPr>
          <p:spPr bwMode="auto">
            <a:xfrm>
              <a:off x="3048000" y="3200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3048000" y="3810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52"/>
            <p:cNvSpPr>
              <a:spLocks noChangeArrowheads="1"/>
            </p:cNvSpPr>
            <p:nvPr/>
          </p:nvSpPr>
          <p:spPr bwMode="auto">
            <a:xfrm>
              <a:off x="30480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Oval 53"/>
            <p:cNvSpPr>
              <a:spLocks noChangeArrowheads="1"/>
            </p:cNvSpPr>
            <p:nvPr/>
          </p:nvSpPr>
          <p:spPr bwMode="auto">
            <a:xfrm>
              <a:off x="3048000" y="5257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Straight Connector 60"/>
          <p:cNvCxnSpPr>
            <a:stCxn id="15" idx="7"/>
            <a:endCxn id="21" idx="2"/>
          </p:cNvCxnSpPr>
          <p:nvPr/>
        </p:nvCxnSpPr>
        <p:spPr bwMode="auto">
          <a:xfrm rot="5400000" flipH="1" flipV="1">
            <a:off x="1835150" y="2028780"/>
            <a:ext cx="803275" cy="10128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16" idx="5"/>
            <a:endCxn id="25" idx="4"/>
          </p:cNvCxnSpPr>
          <p:nvPr/>
        </p:nvCxnSpPr>
        <p:spPr bwMode="auto">
          <a:xfrm rot="16200000" flipH="1">
            <a:off x="1363663" y="4167142"/>
            <a:ext cx="1822450" cy="10890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25" idx="2"/>
            <a:endCxn id="32" idx="6"/>
          </p:cNvCxnSpPr>
          <p:nvPr/>
        </p:nvCxnSpPr>
        <p:spPr bwMode="auto">
          <a:xfrm rot="10800000" flipH="1">
            <a:off x="2743200" y="5530805"/>
            <a:ext cx="12192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24" idx="6"/>
            <a:endCxn id="28" idx="2"/>
          </p:cNvCxnSpPr>
          <p:nvPr/>
        </p:nvCxnSpPr>
        <p:spPr bwMode="auto">
          <a:xfrm flipV="1">
            <a:off x="2895600" y="2133555"/>
            <a:ext cx="914400" cy="247967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29" idx="3"/>
            <a:endCxn id="35" idx="1"/>
          </p:cNvCxnSpPr>
          <p:nvPr/>
        </p:nvCxnSpPr>
        <p:spPr bwMode="auto">
          <a:xfrm rot="5400000" flipH="1" flipV="1">
            <a:off x="3879850" y="2020843"/>
            <a:ext cx="1047750" cy="1143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39" idx="5"/>
            <a:endCxn id="30" idx="5"/>
          </p:cNvCxnSpPr>
          <p:nvPr/>
        </p:nvCxnSpPr>
        <p:spPr bwMode="auto">
          <a:xfrm rot="5400000" flipH="1">
            <a:off x="3639343" y="4152062"/>
            <a:ext cx="1744663" cy="1143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46" idx="1"/>
            <a:endCxn id="38" idx="6"/>
          </p:cNvCxnSpPr>
          <p:nvPr/>
        </p:nvCxnSpPr>
        <p:spPr bwMode="auto">
          <a:xfrm rot="16200000" flipV="1">
            <a:off x="5185569" y="4533061"/>
            <a:ext cx="852488" cy="10128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42" idx="2"/>
            <a:endCxn id="37" idx="7"/>
          </p:cNvCxnSpPr>
          <p:nvPr/>
        </p:nvCxnSpPr>
        <p:spPr bwMode="auto">
          <a:xfrm rot="10800000" flipV="1">
            <a:off x="5083175" y="2133555"/>
            <a:ext cx="1012825" cy="15875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49" idx="3"/>
            <a:endCxn id="45" idx="6"/>
          </p:cNvCxnSpPr>
          <p:nvPr/>
        </p:nvCxnSpPr>
        <p:spPr bwMode="auto">
          <a:xfrm rot="5400000">
            <a:off x="5547519" y="2899524"/>
            <a:ext cx="2414587" cy="10128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53" idx="6"/>
            <a:endCxn id="46" idx="6"/>
          </p:cNvCxnSpPr>
          <p:nvPr/>
        </p:nvCxnSpPr>
        <p:spPr bwMode="auto">
          <a:xfrm flipH="1">
            <a:off x="6248400" y="5530805"/>
            <a:ext cx="1143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56" idx="2"/>
            <a:endCxn id="49" idx="2"/>
          </p:cNvCxnSpPr>
          <p:nvPr/>
        </p:nvCxnSpPr>
        <p:spPr bwMode="auto">
          <a:xfrm rot="10800000">
            <a:off x="7239000" y="2133555"/>
            <a:ext cx="1143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0" idx="5"/>
            <a:endCxn id="50" idx="0"/>
          </p:cNvCxnSpPr>
          <p:nvPr/>
        </p:nvCxnSpPr>
        <p:spPr bwMode="auto">
          <a:xfrm rot="5400000" flipH="1">
            <a:off x="6595269" y="3678986"/>
            <a:ext cx="2636838" cy="119697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34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[0.576992,0.57728]</a:t>
            </a:r>
          </a:p>
          <a:p>
            <a:r>
              <a:rPr lang="en-US" dirty="0" err="1"/>
              <a:t>Pesan</a:t>
            </a:r>
            <a:r>
              <a:rPr lang="en-US" dirty="0"/>
              <a:t> “ C A C B A D“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kodekan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range </a:t>
            </a:r>
            <a:r>
              <a:rPr lang="en-US" dirty="0" err="1"/>
              <a:t>terakhir</a:t>
            </a:r>
            <a:endParaRPr lang="en-US" dirty="0"/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midpoint interval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dikodekan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0.577136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[Encoding]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Decoding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 err="1"/>
              <a:t>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Cocokkan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kode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range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ekstrak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Pecah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pencocokan</a:t>
            </a:r>
            <a:r>
              <a:rPr lang="en-US" dirty="0"/>
              <a:t> (</a:t>
            </a:r>
            <a:r>
              <a:rPr lang="en-US" dirty="0" err="1"/>
              <a:t>Mengubah</a:t>
            </a:r>
            <a:r>
              <a:rPr lang="en-US" dirty="0"/>
              <a:t> range </a:t>
            </a:r>
            <a:r>
              <a:rPr lang="en-US" dirty="0" err="1"/>
              <a:t>simbol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[Decoding]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endParaRPr lang="en-US" dirty="0"/>
          </a:p>
          <a:p>
            <a:pPr lvl="1"/>
            <a:r>
              <a:rPr lang="en-US" dirty="0" err="1"/>
              <a:t>Penambahan</a:t>
            </a:r>
            <a:r>
              <a:rPr lang="en-US" dirty="0"/>
              <a:t> storage </a:t>
            </a:r>
            <a:r>
              <a:rPr lang="en-US" dirty="0" err="1"/>
              <a:t>dan</a:t>
            </a:r>
            <a:r>
              <a:rPr lang="en-US" dirty="0"/>
              <a:t> bandwidth</a:t>
            </a:r>
          </a:p>
          <a:p>
            <a:pPr lvl="1"/>
            <a:r>
              <a:rPr lang="en-US" dirty="0" err="1"/>
              <a:t>Kompresi</a:t>
            </a:r>
            <a:r>
              <a:rPr lang="en-US" dirty="0"/>
              <a:t> data (smart choice)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3517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0.577136  (data yang </a:t>
            </a:r>
            <a:r>
              <a:rPr lang="en-US" sz="1800" dirty="0" err="1"/>
              <a:t>akan</a:t>
            </a:r>
            <a:r>
              <a:rPr lang="en-US" sz="1800" dirty="0"/>
              <a:t> di-decoding, di </a:t>
            </a:r>
            <a:r>
              <a:rPr lang="en-US" sz="1800" dirty="0" err="1"/>
              <a:t>cocokkan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interval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pembagian</a:t>
            </a:r>
            <a:r>
              <a:rPr lang="en-US" sz="1800" dirty="0"/>
              <a:t> interval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tahap</a:t>
            </a:r>
            <a:r>
              <a:rPr lang="en-US" sz="1800" dirty="0"/>
              <a:t> encoding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 [Decoding]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695475"/>
              </p:ext>
            </p:extLst>
          </p:nvPr>
        </p:nvGraphicFramePr>
        <p:xfrm>
          <a:off x="566738" y="2932707"/>
          <a:ext cx="8001001" cy="3590927"/>
        </p:xfrm>
        <a:graphic>
          <a:graphicData uri="http://schemas.openxmlformats.org/drawingml/2006/table">
            <a:tbl>
              <a:tblPr/>
              <a:tblGrid>
                <a:gridCol w="242822"/>
                <a:gridCol w="947007"/>
                <a:gridCol w="186164"/>
                <a:gridCol w="922726"/>
                <a:gridCol w="186164"/>
                <a:gridCol w="922726"/>
                <a:gridCol w="186164"/>
                <a:gridCol w="955102"/>
                <a:gridCol w="186164"/>
                <a:gridCol w="965219"/>
                <a:gridCol w="186164"/>
                <a:gridCol w="965219"/>
                <a:gridCol w="186164"/>
                <a:gridCol w="963196"/>
              </a:tblGrid>
              <a:tr h="338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[1.000000]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[0.900000]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[0.620000]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[0.608000]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[0.584000]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[0.577280]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[0.577280]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85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[0.900000]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[0.860000]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[0.608000]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[0.603200]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[0.583040]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[0.576992]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[0.577251]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85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C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297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[0.700000]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[0.560000]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[0.584000]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[0.579200]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[0.575840]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[0.577136]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85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38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[0.300000]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[0.620000]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[0.536000]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[0.574400]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[0.577280]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[0.575264]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[0.577078]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85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2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[0.000000]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[0.500000]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[0.560000]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[0.574400]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[0.574400]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[0.576992]</a:t>
                      </a:r>
                    </a:p>
                  </a:txBody>
                  <a:tcPr marL="9525" marR="9525" marT="952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83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6074" marR="6074" marT="6073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C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+mj-lt"/>
                        </a:rPr>
                        <a:t>A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C</a:t>
                      </a:r>
                    </a:p>
                    <a:p>
                      <a:pPr algn="ctr" fontAlgn="b"/>
                      <a:endParaRPr lang="en-US" sz="1200" b="1" i="0" u="none" strike="noStrike" dirty="0" smtClean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B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A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D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074" marR="6074" marT="607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21" idx="2"/>
            <a:endCxn id="27" idx="6"/>
          </p:cNvCxnSpPr>
          <p:nvPr/>
        </p:nvCxnSpPr>
        <p:spPr bwMode="auto">
          <a:xfrm rot="10800000" flipH="1">
            <a:off x="2819400" y="6012457"/>
            <a:ext cx="12192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45" idx="6"/>
            <a:endCxn id="39" idx="6"/>
          </p:cNvCxnSpPr>
          <p:nvPr/>
        </p:nvCxnSpPr>
        <p:spPr bwMode="auto">
          <a:xfrm flipH="1">
            <a:off x="6324600" y="6012457"/>
            <a:ext cx="1143000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5"/>
          <p:cNvCxnSpPr>
            <a:cxnSpLocks noChangeShapeType="1"/>
          </p:cNvCxnSpPr>
          <p:nvPr/>
        </p:nvCxnSpPr>
        <p:spPr bwMode="auto">
          <a:xfrm rot="5400000">
            <a:off x="216694" y="4511476"/>
            <a:ext cx="3073400" cy="1588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1676400" y="289302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1676400" y="370264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676400" y="4350345"/>
            <a:ext cx="152400" cy="160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1676400" y="507742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1676400" y="588704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" name="Straight Connector 13"/>
          <p:cNvCxnSpPr>
            <a:cxnSpLocks noChangeShapeType="1"/>
          </p:cNvCxnSpPr>
          <p:nvPr/>
        </p:nvCxnSpPr>
        <p:spPr bwMode="auto">
          <a:xfrm rot="5400000">
            <a:off x="1359694" y="4555926"/>
            <a:ext cx="3073400" cy="1588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819400" y="29374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819400" y="37470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2819400" y="4394795"/>
            <a:ext cx="152400" cy="160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2819400" y="51218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2819400" y="59314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" name="Straight Connector 20"/>
          <p:cNvCxnSpPr>
            <a:cxnSpLocks noChangeShapeType="1"/>
          </p:cNvCxnSpPr>
          <p:nvPr/>
        </p:nvCxnSpPr>
        <p:spPr bwMode="auto">
          <a:xfrm rot="5400000">
            <a:off x="2426494" y="4555926"/>
            <a:ext cx="3073400" cy="1588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3886200" y="29374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886200" y="37470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886200" y="4394795"/>
            <a:ext cx="152400" cy="160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3886200" y="51218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886200" y="59314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rot="5400000">
            <a:off x="3569494" y="4555926"/>
            <a:ext cx="3073400" cy="1588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029200" y="29374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029200" y="37470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029200" y="4394795"/>
            <a:ext cx="152400" cy="160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029200" y="51218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029200" y="59314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4" name="Straight Connector 34"/>
          <p:cNvCxnSpPr>
            <a:cxnSpLocks noChangeShapeType="1"/>
          </p:cNvCxnSpPr>
          <p:nvPr/>
        </p:nvCxnSpPr>
        <p:spPr bwMode="auto">
          <a:xfrm rot="5400000">
            <a:off x="4712494" y="4555926"/>
            <a:ext cx="3073400" cy="1588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6172200" y="29374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172200" y="37470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172200" y="4394795"/>
            <a:ext cx="152400" cy="160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6172200" y="51218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6172200" y="59314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41"/>
          <p:cNvCxnSpPr>
            <a:cxnSpLocks noChangeShapeType="1"/>
          </p:cNvCxnSpPr>
          <p:nvPr/>
        </p:nvCxnSpPr>
        <p:spPr bwMode="auto">
          <a:xfrm rot="5400000">
            <a:off x="5855494" y="4555926"/>
            <a:ext cx="3073400" cy="1588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7315200" y="29374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Oval 43"/>
          <p:cNvSpPr>
            <a:spLocks noChangeArrowheads="1"/>
          </p:cNvSpPr>
          <p:nvPr/>
        </p:nvSpPr>
        <p:spPr bwMode="auto">
          <a:xfrm>
            <a:off x="7315200" y="37470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Oval 44"/>
          <p:cNvSpPr>
            <a:spLocks noChangeArrowheads="1"/>
          </p:cNvSpPr>
          <p:nvPr/>
        </p:nvSpPr>
        <p:spPr bwMode="auto">
          <a:xfrm>
            <a:off x="7315200" y="4394795"/>
            <a:ext cx="152400" cy="160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7315200" y="51218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7315200" y="59314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6" name="Straight Connector 48"/>
          <p:cNvCxnSpPr>
            <a:cxnSpLocks noChangeShapeType="1"/>
          </p:cNvCxnSpPr>
          <p:nvPr/>
        </p:nvCxnSpPr>
        <p:spPr bwMode="auto">
          <a:xfrm rot="5400000">
            <a:off x="6998494" y="4555926"/>
            <a:ext cx="3073400" cy="1588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8458200" y="29374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Oval 50"/>
          <p:cNvSpPr>
            <a:spLocks noChangeArrowheads="1"/>
          </p:cNvSpPr>
          <p:nvPr/>
        </p:nvSpPr>
        <p:spPr bwMode="auto">
          <a:xfrm>
            <a:off x="8458200" y="37470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Oval 51"/>
          <p:cNvSpPr>
            <a:spLocks noChangeArrowheads="1"/>
          </p:cNvSpPr>
          <p:nvPr/>
        </p:nvSpPr>
        <p:spPr bwMode="auto">
          <a:xfrm>
            <a:off x="8458200" y="4394795"/>
            <a:ext cx="152400" cy="1603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52"/>
          <p:cNvSpPr>
            <a:spLocks noChangeArrowheads="1"/>
          </p:cNvSpPr>
          <p:nvPr/>
        </p:nvSpPr>
        <p:spPr bwMode="auto">
          <a:xfrm>
            <a:off x="8458200" y="5121870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3"/>
          <p:cNvSpPr>
            <a:spLocks noChangeArrowheads="1"/>
          </p:cNvSpPr>
          <p:nvPr/>
        </p:nvSpPr>
        <p:spPr bwMode="auto">
          <a:xfrm>
            <a:off x="8458200" y="5931495"/>
            <a:ext cx="152400" cy="1619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2" name="Straight Connector 51"/>
          <p:cNvCxnSpPr/>
          <p:nvPr/>
        </p:nvCxnSpPr>
        <p:spPr bwMode="auto">
          <a:xfrm rot="5400000" flipH="1" flipV="1">
            <a:off x="1958975" y="2866032"/>
            <a:ext cx="708025" cy="10128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16200000" flipH="1">
            <a:off x="1548606" y="4746426"/>
            <a:ext cx="1604963" cy="10890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2971800" y="3018432"/>
            <a:ext cx="914400" cy="21844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5400000" flipH="1" flipV="1">
            <a:off x="4017962" y="2851745"/>
            <a:ext cx="923925" cy="1143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 flipH="1">
            <a:off x="3819525" y="4729757"/>
            <a:ext cx="1536700" cy="11430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rot="16200000" flipV="1">
            <a:off x="5311775" y="5072657"/>
            <a:ext cx="752475" cy="10128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rot="10800000" flipV="1">
            <a:off x="5159375" y="3018432"/>
            <a:ext cx="1012825" cy="1398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767388" y="3632794"/>
            <a:ext cx="2127250" cy="10128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47" idx="6"/>
          </p:cNvCxnSpPr>
          <p:nvPr/>
        </p:nvCxnSpPr>
        <p:spPr bwMode="auto">
          <a:xfrm flipH="1">
            <a:off x="7391400" y="3018432"/>
            <a:ext cx="1219200" cy="476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endCxn id="42" idx="4"/>
          </p:cNvCxnSpPr>
          <p:nvPr/>
        </p:nvCxnSpPr>
        <p:spPr bwMode="auto">
          <a:xfrm rot="16200000" flipV="1">
            <a:off x="6909594" y="4390826"/>
            <a:ext cx="2160587" cy="119697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eform 72"/>
          <p:cNvSpPr>
            <a:spLocks noChangeArrowheads="1"/>
          </p:cNvSpPr>
          <p:nvPr/>
        </p:nvSpPr>
        <p:spPr bwMode="auto">
          <a:xfrm>
            <a:off x="1577975" y="4085232"/>
            <a:ext cx="1114425" cy="1522413"/>
          </a:xfrm>
          <a:custGeom>
            <a:avLst/>
            <a:gdLst>
              <a:gd name="T0" fmla="*/ 361446 w 1112949"/>
              <a:gd name="T1" fmla="*/ 0 h 1522927"/>
              <a:gd name="T2" fmla="*/ 837260 w 1112949"/>
              <a:gd name="T3" fmla="*/ 659150 h 1522927"/>
              <a:gd name="T4" fmla="*/ 1118865 w 1112949"/>
              <a:gd name="T5" fmla="*/ 1520872 h 1522927"/>
              <a:gd name="T6" fmla="*/ 0 60000 65536"/>
              <a:gd name="T7" fmla="*/ 0 60000 65536"/>
              <a:gd name="T8" fmla="*/ 0 60000 65536"/>
              <a:gd name="T9" fmla="*/ 0 w 1112949"/>
              <a:gd name="T10" fmla="*/ 0 h 1522927"/>
              <a:gd name="T11" fmla="*/ 1112949 w 1112949"/>
              <a:gd name="T12" fmla="*/ 1522927 h 15229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2949" h="1522927">
                <a:moveTo>
                  <a:pt x="359535" y="0"/>
                </a:moveTo>
                <a:cubicBezTo>
                  <a:pt x="0" y="298360"/>
                  <a:pt x="687947" y="398708"/>
                  <a:pt x="832834" y="660042"/>
                </a:cubicBezTo>
                <a:cubicBezTo>
                  <a:pt x="958403" y="913863"/>
                  <a:pt x="654676" y="1237445"/>
                  <a:pt x="1112949" y="1522927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73"/>
          <p:cNvSpPr>
            <a:spLocks noChangeArrowheads="1"/>
          </p:cNvSpPr>
          <p:nvPr/>
        </p:nvSpPr>
        <p:spPr bwMode="auto">
          <a:xfrm>
            <a:off x="206375" y="2434232"/>
            <a:ext cx="1014413" cy="1752600"/>
          </a:xfrm>
          <a:custGeom>
            <a:avLst/>
            <a:gdLst>
              <a:gd name="T0" fmla="*/ 716606 w 1015284"/>
              <a:gd name="T1" fmla="*/ 0 h 1751527"/>
              <a:gd name="T2" fmla="*/ 49201 w 1015284"/>
              <a:gd name="T3" fmla="*/ 890821 h 1751527"/>
              <a:gd name="T4" fmla="*/ 1011804 w 1015284"/>
              <a:gd name="T5" fmla="*/ 1755823 h 1751527"/>
              <a:gd name="T6" fmla="*/ 0 60000 65536"/>
              <a:gd name="T7" fmla="*/ 0 60000 65536"/>
              <a:gd name="T8" fmla="*/ 0 60000 65536"/>
              <a:gd name="T9" fmla="*/ 0 w 1015284"/>
              <a:gd name="T10" fmla="*/ 0 h 1751527"/>
              <a:gd name="T11" fmla="*/ 1015284 w 1015284"/>
              <a:gd name="T12" fmla="*/ 1751527 h 17515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5284" h="1751527">
                <a:moveTo>
                  <a:pt x="719070" y="0"/>
                </a:moveTo>
                <a:cubicBezTo>
                  <a:pt x="359535" y="298360"/>
                  <a:pt x="0" y="596721"/>
                  <a:pt x="49369" y="888642"/>
                </a:cubicBezTo>
                <a:cubicBezTo>
                  <a:pt x="98738" y="1180563"/>
                  <a:pt x="557011" y="1466045"/>
                  <a:pt x="1015284" y="1751527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76"/>
          <p:cNvSpPr>
            <a:spLocks noChangeArrowheads="1"/>
          </p:cNvSpPr>
          <p:nvPr/>
        </p:nvSpPr>
        <p:spPr bwMode="auto">
          <a:xfrm>
            <a:off x="2913063" y="3824882"/>
            <a:ext cx="822325" cy="1703388"/>
          </a:xfrm>
          <a:custGeom>
            <a:avLst/>
            <a:gdLst>
              <a:gd name="T0" fmla="*/ 62316 w 822101"/>
              <a:gd name="T1" fmla="*/ 1707084 h 1702158"/>
              <a:gd name="T2" fmla="*/ 126781 w 822101"/>
              <a:gd name="T3" fmla="*/ 234642 h 1702158"/>
              <a:gd name="T4" fmla="*/ 822997 w 822101"/>
              <a:gd name="T5" fmla="*/ 299225 h 1702158"/>
              <a:gd name="T6" fmla="*/ 0 60000 65536"/>
              <a:gd name="T7" fmla="*/ 0 60000 65536"/>
              <a:gd name="T8" fmla="*/ 0 60000 65536"/>
              <a:gd name="T9" fmla="*/ 0 w 822101"/>
              <a:gd name="T10" fmla="*/ 0 h 1702158"/>
              <a:gd name="T11" fmla="*/ 822101 w 822101"/>
              <a:gd name="T12" fmla="*/ 1702158 h 1702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2101" h="1702158">
                <a:moveTo>
                  <a:pt x="62248" y="1702158"/>
                </a:moveTo>
                <a:cubicBezTo>
                  <a:pt x="31124" y="1085045"/>
                  <a:pt x="0" y="467932"/>
                  <a:pt x="126642" y="233966"/>
                </a:cubicBezTo>
                <a:cubicBezTo>
                  <a:pt x="253284" y="0"/>
                  <a:pt x="537692" y="149180"/>
                  <a:pt x="822101" y="298361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77"/>
          <p:cNvSpPr>
            <a:spLocks noChangeArrowheads="1"/>
          </p:cNvSpPr>
          <p:nvPr/>
        </p:nvSpPr>
        <p:spPr bwMode="auto">
          <a:xfrm>
            <a:off x="3997325" y="4150320"/>
            <a:ext cx="884238" cy="668337"/>
          </a:xfrm>
          <a:custGeom>
            <a:avLst/>
            <a:gdLst>
              <a:gd name="T0" fmla="*/ 60070 w 884350"/>
              <a:gd name="T1" fmla="*/ 0 h 669702"/>
              <a:gd name="T2" fmla="*/ 137307 w 884350"/>
              <a:gd name="T3" fmla="*/ 510967 h 669702"/>
              <a:gd name="T4" fmla="*/ 883902 w 884350"/>
              <a:gd name="T5" fmla="*/ 664259 h 669702"/>
              <a:gd name="T6" fmla="*/ 0 60000 65536"/>
              <a:gd name="T7" fmla="*/ 0 60000 65536"/>
              <a:gd name="T8" fmla="*/ 0 60000 65536"/>
              <a:gd name="T9" fmla="*/ 0 w 884350"/>
              <a:gd name="T10" fmla="*/ 0 h 669702"/>
              <a:gd name="T11" fmla="*/ 884350 w 884350"/>
              <a:gd name="T12" fmla="*/ 669702 h 6697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4350" h="669702">
                <a:moveTo>
                  <a:pt x="60102" y="0"/>
                </a:moveTo>
                <a:cubicBezTo>
                  <a:pt x="30051" y="201769"/>
                  <a:pt x="0" y="403538"/>
                  <a:pt x="137375" y="515155"/>
                </a:cubicBezTo>
                <a:cubicBezTo>
                  <a:pt x="274750" y="626772"/>
                  <a:pt x="579550" y="648237"/>
                  <a:pt x="884350" y="669702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79"/>
          <p:cNvSpPr>
            <a:spLocks noChangeArrowheads="1"/>
          </p:cNvSpPr>
          <p:nvPr/>
        </p:nvSpPr>
        <p:spPr bwMode="auto">
          <a:xfrm>
            <a:off x="5149850" y="4948832"/>
            <a:ext cx="877888" cy="776288"/>
          </a:xfrm>
          <a:custGeom>
            <a:avLst/>
            <a:gdLst>
              <a:gd name="T0" fmla="*/ 15025 w 877910"/>
              <a:gd name="T1" fmla="*/ 0 h 777025"/>
              <a:gd name="T2" fmla="*/ 143798 w 877910"/>
              <a:gd name="T3" fmla="*/ 679994 h 777025"/>
              <a:gd name="T4" fmla="*/ 877822 w 877910"/>
              <a:gd name="T5" fmla="*/ 564524 h 777025"/>
              <a:gd name="T6" fmla="*/ 0 60000 65536"/>
              <a:gd name="T7" fmla="*/ 0 60000 65536"/>
              <a:gd name="T8" fmla="*/ 0 60000 65536"/>
              <a:gd name="T9" fmla="*/ 0 w 877910"/>
              <a:gd name="T10" fmla="*/ 0 h 777025"/>
              <a:gd name="T11" fmla="*/ 877910 w 877910"/>
              <a:gd name="T12" fmla="*/ 777025 h 777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7910" h="777025">
                <a:moveTo>
                  <a:pt x="15025" y="0"/>
                </a:moveTo>
                <a:cubicBezTo>
                  <a:pt x="7512" y="294067"/>
                  <a:pt x="0" y="588135"/>
                  <a:pt x="143814" y="682580"/>
                </a:cubicBezTo>
                <a:cubicBezTo>
                  <a:pt x="287628" y="777025"/>
                  <a:pt x="582769" y="671847"/>
                  <a:pt x="877910" y="566670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 81"/>
          <p:cNvSpPr>
            <a:spLocks noChangeArrowheads="1"/>
          </p:cNvSpPr>
          <p:nvPr/>
        </p:nvSpPr>
        <p:spPr bwMode="auto">
          <a:xfrm>
            <a:off x="6308725" y="3029545"/>
            <a:ext cx="877888" cy="2601912"/>
          </a:xfrm>
          <a:custGeom>
            <a:avLst/>
            <a:gdLst>
              <a:gd name="T0" fmla="*/ 15026 w 877910"/>
              <a:gd name="T1" fmla="*/ 2603052 h 2601532"/>
              <a:gd name="T2" fmla="*/ 143798 w 877910"/>
              <a:gd name="T3" fmla="*/ 360820 h 2601532"/>
              <a:gd name="T4" fmla="*/ 877822 w 877910"/>
              <a:gd name="T5" fmla="*/ 438137 h 2601532"/>
              <a:gd name="T6" fmla="*/ 0 60000 65536"/>
              <a:gd name="T7" fmla="*/ 0 60000 65536"/>
              <a:gd name="T8" fmla="*/ 0 60000 65536"/>
              <a:gd name="T9" fmla="*/ 0 w 877910"/>
              <a:gd name="T10" fmla="*/ 0 h 2601532"/>
              <a:gd name="T11" fmla="*/ 877910 w 877910"/>
              <a:gd name="T12" fmla="*/ 2601532 h 260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7910" h="2601532">
                <a:moveTo>
                  <a:pt x="15026" y="2601532"/>
                </a:moveTo>
                <a:cubicBezTo>
                  <a:pt x="7513" y="1661374"/>
                  <a:pt x="0" y="721217"/>
                  <a:pt x="143814" y="360608"/>
                </a:cubicBezTo>
                <a:cubicBezTo>
                  <a:pt x="287628" y="0"/>
                  <a:pt x="582769" y="218940"/>
                  <a:pt x="877910" y="437881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JPEG Joint Photographic Experts Group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88700"/>
              </p:ext>
            </p:extLst>
          </p:nvPr>
        </p:nvGraphicFramePr>
        <p:xfrm>
          <a:off x="914400" y="1968696"/>
          <a:ext cx="7239000" cy="41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1" name="Visio" r:id="rId3" imgW="4237025" imgH="2396338" progId="Visio.Drawing.11">
                  <p:embed/>
                </p:oleObj>
              </mc:Choice>
              <mc:Fallback>
                <p:oleObj name="Visio" r:id="rId3" imgW="4237025" imgH="239633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68696"/>
                        <a:ext cx="7239000" cy="414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1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94ADDF5-FEC5-45F0-954A-1537E1DF638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600" b="1" smtClean="0">
                <a:solidFill>
                  <a:srgbClr val="CC3300"/>
                </a:solidFill>
              </a:rPr>
              <a:t>Tahap Persiapan (</a:t>
            </a:r>
            <a:r>
              <a:rPr lang="en-US" sz="2600" b="1" i="1" smtClean="0">
                <a:solidFill>
                  <a:srgbClr val="CC3300"/>
                </a:solidFill>
              </a:rPr>
              <a:t>Preparation Process</a:t>
            </a:r>
            <a:r>
              <a:rPr lang="en-US" sz="2600" b="1" smtClean="0">
                <a:solidFill>
                  <a:srgbClr val="CC3300"/>
                </a:solidFill>
              </a:rPr>
              <a:t>)</a:t>
            </a:r>
            <a:r>
              <a:rPr lang="en-US" sz="1700" b="1" smtClean="0"/>
              <a:t>	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1700" b="1" smtClean="0"/>
              <a:t>	Pada tahap ini dilakukan proses membagi citra menjadi blok 8x8</a:t>
            </a:r>
            <a:r>
              <a:rPr lang="en-US" sz="1700" smtClean="0"/>
              <a:t> </a:t>
            </a:r>
            <a:r>
              <a:rPr lang="en-US" sz="1700" b="1" smtClean="0"/>
              <a:t/>
            </a:r>
            <a:br>
              <a:rPr lang="en-US" sz="1700" b="1" smtClean="0"/>
            </a:br>
            <a:endParaRPr lang="en-US" sz="1700" b="1" smtClean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8553" name="Picture 9" descr="LENA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230563"/>
            <a:ext cx="3154363" cy="3017837"/>
          </a:xfrm>
          <a:noFill/>
        </p:spPr>
      </p:pic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231900" y="3225800"/>
            <a:ext cx="533400" cy="5334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789113" y="3349625"/>
            <a:ext cx="3733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522913" y="3197225"/>
          <a:ext cx="264795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7" name="Visio" r:id="rId5" imgW="1575206" imgH="1575206" progId="Visio.Drawing.6">
                  <p:embed/>
                </p:oleObj>
              </mc:Choice>
              <mc:Fallback>
                <p:oleObj name="Visio" r:id="rId5" imgW="1575206" imgH="15752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3197225"/>
                        <a:ext cx="264795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1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 animBg="1"/>
      <p:bldP spid="1085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CB494C-E321-4573-9D34-23063421340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</a:t>
            </a:r>
            <a:endParaRPr lang="en-US" dirty="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2672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CC3300"/>
                </a:solidFill>
              </a:rPr>
              <a:t>2. Tranformasi DCT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1300" b="1" smtClean="0">
              <a:solidFill>
                <a:srgbClr val="CC3300"/>
              </a:solidFill>
            </a:endParaRPr>
          </a:p>
          <a:p>
            <a:pPr marL="609600" indent="-609600" eaLnBrk="1" hangingPunct="1"/>
            <a:r>
              <a:rPr lang="en-US" sz="1900" b="1" smtClean="0"/>
              <a:t>Transformasi DCT bertujuan mengubah menghitung frekuensi-frekuensi pembentuk dari citra blok 8x8 dan memisahkan frekuensi rendah dan frekuensi tinggi dari hasil tranformasi DCT.</a:t>
            </a:r>
          </a:p>
          <a:p>
            <a:pPr marL="609600" indent="-609600" eaLnBrk="1" hangingPunct="1"/>
            <a:r>
              <a:rPr lang="en-US" sz="1900" b="1" smtClean="0"/>
              <a:t>Transformasi DCT terhadap blok 8x8 dapat dilakukan dengan rumus :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7" name="Object 6"/>
          <p:cNvGraphicFramePr>
            <a:graphicFrameLocks noChangeAspect="1"/>
          </p:cNvGraphicFramePr>
          <p:nvPr/>
        </p:nvGraphicFramePr>
        <p:xfrm>
          <a:off x="685800" y="4419600"/>
          <a:ext cx="7848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Equation" r:id="rId4" imgW="4673600" imgH="444500" progId="Equation.3">
                  <p:embed/>
                </p:oleObj>
              </mc:Choice>
              <mc:Fallback>
                <p:oleObj name="Equation" r:id="rId4" imgW="4673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78486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9" name="Object 8"/>
          <p:cNvGraphicFramePr>
            <a:graphicFrameLocks noChangeAspect="1"/>
          </p:cNvGraphicFramePr>
          <p:nvPr/>
        </p:nvGraphicFramePr>
        <p:xfrm>
          <a:off x="2667000" y="5257800"/>
          <a:ext cx="1905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Equation" r:id="rId6" imgW="1294838" imgH="634725" progId="Equation.3">
                  <p:embed/>
                </p:oleObj>
              </mc:Choice>
              <mc:Fallback>
                <p:oleObj name="Equation" r:id="rId6" imgW="1294838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1905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371600" y="5486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Dimana :</a:t>
            </a:r>
          </a:p>
        </p:txBody>
      </p:sp>
    </p:spTree>
    <p:extLst>
      <p:ext uri="{BB962C8B-B14F-4D97-AF65-F5344CB8AC3E}">
        <p14:creationId xmlns:p14="http://schemas.microsoft.com/office/powerpoint/2010/main" val="26675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276030-1166-4A90-855D-04DF75FB32A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7848600" cy="4191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600" b="1" smtClean="0">
                <a:solidFill>
                  <a:srgbClr val="CC3300"/>
                </a:solidFill>
              </a:rPr>
              <a:t>2. Tranformasi DCT (cont.)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1000" b="1" smtClean="0">
              <a:solidFill>
                <a:srgbClr val="CC3300"/>
              </a:solidFill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4953000" y="2800350"/>
          <a:ext cx="304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Visio" r:id="rId4" imgW="1575206" imgH="1575206" progId="Visio.Drawing.6">
                  <p:embed/>
                </p:oleObj>
              </mc:Choice>
              <mc:Fallback>
                <p:oleObj name="Visio" r:id="rId4" imgW="1575206" imgH="15752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00350"/>
                        <a:ext cx="3048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/>
          <p:cNvGraphicFramePr>
            <a:graphicFrameLocks noChangeAspect="1"/>
          </p:cNvGraphicFramePr>
          <p:nvPr>
            <p:ph sz="half" idx="2"/>
          </p:nvPr>
        </p:nvGraphicFramePr>
        <p:xfrm>
          <a:off x="566738" y="2924175"/>
          <a:ext cx="3078162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Visio" r:id="rId6" imgW="1575206" imgH="1575206" progId="Visio.Drawing.6">
                  <p:embed/>
                </p:oleObj>
              </mc:Choice>
              <mc:Fallback>
                <p:oleObj name="Visio" r:id="rId6" imgW="1575206" imgH="15752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924175"/>
                        <a:ext cx="3078162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81400" y="3943350"/>
            <a:ext cx="1295400" cy="685800"/>
            <a:chOff x="2448" y="2256"/>
            <a:chExt cx="816" cy="432"/>
          </a:xfrm>
        </p:grpSpPr>
        <p:sp>
          <p:nvSpPr>
            <p:cNvPr id="36881" name="AutoShape 14"/>
            <p:cNvSpPr>
              <a:spLocks noChangeArrowheads="1"/>
            </p:cNvSpPr>
            <p:nvPr/>
          </p:nvSpPr>
          <p:spPr bwMode="auto">
            <a:xfrm>
              <a:off x="2592" y="2256"/>
              <a:ext cx="624" cy="432"/>
            </a:xfrm>
            <a:prstGeom prst="rightArrow">
              <a:avLst>
                <a:gd name="adj1" fmla="val 50000"/>
                <a:gd name="adj2" fmla="val 36111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Text Box 15"/>
            <p:cNvSpPr txBox="1">
              <a:spLocks noChangeArrowheads="1"/>
            </p:cNvSpPr>
            <p:nvPr/>
          </p:nvSpPr>
          <p:spPr bwMode="auto">
            <a:xfrm>
              <a:off x="2448" y="235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CC3300"/>
                  </a:solidFill>
                  <a:latin typeface="Arial" charset="0"/>
                </a:rPr>
                <a:t>DCT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953000" y="2371725"/>
            <a:ext cx="3505200" cy="3476625"/>
            <a:chOff x="3120" y="1266"/>
            <a:chExt cx="2208" cy="2190"/>
          </a:xfrm>
        </p:grpSpPr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3120" y="1440"/>
              <a:ext cx="19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5136" y="148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Text Box 19"/>
            <p:cNvSpPr txBox="1">
              <a:spLocks noChangeArrowheads="1"/>
            </p:cNvSpPr>
            <p:nvPr/>
          </p:nvSpPr>
          <p:spPr bwMode="auto">
            <a:xfrm>
              <a:off x="3168" y="1266"/>
              <a:ext cx="18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 i="1">
                  <a:solidFill>
                    <a:srgbClr val="00CC00"/>
                  </a:solidFill>
                  <a:latin typeface="Arial" charset="0"/>
                </a:rPr>
                <a:t>Frekuensi &gt;&gt;,  Penting &lt;&lt;</a:t>
              </a:r>
            </a:p>
          </p:txBody>
        </p:sp>
        <p:sp>
          <p:nvSpPr>
            <p:cNvPr id="36880" name="Text Box 20"/>
            <p:cNvSpPr txBox="1">
              <a:spLocks noChangeArrowheads="1"/>
            </p:cNvSpPr>
            <p:nvPr/>
          </p:nvSpPr>
          <p:spPr bwMode="auto">
            <a:xfrm rot="5400000">
              <a:off x="4244" y="2275"/>
              <a:ext cx="1776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b="1" i="1">
                  <a:solidFill>
                    <a:srgbClr val="00CC00"/>
                  </a:solidFill>
                  <a:latin typeface="Arial" charset="0"/>
                </a:rPr>
                <a:t>Frekuensi &gt;&gt;,  Penting &lt;&lt;</a:t>
              </a:r>
            </a:p>
            <a:p>
              <a:pPr algn="ctr">
                <a:spcBef>
                  <a:spcPct val="50000"/>
                </a:spcBef>
              </a:pPr>
              <a:endParaRPr lang="en-US" sz="1400" b="1" i="1">
                <a:solidFill>
                  <a:srgbClr val="00CC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0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43719F-986B-4565-8F8C-F0E9A1356D2D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CC3300"/>
                </a:solidFill>
              </a:rPr>
              <a:t>3. Quantisasi</a:t>
            </a:r>
          </a:p>
          <a:p>
            <a:pPr eaLnBrk="1" hangingPunct="1">
              <a:buFont typeface="Wingdings" pitchFamily="2" charset="2"/>
              <a:buNone/>
            </a:pPr>
            <a:endParaRPr lang="en-US" sz="1100" b="1" smtClean="0">
              <a:solidFill>
                <a:srgbClr val="CC3300"/>
              </a:solidFill>
            </a:endParaRPr>
          </a:p>
          <a:p>
            <a:pPr eaLnBrk="1" hangingPunct="1"/>
            <a:r>
              <a:rPr lang="en-US" sz="1700" b="1" smtClean="0"/>
              <a:t>Proses Quantisasi bertujuan untuk menghilangkan nilai-nilai yang tidak penting (dalam hal ini nilai-nilai yang berada pada daerah frekuensi tinggi) pada matrix hasil dari Transformasi DCT.</a:t>
            </a:r>
            <a:endParaRPr lang="en-US" sz="1700" b="1" smtClean="0">
              <a:solidFill>
                <a:srgbClr val="CC33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1700" smtClean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/>
        </p:nvGraphicFramePr>
        <p:xfrm>
          <a:off x="1676400" y="3581400"/>
          <a:ext cx="594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9" name="Equation" r:id="rId4" imgW="3022600" imgH="419100" progId="Equation.3">
                  <p:embed/>
                </p:oleObj>
              </mc:Choice>
              <mc:Fallback>
                <p:oleObj name="Equation" r:id="rId4" imgW="3022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594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874C45D-6A34-49AF-9B44-ECD54A1934F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752600"/>
            <a:ext cx="7778750" cy="4162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CC3300"/>
                </a:solidFill>
              </a:rPr>
              <a:t>3. Quantisasi (Cont.)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Rectangle 14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8919" name="Group 17"/>
          <p:cNvGrpSpPr>
            <a:grpSpLocks/>
          </p:cNvGrpSpPr>
          <p:nvPr/>
        </p:nvGrpSpPr>
        <p:grpSpPr bwMode="auto">
          <a:xfrm>
            <a:off x="566738" y="2686050"/>
            <a:ext cx="7510462" cy="3028950"/>
            <a:chOff x="288" y="1440"/>
            <a:chExt cx="5136" cy="1584"/>
          </a:xfrm>
        </p:grpSpPr>
        <p:graphicFrame>
          <p:nvGraphicFramePr>
            <p:cNvPr id="38920" name="Object 7"/>
            <p:cNvGraphicFramePr>
              <a:graphicFrameLocks noChangeAspect="1"/>
            </p:cNvGraphicFramePr>
            <p:nvPr/>
          </p:nvGraphicFramePr>
          <p:xfrm>
            <a:off x="2064" y="1440"/>
            <a:ext cx="1584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5" name="Visio" r:id="rId4" imgW="1575206" imgH="1575206" progId="Visio.Drawing.6">
                    <p:embed/>
                  </p:oleObj>
                </mc:Choice>
                <mc:Fallback>
                  <p:oleObj name="Visio" r:id="rId4" imgW="1575206" imgH="15752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440"/>
                          <a:ext cx="1584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Object 12"/>
            <p:cNvGraphicFramePr>
              <a:graphicFrameLocks noChangeAspect="1"/>
            </p:cNvGraphicFramePr>
            <p:nvPr/>
          </p:nvGraphicFramePr>
          <p:xfrm>
            <a:off x="288" y="1440"/>
            <a:ext cx="1584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6" name="Visio" r:id="rId6" imgW="1575206" imgH="1575206" progId="Visio.Drawing.6">
                    <p:embed/>
                  </p:oleObj>
                </mc:Choice>
                <mc:Fallback>
                  <p:oleObj name="Visio" r:id="rId6" imgW="1575206" imgH="15752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1584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Object 13"/>
            <p:cNvGraphicFramePr>
              <a:graphicFrameLocks noChangeAspect="1"/>
            </p:cNvGraphicFramePr>
            <p:nvPr/>
          </p:nvGraphicFramePr>
          <p:xfrm>
            <a:off x="3840" y="1440"/>
            <a:ext cx="1584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47" name="Visio" r:id="rId8" imgW="1575206" imgH="1575206" progId="Visio.Drawing.6">
                    <p:embed/>
                  </p:oleObj>
                </mc:Choice>
                <mc:Fallback>
                  <p:oleObj name="Visio" r:id="rId8" imgW="1575206" imgH="15752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40"/>
                          <a:ext cx="1584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1842" y="2035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b="1">
                  <a:latin typeface="Arial" charset="0"/>
                  <a:sym typeface="Symbol" pitchFamily="18" charset="2"/>
                </a:rPr>
                <a:t></a:t>
              </a:r>
            </a:p>
          </p:txBody>
        </p:sp>
        <p:sp>
          <p:nvSpPr>
            <p:cNvPr id="38924" name="Text Box 16"/>
            <p:cNvSpPr txBox="1">
              <a:spLocks noChangeArrowheads="1"/>
            </p:cNvSpPr>
            <p:nvPr/>
          </p:nvSpPr>
          <p:spPr bwMode="auto">
            <a:xfrm>
              <a:off x="3609" y="203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b="1">
                  <a:latin typeface="Arial" charset="0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3F659AE-BB19-4358-BDDB-DB08C0BD853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JPEG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CC3300"/>
                </a:solidFill>
              </a:rPr>
              <a:t>4. Entropy Encoding</a:t>
            </a:r>
          </a:p>
          <a:p>
            <a:pPr eaLnBrk="1" hangingPunct="1">
              <a:buFont typeface="Wingdings" pitchFamily="2" charset="2"/>
              <a:buNone/>
            </a:pPr>
            <a:endParaRPr lang="en-US" sz="1300" b="1" smtClean="0">
              <a:solidFill>
                <a:srgbClr val="CC3300"/>
              </a:solidFill>
            </a:endParaRPr>
          </a:p>
          <a:p>
            <a:pPr eaLnBrk="1" hangingPunct="1"/>
            <a:r>
              <a:rPr lang="en-US" sz="1700" b="1" smtClean="0"/>
              <a:t>Entropy Encoding adalah teknik kompresi yang bersifat lossless. Tahap ini bertujuan untuk mengkompresi matrix hasil quantisasi, bisa menggunakn metode huffman atau RLE</a:t>
            </a:r>
          </a:p>
          <a:p>
            <a:pPr eaLnBrk="1" hangingPunct="1"/>
            <a:r>
              <a:rPr lang="en-US" sz="1700" b="1" smtClean="0"/>
              <a:t>Proses Entropy Encoding terhadap hasil quantisasi di atas dengan pembacaan zig-zag :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143000" y="4191000"/>
          <a:ext cx="2362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7" name="Visio" r:id="rId4" imgW="1575206" imgH="1575206" progId="Visio.Drawing.6">
                  <p:embed/>
                </p:oleObj>
              </mc:Choice>
              <mc:Fallback>
                <p:oleObj name="Visio" r:id="rId4" imgW="1575206" imgH="157520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2362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657600" y="4191000"/>
            <a:ext cx="48768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600" b="1">
                <a:latin typeface="Arial" charset="0"/>
              </a:rPr>
              <a:t>Hasil encoding jika menggunakan RLE</a:t>
            </a:r>
            <a:r>
              <a:rPr lang="en-US" sz="1600">
                <a:latin typeface="Arial" charset="0"/>
              </a:rPr>
              <a:t> :</a:t>
            </a:r>
          </a:p>
          <a:p>
            <a:r>
              <a:rPr lang="en-US" sz="1600">
                <a:latin typeface="Arial" charset="0"/>
              </a:rPr>
              <a:t>326,-6,-7,1,-5,1,6,1,-3, [</a:t>
            </a:r>
            <a:r>
              <a:rPr lang="en-US" sz="1600" b="1" i="1">
                <a:latin typeface="Arial" charset="0"/>
              </a:rPr>
              <a:t>0,3</a:t>
            </a:r>
            <a:r>
              <a:rPr lang="en-US" sz="1600" b="1">
                <a:latin typeface="Arial" charset="0"/>
              </a:rPr>
              <a:t>]</a:t>
            </a:r>
            <a:r>
              <a:rPr lang="en-US" sz="1600" b="1" i="1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,</a:t>
            </a:r>
            <a:r>
              <a:rPr lang="en-US" sz="1600" i="1">
                <a:latin typeface="Arial" charset="0"/>
              </a:rPr>
              <a:t> </a:t>
            </a:r>
            <a:r>
              <a:rPr lang="en-US" sz="1600">
                <a:latin typeface="Arial" charset="0"/>
              </a:rPr>
              <a:t>-1,1,[</a:t>
            </a:r>
            <a:r>
              <a:rPr lang="en-US" sz="1600" b="1" i="1">
                <a:latin typeface="Arial" charset="0"/>
              </a:rPr>
              <a:t>0,2</a:t>
            </a:r>
            <a:r>
              <a:rPr lang="en-US" sz="1600">
                <a:latin typeface="Arial" charset="0"/>
              </a:rPr>
              <a:t>],2,[</a:t>
            </a:r>
            <a:r>
              <a:rPr lang="en-US" sz="1600" b="1" i="1">
                <a:latin typeface="Arial" charset="0"/>
              </a:rPr>
              <a:t>0,1</a:t>
            </a:r>
            <a:r>
              <a:rPr lang="en-US" sz="1600">
                <a:latin typeface="Arial" charset="0"/>
              </a:rPr>
              <a:t>],3, [</a:t>
            </a:r>
            <a:r>
              <a:rPr lang="en-US" sz="1600" b="1" i="1">
                <a:latin typeface="Arial" charset="0"/>
              </a:rPr>
              <a:t>0,1</a:t>
            </a:r>
            <a:r>
              <a:rPr lang="en-US" sz="1600">
                <a:latin typeface="Arial" charset="0"/>
              </a:rPr>
              <a:t>], 1, [</a:t>
            </a:r>
            <a:r>
              <a:rPr lang="en-US" sz="1600" b="1" i="1">
                <a:latin typeface="Arial" charset="0"/>
              </a:rPr>
              <a:t>0,1</a:t>
            </a:r>
            <a:r>
              <a:rPr lang="en-US" sz="1600">
                <a:latin typeface="Arial" charset="0"/>
              </a:rPr>
              <a:t>],4,1,[</a:t>
            </a:r>
            <a:r>
              <a:rPr lang="en-US" sz="1600" b="1" i="1">
                <a:latin typeface="Arial" charset="0"/>
              </a:rPr>
              <a:t>0,3</a:t>
            </a:r>
            <a:r>
              <a:rPr lang="en-US" sz="1600">
                <a:latin typeface="Arial" charset="0"/>
              </a:rPr>
              <a:t>],1,[</a:t>
            </a:r>
            <a:r>
              <a:rPr lang="en-US" sz="1600" b="1" i="1">
                <a:latin typeface="Arial" charset="0"/>
              </a:rPr>
              <a:t>0,5</a:t>
            </a:r>
            <a:r>
              <a:rPr lang="en-US" sz="1600">
                <a:latin typeface="Arial" charset="0"/>
              </a:rPr>
              <a:t>],4,-4,-2,4,-1,[</a:t>
            </a:r>
            <a:r>
              <a:rPr lang="en-US" sz="1600" b="1" i="1">
                <a:latin typeface="Arial" charset="0"/>
              </a:rPr>
              <a:t>0,2</a:t>
            </a:r>
            <a:r>
              <a:rPr lang="en-US" sz="1600">
                <a:latin typeface="Arial" charset="0"/>
              </a:rPr>
              <a:t>],-1,[</a:t>
            </a:r>
            <a:r>
              <a:rPr lang="en-US" sz="1600" b="1" i="1">
                <a:latin typeface="Arial" charset="0"/>
              </a:rPr>
              <a:t>0,1</a:t>
            </a:r>
            <a:r>
              <a:rPr lang="en-US" sz="1600">
                <a:latin typeface="Arial" charset="0"/>
              </a:rPr>
              <a:t>], -1, [</a:t>
            </a:r>
            <a:r>
              <a:rPr lang="en-US" sz="1600" b="1" i="1">
                <a:latin typeface="Arial" charset="0"/>
              </a:rPr>
              <a:t>0,4</a:t>
            </a:r>
            <a:r>
              <a:rPr lang="en-US" sz="1600">
                <a:latin typeface="Arial" charset="0"/>
              </a:rPr>
              <a:t>],-3,4,1,[</a:t>
            </a:r>
            <a:r>
              <a:rPr lang="en-US" sz="1600" b="1" i="1">
                <a:latin typeface="Arial" charset="0"/>
              </a:rPr>
              <a:t>0,5</a:t>
            </a:r>
            <a:r>
              <a:rPr lang="en-US" sz="1600">
                <a:latin typeface="Arial" charset="0"/>
              </a:rPr>
              <a:t>],12,1,[</a:t>
            </a:r>
            <a:r>
              <a:rPr lang="en-US" sz="1600" b="1" i="1">
                <a:latin typeface="Arial" charset="0"/>
              </a:rPr>
              <a:t>0,7</a:t>
            </a:r>
            <a:r>
              <a:rPr lang="en-US" sz="1600">
                <a:latin typeface="Arial" charset="0"/>
              </a:rPr>
              <a:t>] = 49 byte</a:t>
            </a:r>
          </a:p>
        </p:txBody>
      </p:sp>
    </p:spTree>
    <p:extLst>
      <p:ext uri="{BB962C8B-B14F-4D97-AF65-F5344CB8AC3E}">
        <p14:creationId xmlns:p14="http://schemas.microsoft.com/office/powerpoint/2010/main" val="23972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7/8/2014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kompresi</a:t>
            </a:r>
            <a:r>
              <a:rPr lang="en-US" dirty="0"/>
              <a:t>/</a:t>
            </a:r>
            <a:r>
              <a:rPr lang="en-US" dirty="0" err="1"/>
              <a:t>dekompresi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endParaRPr lang="en-US" dirty="0"/>
          </a:p>
          <a:p>
            <a:pPr lvl="1"/>
            <a:r>
              <a:rPr lang="en-US" dirty="0" err="1"/>
              <a:t>Membutuhkan</a:t>
            </a:r>
            <a:r>
              <a:rPr lang="en-US" dirty="0"/>
              <a:t> memory yang </a:t>
            </a:r>
            <a:r>
              <a:rPr lang="en-US" dirty="0" err="1"/>
              <a:t>kecil</a:t>
            </a:r>
            <a:endParaRPr lang="en-US" dirty="0"/>
          </a:p>
          <a:p>
            <a:pPr lvl="1"/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yang </a:t>
            </a:r>
            <a:r>
              <a:rPr lang="en-US" dirty="0" err="1"/>
              <a:t>bagus</a:t>
            </a:r>
            <a:endParaRPr lang="en-US" dirty="0"/>
          </a:p>
          <a:p>
            <a:pPr lvl="1"/>
            <a:r>
              <a:rPr lang="en-US" dirty="0"/>
              <a:t>Proses transfer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err="1"/>
              <a:t>Berdasarkan</a:t>
            </a:r>
            <a:r>
              <a:rPr lang="en-US" sz="2100" dirty="0"/>
              <a:t> </a:t>
            </a:r>
            <a:r>
              <a:rPr lang="en-US" sz="2100" dirty="0" err="1"/>
              <a:t>hasilnya</a:t>
            </a:r>
            <a:r>
              <a:rPr lang="en-US" sz="2100" dirty="0"/>
              <a:t>, </a:t>
            </a:r>
            <a:r>
              <a:rPr lang="en-US" sz="2100" dirty="0" err="1"/>
              <a:t>teknik</a:t>
            </a:r>
            <a:r>
              <a:rPr lang="en-US" sz="2100" dirty="0"/>
              <a:t> </a:t>
            </a:r>
            <a:r>
              <a:rPr lang="en-US" sz="2100" dirty="0" err="1"/>
              <a:t>kompresi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2 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Lossless Compression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Lossy</a:t>
            </a:r>
            <a:r>
              <a:rPr lang="en-US" dirty="0"/>
              <a:t> Compression</a:t>
            </a:r>
          </a:p>
          <a:p>
            <a:pPr>
              <a:lnSpc>
                <a:spcPct val="80000"/>
              </a:lnSpc>
            </a:pPr>
            <a:r>
              <a:rPr lang="en-US" sz="2100" dirty="0" err="1"/>
              <a:t>Klasifikasi</a:t>
            </a:r>
            <a:r>
              <a:rPr lang="en-US" sz="2100" dirty="0"/>
              <a:t> </a:t>
            </a:r>
            <a:r>
              <a:rPr lang="en-US" sz="2100" dirty="0" err="1"/>
              <a:t>Teknik</a:t>
            </a:r>
            <a:r>
              <a:rPr lang="en-US" sz="2100" dirty="0"/>
              <a:t> </a:t>
            </a:r>
            <a:r>
              <a:rPr lang="en-US" sz="2100" dirty="0" err="1"/>
              <a:t>Kompresi</a:t>
            </a:r>
            <a:r>
              <a:rPr lang="en-US" sz="2100" dirty="0"/>
              <a:t> 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Entropy Encoding (Lossless)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Run Length Encoding (</a:t>
            </a:r>
            <a:r>
              <a:rPr lang="en-US" dirty="0" err="1"/>
              <a:t>RLE</a:t>
            </a:r>
            <a:r>
              <a:rPr lang="en-US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Pattern Substitution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Huffman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DPCM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Source Encoding (</a:t>
            </a:r>
            <a:r>
              <a:rPr lang="en-US" dirty="0" err="1"/>
              <a:t>Lossy</a:t>
            </a:r>
            <a:r>
              <a:rPr lang="en-US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Quantizing Compression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Transfrom</a:t>
            </a:r>
            <a:r>
              <a:rPr lang="en-US" dirty="0"/>
              <a:t> Encoding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Hybrid Encoding (</a:t>
            </a:r>
            <a:r>
              <a:rPr lang="en-US" dirty="0" err="1"/>
              <a:t>Lossy</a:t>
            </a:r>
            <a:r>
              <a:rPr lang="en-US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JPEG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Quantizing Compression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lossy</a:t>
            </a:r>
            <a:endParaRPr lang="en-US" dirty="0"/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mereduksi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content/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, rata-rata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hitogram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kuantisasi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Quantizing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F645FE0-5474-46D7-A4E3-83976275AA6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Quantizing Compression (kode)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Histogram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</a:t>
            </a:r>
            <a:r>
              <a:rPr lang="en-US" sz="1500" dirty="0" smtClean="0"/>
              <a:t>0 = 2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1 = 2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2 = 9	</a:t>
            </a:r>
            <a:endParaRPr lang="en-US" sz="1500" dirty="0"/>
          </a:p>
          <a:p>
            <a:pPr marL="411162" lvl="1" indent="0" eaLnBrk="1" hangingPunct="1">
              <a:lnSpc>
                <a:spcPct val="80000"/>
              </a:lnSpc>
              <a:buNone/>
            </a:pPr>
            <a:r>
              <a:rPr lang="en-US" sz="1500" dirty="0" smtClean="0"/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3 = 11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4 = 9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5 = 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6 =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7 = </a:t>
            </a:r>
            <a:r>
              <a:rPr lang="en-US" sz="1500" dirty="0" smtClean="0"/>
              <a:t>8</a:t>
            </a:r>
          </a:p>
          <a:p>
            <a:pPr lvl="1" eaLnBrk="1" hangingPunct="1">
              <a:lnSpc>
                <a:spcPct val="80000"/>
              </a:lnSpc>
            </a:pPr>
            <a:endParaRPr lang="en-US" sz="15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8 = 9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dirty="0" err="1" smtClean="0"/>
              <a:t>Warna</a:t>
            </a:r>
            <a:r>
              <a:rPr lang="en-US" sz="1500" dirty="0" smtClean="0"/>
              <a:t> 9 = 6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060816"/>
            <a:ext cx="7696200" cy="1524000"/>
            <a:chOff x="2448" y="8322"/>
            <a:chExt cx="3744" cy="1440"/>
          </a:xfrm>
        </p:grpSpPr>
        <p:grpSp>
          <p:nvGrpSpPr>
            <p:cNvPr id="9235" name="Group 5"/>
            <p:cNvGrpSpPr>
              <a:grpSpLocks/>
            </p:cNvGrpSpPr>
            <p:nvPr/>
          </p:nvGrpSpPr>
          <p:grpSpPr bwMode="auto">
            <a:xfrm>
              <a:off x="2448" y="8322"/>
              <a:ext cx="1440" cy="1440"/>
              <a:chOff x="5472" y="2448"/>
              <a:chExt cx="1440" cy="1440"/>
            </a:xfrm>
          </p:grpSpPr>
          <p:grpSp>
            <p:nvGrpSpPr>
              <p:cNvPr id="9283" name="Group 6"/>
              <p:cNvGrpSpPr>
                <a:grpSpLocks/>
              </p:cNvGrpSpPr>
              <p:nvPr/>
            </p:nvGrpSpPr>
            <p:grpSpPr bwMode="auto">
              <a:xfrm>
                <a:off x="5472" y="2448"/>
                <a:ext cx="1440" cy="288"/>
                <a:chOff x="5472" y="2448"/>
                <a:chExt cx="1440" cy="288"/>
              </a:xfrm>
            </p:grpSpPr>
            <p:sp>
              <p:nvSpPr>
                <p:cNvPr id="930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930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931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931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9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</p:grpSp>
          <p:grpSp>
            <p:nvGrpSpPr>
              <p:cNvPr id="9284" name="Group 12"/>
              <p:cNvGrpSpPr>
                <a:grpSpLocks/>
              </p:cNvGrpSpPr>
              <p:nvPr/>
            </p:nvGrpSpPr>
            <p:grpSpPr bwMode="auto">
              <a:xfrm>
                <a:off x="5472" y="2736"/>
                <a:ext cx="1440" cy="288"/>
                <a:chOff x="5472" y="2448"/>
                <a:chExt cx="1440" cy="288"/>
              </a:xfrm>
            </p:grpSpPr>
            <p:sp>
              <p:nvSpPr>
                <p:cNvPr id="930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930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930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930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93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7</a:t>
                  </a:r>
                </a:p>
              </p:txBody>
            </p:sp>
          </p:grpSp>
          <p:grpSp>
            <p:nvGrpSpPr>
              <p:cNvPr id="9285" name="Group 18"/>
              <p:cNvGrpSpPr>
                <a:grpSpLocks/>
              </p:cNvGrpSpPr>
              <p:nvPr/>
            </p:nvGrpSpPr>
            <p:grpSpPr bwMode="auto">
              <a:xfrm>
                <a:off x="5472" y="3024"/>
                <a:ext cx="1440" cy="288"/>
                <a:chOff x="5472" y="2448"/>
                <a:chExt cx="1440" cy="288"/>
              </a:xfrm>
            </p:grpSpPr>
            <p:sp>
              <p:nvSpPr>
                <p:cNvPr id="929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929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930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930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930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9286" name="Group 24"/>
              <p:cNvGrpSpPr>
                <a:grpSpLocks/>
              </p:cNvGrpSpPr>
              <p:nvPr/>
            </p:nvGrpSpPr>
            <p:grpSpPr bwMode="auto">
              <a:xfrm>
                <a:off x="5472" y="3312"/>
                <a:ext cx="1440" cy="288"/>
                <a:chOff x="5472" y="2448"/>
                <a:chExt cx="1440" cy="288"/>
              </a:xfrm>
            </p:grpSpPr>
            <p:sp>
              <p:nvSpPr>
                <p:cNvPr id="92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929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92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92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92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9287" name="Group 30"/>
              <p:cNvGrpSpPr>
                <a:grpSpLocks/>
              </p:cNvGrpSpPr>
              <p:nvPr/>
            </p:nvGrpSpPr>
            <p:grpSpPr bwMode="auto">
              <a:xfrm>
                <a:off x="5472" y="3600"/>
                <a:ext cx="1440" cy="288"/>
                <a:chOff x="5472" y="3600"/>
                <a:chExt cx="1440" cy="288"/>
              </a:xfrm>
            </p:grpSpPr>
            <p:sp>
              <p:nvSpPr>
                <p:cNvPr id="928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472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928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760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929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048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929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336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929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624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</p:grpSp>
        </p:grpSp>
        <p:grpSp>
          <p:nvGrpSpPr>
            <p:cNvPr id="9236" name="Group 36"/>
            <p:cNvGrpSpPr>
              <a:grpSpLocks/>
            </p:cNvGrpSpPr>
            <p:nvPr/>
          </p:nvGrpSpPr>
          <p:grpSpPr bwMode="auto">
            <a:xfrm>
              <a:off x="3888" y="8322"/>
              <a:ext cx="1440" cy="1440"/>
              <a:chOff x="5472" y="2448"/>
              <a:chExt cx="1440" cy="1440"/>
            </a:xfrm>
          </p:grpSpPr>
          <p:grpSp>
            <p:nvGrpSpPr>
              <p:cNvPr id="9253" name="Group 37"/>
              <p:cNvGrpSpPr>
                <a:grpSpLocks/>
              </p:cNvGrpSpPr>
              <p:nvPr/>
            </p:nvGrpSpPr>
            <p:grpSpPr bwMode="auto">
              <a:xfrm>
                <a:off x="5472" y="2448"/>
                <a:ext cx="1440" cy="288"/>
                <a:chOff x="5472" y="2448"/>
                <a:chExt cx="1440" cy="288"/>
              </a:xfrm>
            </p:grpSpPr>
            <p:sp>
              <p:nvSpPr>
                <p:cNvPr id="92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92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928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928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928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5</a:t>
                  </a:r>
                </a:p>
              </p:txBody>
            </p:sp>
          </p:grpSp>
          <p:grpSp>
            <p:nvGrpSpPr>
              <p:cNvPr id="9254" name="Group 43"/>
              <p:cNvGrpSpPr>
                <a:grpSpLocks/>
              </p:cNvGrpSpPr>
              <p:nvPr/>
            </p:nvGrpSpPr>
            <p:grpSpPr bwMode="auto">
              <a:xfrm>
                <a:off x="5472" y="2736"/>
                <a:ext cx="1440" cy="288"/>
                <a:chOff x="5472" y="2448"/>
                <a:chExt cx="1440" cy="288"/>
              </a:xfrm>
            </p:grpSpPr>
            <p:sp>
              <p:nvSpPr>
                <p:cNvPr id="927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927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927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927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927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</p:grpSp>
          <p:grpSp>
            <p:nvGrpSpPr>
              <p:cNvPr id="9255" name="Group 49"/>
              <p:cNvGrpSpPr>
                <a:grpSpLocks/>
              </p:cNvGrpSpPr>
              <p:nvPr/>
            </p:nvGrpSpPr>
            <p:grpSpPr bwMode="auto">
              <a:xfrm>
                <a:off x="5472" y="3024"/>
                <a:ext cx="1440" cy="288"/>
                <a:chOff x="5472" y="2448"/>
                <a:chExt cx="1440" cy="288"/>
              </a:xfrm>
            </p:grpSpPr>
            <p:sp>
              <p:nvSpPr>
                <p:cNvPr id="926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926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927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927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92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9256" name="Group 55"/>
              <p:cNvGrpSpPr>
                <a:grpSpLocks/>
              </p:cNvGrpSpPr>
              <p:nvPr/>
            </p:nvGrpSpPr>
            <p:grpSpPr bwMode="auto">
              <a:xfrm>
                <a:off x="5472" y="3312"/>
                <a:ext cx="1440" cy="288"/>
                <a:chOff x="5472" y="2448"/>
                <a:chExt cx="1440" cy="288"/>
              </a:xfrm>
            </p:grpSpPr>
            <p:sp>
              <p:nvSpPr>
                <p:cNvPr id="926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926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926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926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926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6</a:t>
                  </a:r>
                </a:p>
              </p:txBody>
            </p:sp>
          </p:grpSp>
          <p:grpSp>
            <p:nvGrpSpPr>
              <p:cNvPr id="9257" name="Group 61"/>
              <p:cNvGrpSpPr>
                <a:grpSpLocks/>
              </p:cNvGrpSpPr>
              <p:nvPr/>
            </p:nvGrpSpPr>
            <p:grpSpPr bwMode="auto">
              <a:xfrm>
                <a:off x="5472" y="3600"/>
                <a:ext cx="1440" cy="288"/>
                <a:chOff x="5472" y="3600"/>
                <a:chExt cx="1440" cy="288"/>
              </a:xfrm>
            </p:grpSpPr>
            <p:sp>
              <p:nvSpPr>
                <p:cNvPr id="92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472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925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760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926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6048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926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336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926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6624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sz="1600" b="1">
                      <a:latin typeface="Arial" charset="0"/>
                    </a:rPr>
                    <a:t>1</a:t>
                  </a:r>
                </a:p>
              </p:txBody>
            </p:sp>
          </p:grpSp>
        </p:grpSp>
        <p:grpSp>
          <p:nvGrpSpPr>
            <p:cNvPr id="9237" name="Group 67"/>
            <p:cNvGrpSpPr>
              <a:grpSpLocks/>
            </p:cNvGrpSpPr>
            <p:nvPr/>
          </p:nvGrpSpPr>
          <p:grpSpPr bwMode="auto">
            <a:xfrm>
              <a:off x="5328" y="8322"/>
              <a:ext cx="864" cy="1440"/>
              <a:chOff x="6192" y="9360"/>
              <a:chExt cx="864" cy="1440"/>
            </a:xfrm>
          </p:grpSpPr>
          <p:sp>
            <p:nvSpPr>
              <p:cNvPr id="9238" name="Text Box 68"/>
              <p:cNvSpPr txBox="1">
                <a:spLocks noChangeArrowheads="1"/>
              </p:cNvSpPr>
              <p:nvPr/>
            </p:nvSpPr>
            <p:spPr bwMode="auto">
              <a:xfrm>
                <a:off x="6192" y="936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9</a:t>
                </a:r>
              </a:p>
            </p:txBody>
          </p:sp>
          <p:sp>
            <p:nvSpPr>
              <p:cNvPr id="9239" name="Text Box 69"/>
              <p:cNvSpPr txBox="1">
                <a:spLocks noChangeArrowheads="1"/>
              </p:cNvSpPr>
              <p:nvPr/>
            </p:nvSpPr>
            <p:spPr bwMode="auto">
              <a:xfrm>
                <a:off x="6480" y="936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9240" name="Text Box 70"/>
              <p:cNvSpPr txBox="1">
                <a:spLocks noChangeArrowheads="1"/>
              </p:cNvSpPr>
              <p:nvPr/>
            </p:nvSpPr>
            <p:spPr bwMode="auto">
              <a:xfrm>
                <a:off x="6768" y="936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7</a:t>
                </a:r>
              </a:p>
            </p:txBody>
          </p:sp>
          <p:sp>
            <p:nvSpPr>
              <p:cNvPr id="9241" name="Text Box 71"/>
              <p:cNvSpPr txBox="1">
                <a:spLocks noChangeArrowheads="1"/>
              </p:cNvSpPr>
              <p:nvPr/>
            </p:nvSpPr>
            <p:spPr bwMode="auto">
              <a:xfrm>
                <a:off x="6192" y="96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4</a:t>
                </a:r>
              </a:p>
            </p:txBody>
          </p:sp>
          <p:sp>
            <p:nvSpPr>
              <p:cNvPr id="9242" name="Text Box 72"/>
              <p:cNvSpPr txBox="1">
                <a:spLocks noChangeArrowheads="1"/>
              </p:cNvSpPr>
              <p:nvPr/>
            </p:nvSpPr>
            <p:spPr bwMode="auto">
              <a:xfrm>
                <a:off x="6480" y="96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7</a:t>
                </a:r>
              </a:p>
            </p:txBody>
          </p:sp>
          <p:sp>
            <p:nvSpPr>
              <p:cNvPr id="9243" name="Text Box 73"/>
              <p:cNvSpPr txBox="1">
                <a:spLocks noChangeArrowheads="1"/>
              </p:cNvSpPr>
              <p:nvPr/>
            </p:nvSpPr>
            <p:spPr bwMode="auto">
              <a:xfrm>
                <a:off x="6768" y="96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9244" name="Text Box 74"/>
              <p:cNvSpPr txBox="1">
                <a:spLocks noChangeArrowheads="1"/>
              </p:cNvSpPr>
              <p:nvPr/>
            </p:nvSpPr>
            <p:spPr bwMode="auto">
              <a:xfrm>
                <a:off x="6192" y="9936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7</a:t>
                </a:r>
              </a:p>
            </p:txBody>
          </p:sp>
          <p:sp>
            <p:nvSpPr>
              <p:cNvPr id="9245" name="Text Box 75"/>
              <p:cNvSpPr txBox="1">
                <a:spLocks noChangeArrowheads="1"/>
              </p:cNvSpPr>
              <p:nvPr/>
            </p:nvSpPr>
            <p:spPr bwMode="auto">
              <a:xfrm>
                <a:off x="6480" y="9936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4</a:t>
                </a:r>
              </a:p>
            </p:txBody>
          </p:sp>
          <p:sp>
            <p:nvSpPr>
              <p:cNvPr id="9246" name="Text Box 76"/>
              <p:cNvSpPr txBox="1">
                <a:spLocks noChangeArrowheads="1"/>
              </p:cNvSpPr>
              <p:nvPr/>
            </p:nvSpPr>
            <p:spPr bwMode="auto">
              <a:xfrm>
                <a:off x="6768" y="9936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9</a:t>
                </a:r>
              </a:p>
            </p:txBody>
          </p:sp>
          <p:sp>
            <p:nvSpPr>
              <p:cNvPr id="9247" name="Text Box 77"/>
              <p:cNvSpPr txBox="1">
                <a:spLocks noChangeArrowheads="1"/>
              </p:cNvSpPr>
              <p:nvPr/>
            </p:nvSpPr>
            <p:spPr bwMode="auto">
              <a:xfrm>
                <a:off x="6192" y="102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5</a:t>
                </a:r>
              </a:p>
            </p:txBody>
          </p:sp>
          <p:sp>
            <p:nvSpPr>
              <p:cNvPr id="9248" name="Text Box 78"/>
              <p:cNvSpPr txBox="1">
                <a:spLocks noChangeArrowheads="1"/>
              </p:cNvSpPr>
              <p:nvPr/>
            </p:nvSpPr>
            <p:spPr bwMode="auto">
              <a:xfrm>
                <a:off x="6480" y="102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9249" name="Text Box 79"/>
              <p:cNvSpPr txBox="1">
                <a:spLocks noChangeArrowheads="1"/>
              </p:cNvSpPr>
              <p:nvPr/>
            </p:nvSpPr>
            <p:spPr bwMode="auto">
              <a:xfrm>
                <a:off x="6768" y="102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0</a:t>
                </a:r>
              </a:p>
            </p:txBody>
          </p:sp>
          <p:sp>
            <p:nvSpPr>
              <p:cNvPr id="9250" name="Text Box 80"/>
              <p:cNvSpPr txBox="1">
                <a:spLocks noChangeArrowheads="1"/>
              </p:cNvSpPr>
              <p:nvPr/>
            </p:nvSpPr>
            <p:spPr bwMode="auto">
              <a:xfrm>
                <a:off x="6192" y="105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9251" name="Text Box 81"/>
              <p:cNvSpPr txBox="1">
                <a:spLocks noChangeArrowheads="1"/>
              </p:cNvSpPr>
              <p:nvPr/>
            </p:nvSpPr>
            <p:spPr bwMode="auto">
              <a:xfrm>
                <a:off x="6480" y="105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8</a:t>
                </a:r>
              </a:p>
            </p:txBody>
          </p:sp>
          <p:sp>
            <p:nvSpPr>
              <p:cNvPr id="9252" name="Text Box 82"/>
              <p:cNvSpPr txBox="1">
                <a:spLocks noChangeArrowheads="1"/>
              </p:cNvSpPr>
              <p:nvPr/>
            </p:nvSpPr>
            <p:spPr bwMode="auto">
              <a:xfrm>
                <a:off x="6768" y="105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sz="1600" b="1">
                    <a:latin typeface="Arial" charset="0"/>
                  </a:rPr>
                  <a:t>3</a:t>
                </a:r>
              </a:p>
            </p:txBody>
          </p:sp>
        </p:grpSp>
      </p:grpSp>
      <p:sp>
        <p:nvSpPr>
          <p:cNvPr id="9222" name="Text Box 163"/>
          <p:cNvSpPr txBox="1">
            <a:spLocks noChangeArrowheads="1"/>
          </p:cNvSpPr>
          <p:nvPr/>
        </p:nvSpPr>
        <p:spPr bwMode="auto">
          <a:xfrm>
            <a:off x="32004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grpSp>
        <p:nvGrpSpPr>
          <p:cNvPr id="16" name="Group 165"/>
          <p:cNvGrpSpPr>
            <a:grpSpLocks/>
          </p:cNvGrpSpPr>
          <p:nvPr/>
        </p:nvGrpSpPr>
        <p:grpSpPr bwMode="auto">
          <a:xfrm>
            <a:off x="2895600" y="3810000"/>
            <a:ext cx="4495800" cy="609600"/>
            <a:chOff x="1824" y="2400"/>
            <a:chExt cx="2832" cy="384"/>
          </a:xfrm>
        </p:grpSpPr>
        <p:sp>
          <p:nvSpPr>
            <p:cNvPr id="9233" name="AutoShape 162"/>
            <p:cNvSpPr>
              <a:spLocks/>
            </p:cNvSpPr>
            <p:nvPr/>
          </p:nvSpPr>
          <p:spPr bwMode="auto">
            <a:xfrm>
              <a:off x="1824" y="240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164"/>
            <p:cNvSpPr txBox="1">
              <a:spLocks noChangeArrowheads="1"/>
            </p:cNvSpPr>
            <p:nvPr/>
          </p:nvSpPr>
          <p:spPr bwMode="auto">
            <a:xfrm>
              <a:off x="2112" y="2481"/>
              <a:ext cx="2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i="1">
                  <a:solidFill>
                    <a:srgbClr val="CC3300"/>
                  </a:solidFill>
                  <a:latin typeface="Arial" charset="0"/>
                </a:rPr>
                <a:t>Dikodekan menjadi 0 (Jumlahnya 13 pixel)</a:t>
              </a:r>
            </a:p>
          </p:txBody>
        </p:sp>
      </p:grpSp>
      <p:grpSp>
        <p:nvGrpSpPr>
          <p:cNvPr id="17" name="Group 169"/>
          <p:cNvGrpSpPr>
            <a:grpSpLocks/>
          </p:cNvGrpSpPr>
          <p:nvPr/>
        </p:nvGrpSpPr>
        <p:grpSpPr bwMode="auto">
          <a:xfrm>
            <a:off x="2895600" y="4567238"/>
            <a:ext cx="4495800" cy="381000"/>
            <a:chOff x="1824" y="2877"/>
            <a:chExt cx="2832" cy="240"/>
          </a:xfrm>
        </p:grpSpPr>
        <p:sp>
          <p:nvSpPr>
            <p:cNvPr id="9231" name="AutoShape 167"/>
            <p:cNvSpPr>
              <a:spLocks/>
            </p:cNvSpPr>
            <p:nvPr/>
          </p:nvSpPr>
          <p:spPr bwMode="auto">
            <a:xfrm>
              <a:off x="1824" y="2877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168"/>
            <p:cNvSpPr txBox="1">
              <a:spLocks noChangeArrowheads="1"/>
            </p:cNvSpPr>
            <p:nvPr/>
          </p:nvSpPr>
          <p:spPr bwMode="auto">
            <a:xfrm>
              <a:off x="2112" y="2904"/>
              <a:ext cx="2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i="1">
                  <a:solidFill>
                    <a:srgbClr val="00CC00"/>
                  </a:solidFill>
                  <a:latin typeface="Arial" charset="0"/>
                </a:rPr>
                <a:t>Dikodekan menjadi 1 (Jumlahnya 20 pixel)</a:t>
              </a:r>
            </a:p>
          </p:txBody>
        </p:sp>
      </p:grpSp>
      <p:grpSp>
        <p:nvGrpSpPr>
          <p:cNvPr id="18" name="Group 170"/>
          <p:cNvGrpSpPr>
            <a:grpSpLocks/>
          </p:cNvGrpSpPr>
          <p:nvPr/>
        </p:nvGrpSpPr>
        <p:grpSpPr bwMode="auto">
          <a:xfrm>
            <a:off x="2895600" y="5057775"/>
            <a:ext cx="4495800" cy="609600"/>
            <a:chOff x="1824" y="2400"/>
            <a:chExt cx="2832" cy="384"/>
          </a:xfrm>
        </p:grpSpPr>
        <p:sp>
          <p:nvSpPr>
            <p:cNvPr id="9229" name="AutoShape 171"/>
            <p:cNvSpPr>
              <a:spLocks/>
            </p:cNvSpPr>
            <p:nvPr/>
          </p:nvSpPr>
          <p:spPr bwMode="auto">
            <a:xfrm>
              <a:off x="1824" y="240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72"/>
            <p:cNvSpPr txBox="1">
              <a:spLocks noChangeArrowheads="1"/>
            </p:cNvSpPr>
            <p:nvPr/>
          </p:nvSpPr>
          <p:spPr bwMode="auto">
            <a:xfrm>
              <a:off x="2112" y="2481"/>
              <a:ext cx="2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i="1">
                  <a:solidFill>
                    <a:srgbClr val="0000FF"/>
                  </a:solidFill>
                  <a:latin typeface="Arial" charset="0"/>
                </a:rPr>
                <a:t>Dikodekan menjadi 2 (Jumlahnya 17 pixel)</a:t>
              </a:r>
            </a:p>
          </p:txBody>
        </p:sp>
      </p:grpSp>
      <p:grpSp>
        <p:nvGrpSpPr>
          <p:cNvPr id="19" name="Group 173"/>
          <p:cNvGrpSpPr>
            <a:grpSpLocks/>
          </p:cNvGrpSpPr>
          <p:nvPr/>
        </p:nvGrpSpPr>
        <p:grpSpPr bwMode="auto">
          <a:xfrm>
            <a:off x="2895600" y="5772150"/>
            <a:ext cx="4495800" cy="381000"/>
            <a:chOff x="1824" y="2877"/>
            <a:chExt cx="2832" cy="240"/>
          </a:xfrm>
        </p:grpSpPr>
        <p:sp>
          <p:nvSpPr>
            <p:cNvPr id="9227" name="AutoShape 174"/>
            <p:cNvSpPr>
              <a:spLocks/>
            </p:cNvSpPr>
            <p:nvPr/>
          </p:nvSpPr>
          <p:spPr bwMode="auto">
            <a:xfrm>
              <a:off x="1824" y="2877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Text Box 175"/>
            <p:cNvSpPr txBox="1">
              <a:spLocks noChangeArrowheads="1"/>
            </p:cNvSpPr>
            <p:nvPr/>
          </p:nvSpPr>
          <p:spPr bwMode="auto">
            <a:xfrm>
              <a:off x="2112" y="2904"/>
              <a:ext cx="2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i="1">
                  <a:solidFill>
                    <a:srgbClr val="FF9900"/>
                  </a:solidFill>
                  <a:latin typeface="Arial" charset="0"/>
                </a:rPr>
                <a:t>Dikodekan menjadi 3 (Jumlahnya 15 pixel)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9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024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024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Bisakah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dibalikkan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Quantizing Compression (</a:t>
            </a:r>
            <a:r>
              <a:rPr lang="en-US" dirty="0" err="1"/>
              <a:t>kode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133600" y="2971800"/>
            <a:ext cx="4740275" cy="2362200"/>
            <a:chOff x="2448" y="8322"/>
            <a:chExt cx="3744" cy="144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448" y="8322"/>
              <a:ext cx="1440" cy="1440"/>
              <a:chOff x="5472" y="2448"/>
              <a:chExt cx="1440" cy="1440"/>
            </a:xfrm>
          </p:grpSpPr>
          <p:grpSp>
            <p:nvGrpSpPr>
              <p:cNvPr id="56" name="Group 6"/>
              <p:cNvGrpSpPr>
                <a:grpSpLocks/>
              </p:cNvGrpSpPr>
              <p:nvPr/>
            </p:nvGrpSpPr>
            <p:grpSpPr bwMode="auto">
              <a:xfrm>
                <a:off x="5472" y="2448"/>
                <a:ext cx="1440" cy="288"/>
                <a:chOff x="5472" y="2448"/>
                <a:chExt cx="1440" cy="288"/>
              </a:xfrm>
            </p:grpSpPr>
            <p:sp>
              <p:nvSpPr>
                <p:cNvPr id="8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8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8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8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8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57" name="Group 12"/>
              <p:cNvGrpSpPr>
                <a:grpSpLocks/>
              </p:cNvGrpSpPr>
              <p:nvPr/>
            </p:nvGrpSpPr>
            <p:grpSpPr bwMode="auto">
              <a:xfrm>
                <a:off x="5472" y="2736"/>
                <a:ext cx="1440" cy="288"/>
                <a:chOff x="5472" y="2448"/>
                <a:chExt cx="1440" cy="288"/>
              </a:xfrm>
            </p:grpSpPr>
            <p:sp>
              <p:nvSpPr>
                <p:cNvPr id="7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7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7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7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8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58" name="Group 18"/>
              <p:cNvGrpSpPr>
                <a:grpSpLocks/>
              </p:cNvGrpSpPr>
              <p:nvPr/>
            </p:nvGrpSpPr>
            <p:grpSpPr bwMode="auto">
              <a:xfrm>
                <a:off x="5472" y="3024"/>
                <a:ext cx="1440" cy="288"/>
                <a:chOff x="5472" y="2448"/>
                <a:chExt cx="1440" cy="288"/>
              </a:xfrm>
            </p:grpSpPr>
            <p:sp>
              <p:nvSpPr>
                <p:cNvPr id="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7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7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7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9" name="Group 24"/>
              <p:cNvGrpSpPr>
                <a:grpSpLocks/>
              </p:cNvGrpSpPr>
              <p:nvPr/>
            </p:nvGrpSpPr>
            <p:grpSpPr bwMode="auto">
              <a:xfrm>
                <a:off x="5472" y="3312"/>
                <a:ext cx="1440" cy="288"/>
                <a:chOff x="5472" y="2448"/>
                <a:chExt cx="1440" cy="288"/>
              </a:xfrm>
            </p:grpSpPr>
            <p:sp>
              <p:nvSpPr>
                <p:cNvPr id="6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7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</p:grpSp>
          <p:grpSp>
            <p:nvGrpSpPr>
              <p:cNvPr id="60" name="Group 30"/>
              <p:cNvGrpSpPr>
                <a:grpSpLocks/>
              </p:cNvGrpSpPr>
              <p:nvPr/>
            </p:nvGrpSpPr>
            <p:grpSpPr bwMode="auto">
              <a:xfrm>
                <a:off x="5472" y="3600"/>
                <a:ext cx="1440" cy="288"/>
                <a:chOff x="5472" y="3600"/>
                <a:chExt cx="1440" cy="288"/>
              </a:xfrm>
            </p:grpSpPr>
            <p:sp>
              <p:nvSpPr>
                <p:cNvPr id="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472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760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6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048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336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624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</p:grp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3888" y="8322"/>
              <a:ext cx="1440" cy="1440"/>
              <a:chOff x="5472" y="2448"/>
              <a:chExt cx="1440" cy="1440"/>
            </a:xfrm>
          </p:grpSpPr>
          <p:grpSp>
            <p:nvGrpSpPr>
              <p:cNvPr id="26" name="Group 37"/>
              <p:cNvGrpSpPr>
                <a:grpSpLocks/>
              </p:cNvGrpSpPr>
              <p:nvPr/>
            </p:nvGrpSpPr>
            <p:grpSpPr bwMode="auto">
              <a:xfrm>
                <a:off x="5472" y="2448"/>
                <a:ext cx="1440" cy="288"/>
                <a:chOff x="5472" y="2448"/>
                <a:chExt cx="1440" cy="288"/>
              </a:xfrm>
            </p:grpSpPr>
            <p:sp>
              <p:nvSpPr>
                <p:cNvPr id="5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5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5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5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27" name="Group 43"/>
              <p:cNvGrpSpPr>
                <a:grpSpLocks/>
              </p:cNvGrpSpPr>
              <p:nvPr/>
            </p:nvGrpSpPr>
            <p:grpSpPr bwMode="auto">
              <a:xfrm>
                <a:off x="5472" y="2736"/>
                <a:ext cx="1440" cy="288"/>
                <a:chOff x="5472" y="2448"/>
                <a:chExt cx="1440" cy="288"/>
              </a:xfrm>
            </p:grpSpPr>
            <p:sp>
              <p:nvSpPr>
                <p:cNvPr id="4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4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5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</p:grpSp>
          <p:grpSp>
            <p:nvGrpSpPr>
              <p:cNvPr id="28" name="Group 49"/>
              <p:cNvGrpSpPr>
                <a:grpSpLocks/>
              </p:cNvGrpSpPr>
              <p:nvPr/>
            </p:nvGrpSpPr>
            <p:grpSpPr bwMode="auto">
              <a:xfrm>
                <a:off x="5472" y="3024"/>
                <a:ext cx="1440" cy="288"/>
                <a:chOff x="5472" y="2448"/>
                <a:chExt cx="1440" cy="288"/>
              </a:xfrm>
            </p:grpSpPr>
            <p:sp>
              <p:nvSpPr>
                <p:cNvPr id="4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4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4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4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</p:grpSp>
          <p:grpSp>
            <p:nvGrpSpPr>
              <p:cNvPr id="29" name="Group 55"/>
              <p:cNvGrpSpPr>
                <a:grpSpLocks/>
              </p:cNvGrpSpPr>
              <p:nvPr/>
            </p:nvGrpSpPr>
            <p:grpSpPr bwMode="auto">
              <a:xfrm>
                <a:off x="5472" y="3312"/>
                <a:ext cx="1440" cy="288"/>
                <a:chOff x="5472" y="2448"/>
                <a:chExt cx="1440" cy="288"/>
              </a:xfrm>
            </p:grpSpPr>
            <p:sp>
              <p:nvSpPr>
                <p:cNvPr id="3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472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5760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3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6048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3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336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  <p:sp>
              <p:nvSpPr>
                <p:cNvPr id="4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6624" y="2448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</p:grpSp>
          <p:grpSp>
            <p:nvGrpSpPr>
              <p:cNvPr id="30" name="Group 61"/>
              <p:cNvGrpSpPr>
                <a:grpSpLocks/>
              </p:cNvGrpSpPr>
              <p:nvPr/>
            </p:nvGrpSpPr>
            <p:grpSpPr bwMode="auto">
              <a:xfrm>
                <a:off x="5472" y="3600"/>
                <a:ext cx="1440" cy="288"/>
                <a:chOff x="5472" y="3600"/>
                <a:chExt cx="1440" cy="288"/>
              </a:xfrm>
            </p:grpSpPr>
            <p:sp>
              <p:nvSpPr>
                <p:cNvPr id="3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472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3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5760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33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6048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3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336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35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6624" y="3600"/>
                  <a:ext cx="288" cy="2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algn="ctr"/>
                  <a:r>
                    <a:rPr lang="en-US" b="1">
                      <a:latin typeface="Arial" charset="0"/>
                    </a:rPr>
                    <a:t>0</a:t>
                  </a:r>
                </a:p>
              </p:txBody>
            </p:sp>
          </p:grpSp>
        </p:grp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5328" y="8322"/>
              <a:ext cx="864" cy="1440"/>
              <a:chOff x="6192" y="9360"/>
              <a:chExt cx="864" cy="1440"/>
            </a:xfrm>
          </p:grpSpPr>
          <p:sp>
            <p:nvSpPr>
              <p:cNvPr id="11" name="Text Box 68"/>
              <p:cNvSpPr txBox="1">
                <a:spLocks noChangeArrowheads="1"/>
              </p:cNvSpPr>
              <p:nvPr/>
            </p:nvSpPr>
            <p:spPr bwMode="auto">
              <a:xfrm>
                <a:off x="6192" y="936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12" name="Text Box 69"/>
              <p:cNvSpPr txBox="1">
                <a:spLocks noChangeArrowheads="1"/>
              </p:cNvSpPr>
              <p:nvPr/>
            </p:nvSpPr>
            <p:spPr bwMode="auto">
              <a:xfrm>
                <a:off x="6480" y="936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13" name="Text Box 70"/>
              <p:cNvSpPr txBox="1">
                <a:spLocks noChangeArrowheads="1"/>
              </p:cNvSpPr>
              <p:nvPr/>
            </p:nvSpPr>
            <p:spPr bwMode="auto">
              <a:xfrm>
                <a:off x="6768" y="9360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14" name="Text Box 71"/>
              <p:cNvSpPr txBox="1">
                <a:spLocks noChangeArrowheads="1"/>
              </p:cNvSpPr>
              <p:nvPr/>
            </p:nvSpPr>
            <p:spPr bwMode="auto">
              <a:xfrm>
                <a:off x="6192" y="96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15" name="Text Box 72"/>
              <p:cNvSpPr txBox="1">
                <a:spLocks noChangeArrowheads="1"/>
              </p:cNvSpPr>
              <p:nvPr/>
            </p:nvSpPr>
            <p:spPr bwMode="auto">
              <a:xfrm>
                <a:off x="6480" y="96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16" name="Text Box 73"/>
              <p:cNvSpPr txBox="1">
                <a:spLocks noChangeArrowheads="1"/>
              </p:cNvSpPr>
              <p:nvPr/>
            </p:nvSpPr>
            <p:spPr bwMode="auto">
              <a:xfrm>
                <a:off x="6768" y="9648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17" name="Text Box 74"/>
              <p:cNvSpPr txBox="1">
                <a:spLocks noChangeArrowheads="1"/>
              </p:cNvSpPr>
              <p:nvPr/>
            </p:nvSpPr>
            <p:spPr bwMode="auto">
              <a:xfrm>
                <a:off x="6192" y="9936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18" name="Text Box 75"/>
              <p:cNvSpPr txBox="1">
                <a:spLocks noChangeArrowheads="1"/>
              </p:cNvSpPr>
              <p:nvPr/>
            </p:nvSpPr>
            <p:spPr bwMode="auto">
              <a:xfrm>
                <a:off x="6480" y="9936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19" name="Text Box 76"/>
              <p:cNvSpPr txBox="1">
                <a:spLocks noChangeArrowheads="1"/>
              </p:cNvSpPr>
              <p:nvPr/>
            </p:nvSpPr>
            <p:spPr bwMode="auto">
              <a:xfrm>
                <a:off x="6768" y="9936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20" name="Text Box 77"/>
              <p:cNvSpPr txBox="1">
                <a:spLocks noChangeArrowheads="1"/>
              </p:cNvSpPr>
              <p:nvPr/>
            </p:nvSpPr>
            <p:spPr bwMode="auto">
              <a:xfrm>
                <a:off x="6192" y="102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2</a:t>
                </a:r>
              </a:p>
            </p:txBody>
          </p:sp>
          <p:sp>
            <p:nvSpPr>
              <p:cNvPr id="21" name="Text Box 78"/>
              <p:cNvSpPr txBox="1">
                <a:spLocks noChangeArrowheads="1"/>
              </p:cNvSpPr>
              <p:nvPr/>
            </p:nvSpPr>
            <p:spPr bwMode="auto">
              <a:xfrm>
                <a:off x="6480" y="102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1</a:t>
                </a:r>
              </a:p>
            </p:txBody>
          </p:sp>
          <p:sp>
            <p:nvSpPr>
              <p:cNvPr id="22" name="Text Box 79"/>
              <p:cNvSpPr txBox="1">
                <a:spLocks noChangeArrowheads="1"/>
              </p:cNvSpPr>
              <p:nvPr/>
            </p:nvSpPr>
            <p:spPr bwMode="auto">
              <a:xfrm>
                <a:off x="6768" y="10224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0</a:t>
                </a:r>
              </a:p>
            </p:txBody>
          </p:sp>
          <p:sp>
            <p:nvSpPr>
              <p:cNvPr id="23" name="Text Box 80"/>
              <p:cNvSpPr txBox="1">
                <a:spLocks noChangeArrowheads="1"/>
              </p:cNvSpPr>
              <p:nvPr/>
            </p:nvSpPr>
            <p:spPr bwMode="auto">
              <a:xfrm>
                <a:off x="6192" y="105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0</a:t>
                </a:r>
              </a:p>
            </p:txBody>
          </p:sp>
          <p:sp>
            <p:nvSpPr>
              <p:cNvPr id="24" name="Text Box 81"/>
              <p:cNvSpPr txBox="1">
                <a:spLocks noChangeArrowheads="1"/>
              </p:cNvSpPr>
              <p:nvPr/>
            </p:nvSpPr>
            <p:spPr bwMode="auto">
              <a:xfrm>
                <a:off x="6480" y="105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3</a:t>
                </a:r>
              </a:p>
            </p:txBody>
          </p:sp>
          <p:sp>
            <p:nvSpPr>
              <p:cNvPr id="25" name="Text Box 82"/>
              <p:cNvSpPr txBox="1">
                <a:spLocks noChangeArrowheads="1"/>
              </p:cNvSpPr>
              <p:nvPr/>
            </p:nvSpPr>
            <p:spPr bwMode="auto">
              <a:xfrm>
                <a:off x="6768" y="10512"/>
                <a:ext cx="288" cy="2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b="1">
                    <a:latin typeface="Arial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81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pembulatan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Quantizing Compression (</a:t>
            </a:r>
            <a:r>
              <a:rPr lang="en-US" dirty="0" err="1"/>
              <a:t>matrik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66738" y="2686050"/>
            <a:ext cx="7510462" cy="3028950"/>
            <a:chOff x="288" y="1440"/>
            <a:chExt cx="5136" cy="158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064" y="1440"/>
            <a:ext cx="1584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01" name="Visio" r:id="rId3" imgW="1575206" imgH="1575206" progId="Visio.Drawing.6">
                    <p:embed/>
                  </p:oleObj>
                </mc:Choice>
                <mc:Fallback>
                  <p:oleObj name="Visio" r:id="rId3" imgW="1575206" imgH="15752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440"/>
                          <a:ext cx="1584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288" y="1440"/>
            <a:ext cx="1584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02" name="Visio" r:id="rId5" imgW="1575206" imgH="1575206" progId="Visio.Drawing.6">
                    <p:embed/>
                  </p:oleObj>
                </mc:Choice>
                <mc:Fallback>
                  <p:oleObj name="Visio" r:id="rId5" imgW="1575206" imgH="15752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1584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3840" y="1440"/>
            <a:ext cx="1584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03" name="Visio" r:id="rId7" imgW="1575206" imgH="1575206" progId="Visio.Drawing.6">
                    <p:embed/>
                  </p:oleObj>
                </mc:Choice>
                <mc:Fallback>
                  <p:oleObj name="Visio" r:id="rId7" imgW="1575206" imgH="157520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40"/>
                          <a:ext cx="1584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842" y="2035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b="1">
                  <a:latin typeface="Arial" charset="0"/>
                  <a:sym typeface="Symbol" pitchFamily="18" charset="2"/>
                </a:rPr>
                <a:t>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609" y="2034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b="1">
                  <a:latin typeface="Arial" charset="0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4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1784</Words>
  <Application>Microsoft Office PowerPoint</Application>
  <PresentationFormat>On-screen Show (4:3)</PresentationFormat>
  <Paragraphs>720</Paragraphs>
  <Slides>38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template_informatika_slide</vt:lpstr>
      <vt:lpstr>1_template_informatika_slide</vt:lpstr>
      <vt:lpstr>Microsoft Visio Drawing</vt:lpstr>
      <vt:lpstr>Microsoft Equation 3.0</vt:lpstr>
      <vt:lpstr>CIG4E3 / Pengolahan Citra Digital BAB 11. Image Compression </vt:lpstr>
      <vt:lpstr>Image Compression</vt:lpstr>
      <vt:lpstr>Image Compression</vt:lpstr>
      <vt:lpstr>Image Compression</vt:lpstr>
      <vt:lpstr>Image Compression</vt:lpstr>
      <vt:lpstr>Quantizing Compression</vt:lpstr>
      <vt:lpstr>Quantizing Compression (kode)</vt:lpstr>
      <vt:lpstr>Quantizing Compression (kode)</vt:lpstr>
      <vt:lpstr>Quantizing Compression (matrik)</vt:lpstr>
      <vt:lpstr>Run Length Encoding (RLE)</vt:lpstr>
      <vt:lpstr>Shannon’s Source Coding Theory</vt:lpstr>
      <vt:lpstr>Shannon’s Source Coding Theory</vt:lpstr>
      <vt:lpstr>Shannon’s Source Coding Theory</vt:lpstr>
      <vt:lpstr>Shannon’s Source Coding Theory</vt:lpstr>
      <vt:lpstr>Shannon’s Source Coding Theory</vt:lpstr>
      <vt:lpstr>Huffman Code’s</vt:lpstr>
      <vt:lpstr>Huffman Code’s</vt:lpstr>
      <vt:lpstr>Huffman Code’s</vt:lpstr>
      <vt:lpstr>Huffman Code’s</vt:lpstr>
      <vt:lpstr>Huffman Code’s</vt:lpstr>
      <vt:lpstr>Huffman Code’s</vt:lpstr>
      <vt:lpstr>Huffman Code’s</vt:lpstr>
      <vt:lpstr>Arithmetic Coding</vt:lpstr>
      <vt:lpstr>Arithmetic Coding [Encoding]</vt:lpstr>
      <vt:lpstr>Arithmetic Coding [Encoding]</vt:lpstr>
      <vt:lpstr>Arithmetic Coding [Encoding]</vt:lpstr>
      <vt:lpstr>Arithmetic Coding [Encoding]</vt:lpstr>
      <vt:lpstr>Arithmetic Coding [Encoding]</vt:lpstr>
      <vt:lpstr>Arithmetic Coding [Decoding]</vt:lpstr>
      <vt:lpstr>Arithmetic Coding [Decoding]</vt:lpstr>
      <vt:lpstr>JPEG Joint Photographic Experts Group </vt:lpstr>
      <vt:lpstr>JPEG</vt:lpstr>
      <vt:lpstr>JPEG</vt:lpstr>
      <vt:lpstr>JPEG</vt:lpstr>
      <vt:lpstr>JPEG</vt:lpstr>
      <vt:lpstr>JPEG</vt:lpstr>
      <vt:lpstr>JPEG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159</cp:revision>
  <dcterms:created xsi:type="dcterms:W3CDTF">2012-11-14T18:53:32Z</dcterms:created>
  <dcterms:modified xsi:type="dcterms:W3CDTF">2014-07-08T17:01:16Z</dcterms:modified>
</cp:coreProperties>
</file>