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22"/>
  </p:notesMasterIdLst>
  <p:handoutMasterIdLst>
    <p:handoutMasterId r:id="rId23"/>
  </p:handoutMasterIdLst>
  <p:sldIdLst>
    <p:sldId id="25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5" r:id="rId14"/>
    <p:sldId id="336" r:id="rId15"/>
    <p:sldId id="337" r:id="rId16"/>
    <p:sldId id="338" r:id="rId17"/>
    <p:sldId id="339" r:id="rId18"/>
    <p:sldId id="341" r:id="rId19"/>
    <p:sldId id="342" r:id="rId20"/>
    <p:sldId id="306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smtClean="0"/>
              <a:t>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</a:t>
            </a:r>
            <a:r>
              <a:rPr lang="en-US" dirty="0" smtClean="0"/>
              <a:t>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</a:t>
            </a:r>
            <a:r>
              <a:rPr lang="en-US" dirty="0" smtClean="0"/>
              <a:t>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7/8/2014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12</a:t>
            </a:r>
            <a:br>
              <a:rPr lang="en-US" sz="2400" dirty="0"/>
            </a:br>
            <a:r>
              <a:rPr lang="en-US" sz="2400" dirty="0"/>
              <a:t>Fidelity Criteria</a:t>
            </a:r>
            <a:br>
              <a:rPr lang="en-US" sz="2400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</a:t>
            </a:r>
            <a:r>
              <a:rPr lang="en-US" dirty="0" err="1"/>
              <a:t>mengecilkan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file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r>
              <a:rPr lang="en-US" dirty="0" err="1"/>
              <a:t>Dimana</a:t>
            </a:r>
            <a:r>
              <a:rPr lang="en-US" dirty="0"/>
              <a:t> 2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bertolak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(trade-off)</a:t>
            </a:r>
          </a:p>
          <a:p>
            <a:pPr lvl="1"/>
            <a:r>
              <a:rPr lang="en-US" b="1" dirty="0" err="1"/>
              <a:t>Ukuran</a:t>
            </a:r>
            <a:r>
              <a:rPr lang="en-US" b="1" dirty="0"/>
              <a:t> file </a:t>
            </a:r>
            <a:r>
              <a:rPr lang="en-US" b="1" dirty="0" err="1"/>
              <a:t>kecil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jelek</a:t>
            </a:r>
            <a:endParaRPr lang="en-US" dirty="0"/>
          </a:p>
          <a:p>
            <a:pPr lvl="1"/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bagus</a:t>
            </a:r>
            <a:endParaRPr lang="en-US" b="1" dirty="0"/>
          </a:p>
          <a:p>
            <a:r>
              <a:rPr lang="en-US" dirty="0"/>
              <a:t>Problem: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treshold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komponen</a:t>
            </a:r>
            <a:r>
              <a:rPr lang="en-US" dirty="0"/>
              <a:t> trade-off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Image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Ratio </a:t>
            </a:r>
            <a:r>
              <a:rPr lang="en-US" dirty="0" err="1"/>
              <a:t>Kompresi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Dimana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D’ = </a:t>
            </a:r>
            <a:r>
              <a:rPr lang="en-US" dirty="0" err="1"/>
              <a:t>ukuran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kompresi</a:t>
            </a:r>
            <a:endParaRPr lang="en-US" dirty="0"/>
          </a:p>
          <a:p>
            <a:pPr lvl="1"/>
            <a:r>
              <a:rPr lang="en-US" dirty="0"/>
              <a:t>D = </a:t>
            </a:r>
            <a:r>
              <a:rPr lang="en-US" dirty="0" err="1"/>
              <a:t>ukuran</a:t>
            </a:r>
            <a:r>
              <a:rPr lang="en-US" dirty="0"/>
              <a:t> data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kompresi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Image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28813" y="2928938"/>
          <a:ext cx="37861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" name="Equation" r:id="rId3" imgW="1358310" imgH="431613" progId="Equation.3">
                  <p:embed/>
                </p:oleObj>
              </mc:Choice>
              <mc:Fallback>
                <p:oleObj name="Equation" r:id="rId3" imgW="1358310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928938"/>
                        <a:ext cx="378618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9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lossy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MSE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PSNR</a:t>
            </a:r>
            <a:endParaRPr lang="en-US" dirty="0"/>
          </a:p>
          <a:p>
            <a:pPr lvl="1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 (bit error rate)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bit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asli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Image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lossless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file yang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Compressi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 </a:t>
            </a:r>
            <a:r>
              <a:rPr lang="en-US" dirty="0" err="1"/>
              <a:t>pemetaan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codebook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Image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/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sisi</a:t>
            </a:r>
            <a:endParaRPr lang="en-US" dirty="0"/>
          </a:p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treshold</a:t>
            </a:r>
            <a:r>
              <a:rPr lang="en-US" dirty="0"/>
              <a:t> </a:t>
            </a:r>
            <a:r>
              <a:rPr lang="en-US" dirty="0" err="1"/>
              <a:t>mempersulit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(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noise</a:t>
            </a:r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normal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ternoise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??= &gt; </a:t>
            </a:r>
            <a:r>
              <a:rPr lang="en-US" dirty="0" err="1"/>
              <a:t>melihat</a:t>
            </a:r>
            <a:r>
              <a:rPr lang="en-US" dirty="0"/>
              <a:t> robustness </a:t>
            </a:r>
            <a:r>
              <a:rPr lang="en-US" dirty="0" err="1"/>
              <a:t>metode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Dimana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B = </a:t>
            </a:r>
            <a:r>
              <a:rPr lang="en-US" dirty="0" err="1"/>
              <a:t>jumlah</a:t>
            </a:r>
            <a:r>
              <a:rPr lang="en-US" dirty="0"/>
              <a:t> pixel 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benar</a:t>
            </a:r>
            <a:endParaRPr lang="en-US" dirty="0"/>
          </a:p>
          <a:p>
            <a:pPr lvl="1">
              <a:defRPr/>
            </a:pPr>
            <a:r>
              <a:rPr lang="en-US" dirty="0"/>
              <a:t>S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pixelsisi</a:t>
            </a:r>
            <a:r>
              <a:rPr lang="en-US" dirty="0"/>
              <a:t> yang </a:t>
            </a:r>
            <a:r>
              <a:rPr lang="en-US" dirty="0" err="1"/>
              <a:t>salah</a:t>
            </a:r>
            <a:r>
              <a:rPr lang="en-US" dirty="0"/>
              <a:t> (</a:t>
            </a:r>
            <a:r>
              <a:rPr lang="en-US" dirty="0" err="1"/>
              <a:t>harusnya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harusnya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28750" y="2786063"/>
          <a:ext cx="5900738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3" name="Equation" r:id="rId3" imgW="1930400" imgH="419100" progId="Equation.3">
                  <p:embed/>
                </p:oleObj>
              </mc:Choice>
              <mc:Fallback>
                <p:oleObj name="Equation" r:id="rId3" imgW="1930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786063"/>
                        <a:ext cx="5900738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3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menganggap</a:t>
            </a:r>
            <a:r>
              <a:rPr lang="en-US" dirty="0"/>
              <a:t> Proses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klasifikasi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parameter </a:t>
            </a:r>
            <a:r>
              <a:rPr lang="en-US" dirty="0" err="1"/>
              <a:t>pengukuran</a:t>
            </a:r>
            <a:r>
              <a:rPr lang="en-US" dirty="0"/>
              <a:t> proses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</a:t>
            </a:r>
            <a:r>
              <a:rPr lang="en-US" dirty="0" err="1"/>
              <a:t>minning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Precision </a:t>
            </a:r>
            <a:r>
              <a:rPr lang="en-US" dirty="0" err="1"/>
              <a:t>dan</a:t>
            </a:r>
            <a:r>
              <a:rPr lang="en-US" dirty="0"/>
              <a:t> Recall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Fidelity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i="1" dirty="0"/>
              <a:t>Fidelity Criteria </a:t>
            </a:r>
            <a:r>
              <a:rPr lang="en-US" dirty="0"/>
              <a:t>yang </a:t>
            </a:r>
            <a:r>
              <a:rPr lang="en-US" dirty="0" err="1"/>
              <a:t>diharapkan</a:t>
            </a:r>
            <a:r>
              <a:rPr lang="en-US" dirty="0"/>
              <a:t> =&gt; </a:t>
            </a:r>
            <a:r>
              <a:rPr lang="en-US" dirty="0" err="1"/>
              <a:t>alasan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meyakinkan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7/8/2014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“</a:t>
            </a:r>
            <a:r>
              <a:rPr lang="en-US" dirty="0" err="1"/>
              <a:t>sesuai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i="1" dirty="0"/>
              <a:t>user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peformansi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</a:t>
            </a:r>
          </a:p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endParaRPr lang="en-US" dirty="0"/>
          </a:p>
          <a:p>
            <a:pPr lvl="1"/>
            <a:r>
              <a:rPr lang="en-US" dirty="0" err="1"/>
              <a:t>Misalkan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Noise Filtering =&gt; </a:t>
            </a:r>
            <a:r>
              <a:rPr lang="en-US" dirty="0" err="1"/>
              <a:t>menghilangkan</a:t>
            </a:r>
            <a:r>
              <a:rPr lang="en-US" dirty="0"/>
              <a:t> noise</a:t>
            </a:r>
          </a:p>
          <a:p>
            <a:pPr lvl="2"/>
            <a:r>
              <a:rPr lang="en-US" dirty="0"/>
              <a:t>Image Compression =&gt;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kualitas</a:t>
            </a:r>
            <a:endParaRPr lang="en-US" dirty="0"/>
          </a:p>
          <a:p>
            <a:pPr lvl="2"/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=&gt;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sisi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peformansi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Noise filtering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Noise Filtering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357563"/>
            <a:ext cx="719772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Diasumsikan</a:t>
            </a:r>
            <a:r>
              <a:rPr lang="en-US" dirty="0"/>
              <a:t> (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kenyataannya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)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ternoise</a:t>
            </a:r>
            <a:r>
              <a:rPr lang="en-US" dirty="0"/>
              <a:t> =&gt; </a:t>
            </a:r>
            <a:r>
              <a:rPr lang="en-US" dirty="0" err="1"/>
              <a:t>menjadi</a:t>
            </a:r>
            <a:r>
              <a:rPr lang="en-US" dirty="0"/>
              <a:t> target </a:t>
            </a:r>
            <a:r>
              <a:rPr lang="en-US" dirty="0" err="1"/>
              <a:t>dari</a:t>
            </a:r>
            <a:r>
              <a:rPr lang="en-US" dirty="0"/>
              <a:t> proses</a:t>
            </a:r>
          </a:p>
          <a:p>
            <a:r>
              <a:rPr lang="en-US" dirty="0"/>
              <a:t>Parameter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noise filtering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MSE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SNR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Noise Filtering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Misalkan</a:t>
            </a:r>
            <a:endParaRPr lang="en-US" dirty="0"/>
          </a:p>
          <a:p>
            <a:pPr lvl="1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pPr lvl="1"/>
            <a:r>
              <a:rPr lang="en-US" dirty="0"/>
              <a:t>h(</a:t>
            </a:r>
            <a:r>
              <a:rPr lang="en-US" dirty="0" err="1"/>
              <a:t>x,y</a:t>
            </a:r>
            <a:r>
              <a:rPr lang="en-US" dirty="0"/>
              <a:t>) =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-noise</a:t>
            </a:r>
          </a:p>
          <a:p>
            <a:pPr lvl="1"/>
            <a:r>
              <a:rPr lang="en-US" dirty="0"/>
              <a:t>g(</a:t>
            </a:r>
            <a:r>
              <a:rPr lang="en-US" dirty="0" err="1"/>
              <a:t>x,y</a:t>
            </a:r>
            <a:r>
              <a:rPr lang="en-US" dirty="0"/>
              <a:t>) =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filter</a:t>
            </a:r>
          </a:p>
          <a:p>
            <a:r>
              <a:rPr lang="en-US" dirty="0" err="1"/>
              <a:t>MSE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h(</a:t>
            </a:r>
            <a:r>
              <a:rPr lang="en-US" dirty="0" err="1"/>
              <a:t>x,y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Noise Filtering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03921"/>
              </p:ext>
            </p:extLst>
          </p:nvPr>
        </p:nvGraphicFramePr>
        <p:xfrm>
          <a:off x="1500188" y="3958698"/>
          <a:ext cx="6831012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9" name="Equation" r:id="rId3" imgW="3276600" imgH="914400" progId="Equation.3">
                  <p:embed/>
                </p:oleObj>
              </mc:Choice>
              <mc:Fallback>
                <p:oleObj name="Equation" r:id="rId3" imgW="32766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958698"/>
                        <a:ext cx="6831012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SNR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PSNR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Noise Filtering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032962"/>
              </p:ext>
            </p:extLst>
          </p:nvPr>
        </p:nvGraphicFramePr>
        <p:xfrm>
          <a:off x="846138" y="2347559"/>
          <a:ext cx="79343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name="Equation" r:id="rId3" imgW="2552700" imgH="558800" progId="Equation.3">
                  <p:embed/>
                </p:oleObj>
              </mc:Choice>
              <mc:Fallback>
                <p:oleObj name="Equation" r:id="rId3" imgW="25527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347559"/>
                        <a:ext cx="7934325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55713" y="4572000"/>
          <a:ext cx="613251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Equation" r:id="rId5" imgW="1536033" imgH="393529" progId="Equation.3">
                  <p:embed/>
                </p:oleObj>
              </mc:Choice>
              <mc:Fallback>
                <p:oleObj name="Equation" r:id="rId5" imgW="153603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572000"/>
                        <a:ext cx="6132512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8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subjektif</a:t>
            </a:r>
            <a:endParaRPr lang="en-US" dirty="0"/>
          </a:p>
          <a:p>
            <a:pPr>
              <a:defRPr/>
            </a:pP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: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subyektif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visual </a:t>
            </a:r>
            <a:r>
              <a:rPr lang="en-US" dirty="0" err="1"/>
              <a:t>pengamat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Agar </a:t>
            </a:r>
            <a:r>
              <a:rPr lang="en-US" dirty="0" err="1"/>
              <a:t>lebih</a:t>
            </a:r>
            <a:r>
              <a:rPr lang="en-US" dirty="0"/>
              <a:t> valid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(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Noise Filtering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penilaian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subyektif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pPr lvl="1">
              <a:defRPr/>
            </a:pPr>
            <a:r>
              <a:rPr lang="en-US" sz="1800" i="1" dirty="0"/>
              <a:t>Unusable</a:t>
            </a:r>
            <a:r>
              <a:rPr lang="en-US" sz="1800" dirty="0"/>
              <a:t>, </a:t>
            </a:r>
            <a:r>
              <a:rPr lang="en-US" sz="1800" dirty="0" err="1"/>
              <a:t>citra</a:t>
            </a:r>
            <a:r>
              <a:rPr lang="en-US" sz="1800" dirty="0"/>
              <a:t> yang </a:t>
            </a:r>
            <a:r>
              <a:rPr lang="en-US" sz="1800" dirty="0" err="1"/>
              <a:t>diamati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yang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dilihat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.</a:t>
            </a:r>
            <a:r>
              <a:rPr lang="en-US" sz="1800" i="1" dirty="0"/>
              <a:t> </a:t>
            </a:r>
            <a:endParaRPr lang="en-US" sz="1800" dirty="0"/>
          </a:p>
          <a:p>
            <a:pPr lvl="1">
              <a:defRPr/>
            </a:pPr>
            <a:r>
              <a:rPr lang="en-US" sz="1800" i="1" dirty="0"/>
              <a:t>Marginal</a:t>
            </a:r>
            <a:r>
              <a:rPr lang="en-US" sz="1800" dirty="0"/>
              <a:t>, </a:t>
            </a:r>
            <a:r>
              <a:rPr lang="en-US" sz="1800" dirty="0" err="1"/>
              <a:t>citra</a:t>
            </a:r>
            <a:r>
              <a:rPr lang="en-US" sz="1800" dirty="0"/>
              <a:t> yang </a:t>
            </a:r>
            <a:r>
              <a:rPr lang="en-US" sz="1800" dirty="0" err="1"/>
              <a:t>diamati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yang </a:t>
            </a:r>
            <a:r>
              <a:rPr lang="en-US" sz="1800" dirty="0" err="1"/>
              <a:t>rendah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diinginkan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diperbaiki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inteferensi</a:t>
            </a:r>
            <a:r>
              <a:rPr lang="en-US" sz="1800" dirty="0"/>
              <a:t> </a:t>
            </a:r>
            <a:r>
              <a:rPr lang="en-US" sz="1800" dirty="0" err="1"/>
              <a:t>terasa</a:t>
            </a:r>
            <a:r>
              <a:rPr lang="en-US" sz="1800" dirty="0"/>
              <a:t>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mengganggu</a:t>
            </a:r>
            <a:r>
              <a:rPr lang="en-US" sz="1800" dirty="0"/>
              <a:t>.</a:t>
            </a:r>
          </a:p>
          <a:p>
            <a:pPr lvl="1">
              <a:defRPr/>
            </a:pPr>
            <a:r>
              <a:rPr lang="en-US" sz="1800" i="1" dirty="0"/>
              <a:t>Passable</a:t>
            </a:r>
            <a:r>
              <a:rPr lang="en-US" sz="1800" dirty="0"/>
              <a:t>, </a:t>
            </a:r>
            <a:r>
              <a:rPr lang="en-US" sz="1800" dirty="0" err="1"/>
              <a:t>citra</a:t>
            </a:r>
            <a:r>
              <a:rPr lang="en-US" sz="1800" dirty="0"/>
              <a:t> yang </a:t>
            </a:r>
            <a:r>
              <a:rPr lang="en-US" sz="1800" dirty="0" err="1"/>
              <a:t>diamati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yang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inteferensi</a:t>
            </a:r>
            <a:r>
              <a:rPr lang="en-US" sz="1800" dirty="0"/>
              <a:t> </a:t>
            </a:r>
            <a:r>
              <a:rPr lang="en-US" sz="1800" dirty="0" err="1"/>
              <a:t>terasa</a:t>
            </a:r>
            <a:r>
              <a:rPr lang="en-US" sz="1800" dirty="0"/>
              <a:t> </a:t>
            </a:r>
            <a:r>
              <a:rPr lang="en-US" sz="1800" dirty="0" err="1"/>
              <a:t>agak</a:t>
            </a:r>
            <a:r>
              <a:rPr lang="en-US" sz="1800" dirty="0"/>
              <a:t> </a:t>
            </a:r>
            <a:r>
              <a:rPr lang="en-US" sz="1800" dirty="0" err="1"/>
              <a:t>mengganggu</a:t>
            </a:r>
            <a:r>
              <a:rPr lang="en-US" sz="1800" dirty="0"/>
              <a:t>.</a:t>
            </a:r>
          </a:p>
          <a:p>
            <a:pPr lvl="1">
              <a:defRPr/>
            </a:pPr>
            <a:r>
              <a:rPr lang="en-US" sz="1800" i="1" dirty="0"/>
              <a:t>Fine</a:t>
            </a:r>
            <a:r>
              <a:rPr lang="en-US" sz="1800" dirty="0"/>
              <a:t>, </a:t>
            </a:r>
            <a:r>
              <a:rPr lang="en-US" sz="1800" dirty="0" err="1"/>
              <a:t>citra</a:t>
            </a:r>
            <a:r>
              <a:rPr lang="en-US" sz="1800" dirty="0"/>
              <a:t> yang </a:t>
            </a:r>
            <a:r>
              <a:rPr lang="en-US" sz="1800" dirty="0" err="1"/>
              <a:t>diamati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yang </a:t>
            </a:r>
            <a:r>
              <a:rPr lang="en-US" sz="1800" dirty="0" err="1"/>
              <a:t>tinggi</a:t>
            </a:r>
            <a:r>
              <a:rPr lang="en-US" sz="1800" dirty="0"/>
              <a:t>, </a:t>
            </a:r>
            <a:r>
              <a:rPr lang="en-US" sz="1800" dirty="0" err="1"/>
              <a:t>enak</a:t>
            </a:r>
            <a:r>
              <a:rPr lang="en-US" sz="1800" dirty="0"/>
              <a:t> </a:t>
            </a:r>
            <a:r>
              <a:rPr lang="en-US" sz="1800" dirty="0" err="1"/>
              <a:t>dilihat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inteferensi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terasa</a:t>
            </a:r>
            <a:r>
              <a:rPr lang="en-US" sz="1800" dirty="0"/>
              <a:t> </a:t>
            </a:r>
            <a:r>
              <a:rPr lang="en-US" sz="1800" dirty="0" err="1"/>
              <a:t>mengganggu</a:t>
            </a:r>
            <a:r>
              <a:rPr lang="en-US" sz="1800" dirty="0"/>
              <a:t>.</a:t>
            </a:r>
          </a:p>
          <a:p>
            <a:pPr lvl="1">
              <a:defRPr/>
            </a:pPr>
            <a:r>
              <a:rPr lang="en-US" sz="1800" i="1" dirty="0"/>
              <a:t>Excellent</a:t>
            </a:r>
            <a:r>
              <a:rPr lang="en-US" sz="1800" dirty="0"/>
              <a:t>, </a:t>
            </a:r>
            <a:r>
              <a:rPr lang="en-US" sz="1800" dirty="0" err="1"/>
              <a:t>citra</a:t>
            </a:r>
            <a:r>
              <a:rPr lang="en-US" sz="1800" dirty="0"/>
              <a:t> yang </a:t>
            </a:r>
            <a:r>
              <a:rPr lang="en-US" sz="1800" dirty="0" err="1"/>
              <a:t>diamati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yang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, </a:t>
            </a:r>
            <a:r>
              <a:rPr lang="en-US" sz="1800" dirty="0" err="1"/>
              <a:t>sebaik-baiknya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</a:t>
            </a:r>
            <a:r>
              <a:rPr lang="en-US" sz="1800" dirty="0" err="1"/>
              <a:t>sebagaimana</a:t>
            </a:r>
            <a:r>
              <a:rPr lang="en-US" sz="1800" dirty="0"/>
              <a:t> yang </a:t>
            </a:r>
            <a:r>
              <a:rPr lang="en-US" sz="1800" dirty="0" err="1"/>
              <a:t>diinginkan</a:t>
            </a:r>
            <a:r>
              <a:rPr lang="en-US" sz="1800" dirty="0"/>
              <a:t>.</a:t>
            </a:r>
          </a:p>
          <a:p>
            <a:pPr>
              <a:defRPr/>
            </a:pP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pengolahan</a:t>
            </a:r>
            <a:r>
              <a:rPr lang="en-US" sz="2000" dirty="0"/>
              <a:t> </a:t>
            </a:r>
            <a:r>
              <a:rPr lang="en-US" sz="2000" dirty="0" err="1"/>
              <a:t>kuisioner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Criteria </a:t>
            </a:r>
            <a:r>
              <a:rPr lang="en-US" dirty="0" err="1"/>
              <a:t>untuk</a:t>
            </a:r>
            <a:r>
              <a:rPr lang="en-US" dirty="0"/>
              <a:t> Noise Filtering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725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template_informatika_slide</vt:lpstr>
      <vt:lpstr>1_template_informatika_slide</vt:lpstr>
      <vt:lpstr>Microsoft Equation 3.0</vt:lpstr>
      <vt:lpstr>CIG4E3 / Pengolahan Citra Digital BAB 12 Fidelity Criteria </vt:lpstr>
      <vt:lpstr>Fidelity Criteria</vt:lpstr>
      <vt:lpstr>Fidelity Criteria</vt:lpstr>
      <vt:lpstr>Fidelity Criteria untuk Noise Filtering</vt:lpstr>
      <vt:lpstr>Fidelity Criteria untuk Noise Filtering</vt:lpstr>
      <vt:lpstr>Fidelity Criteria untuk Noise Filtering</vt:lpstr>
      <vt:lpstr>Fidelity Criteria untuk Noise Filtering</vt:lpstr>
      <vt:lpstr>Fidelity Criteria untuk Noise Filtering</vt:lpstr>
      <vt:lpstr>Fidelity Criteria untuk Noise Filtering</vt:lpstr>
      <vt:lpstr>Fidelity Criteria untuk Image Compression</vt:lpstr>
      <vt:lpstr>Fidelity Criteria untuk Image Compression</vt:lpstr>
      <vt:lpstr>Fidelity Criteria untuk Image Compression</vt:lpstr>
      <vt:lpstr>Fidelity Criteria untuk Image Compression</vt:lpstr>
      <vt:lpstr>Fidelity Criteria untuk Deteksi Sisi </vt:lpstr>
      <vt:lpstr>Fidelity Criteria untuk Deteksi Sisi </vt:lpstr>
      <vt:lpstr>Fidelity Criteria untuk Deteksi Sisi </vt:lpstr>
      <vt:lpstr>Fidelity Criteria untuk Deteksi Sisi </vt:lpstr>
      <vt:lpstr>Fidelity Criteria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160</cp:revision>
  <dcterms:created xsi:type="dcterms:W3CDTF">2012-11-14T18:53:32Z</dcterms:created>
  <dcterms:modified xsi:type="dcterms:W3CDTF">2014-07-08T17:10:34Z</dcterms:modified>
</cp:coreProperties>
</file>