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9" r:id="rId10"/>
    <p:sldId id="270" r:id="rId11"/>
    <p:sldId id="291" r:id="rId12"/>
    <p:sldId id="264" r:id="rId13"/>
    <p:sldId id="266" r:id="rId14"/>
    <p:sldId id="267" r:id="rId15"/>
    <p:sldId id="273" r:id="rId16"/>
    <p:sldId id="304" r:id="rId17"/>
    <p:sldId id="305" r:id="rId18"/>
    <p:sldId id="265" r:id="rId19"/>
    <p:sldId id="272" r:id="rId20"/>
    <p:sldId id="296" r:id="rId21"/>
    <p:sldId id="268" r:id="rId22"/>
    <p:sldId id="274" r:id="rId23"/>
    <p:sldId id="275" r:id="rId24"/>
    <p:sldId id="297" r:id="rId25"/>
    <p:sldId id="277" r:id="rId26"/>
    <p:sldId id="298" r:id="rId27"/>
    <p:sldId id="279" r:id="rId28"/>
    <p:sldId id="293" r:id="rId29"/>
    <p:sldId id="299" r:id="rId30"/>
    <p:sldId id="292" r:id="rId31"/>
    <p:sldId id="300" r:id="rId32"/>
    <p:sldId id="301" r:id="rId33"/>
    <p:sldId id="302" r:id="rId34"/>
    <p:sldId id="281" r:id="rId35"/>
    <p:sldId id="282" r:id="rId36"/>
    <p:sldId id="283" r:id="rId37"/>
    <p:sldId id="285" r:id="rId38"/>
    <p:sldId id="303" r:id="rId39"/>
    <p:sldId id="28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E665B-4820-4190-AC9A-3A20720C69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1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A99C-0C16-4BAB-830C-F983180A2E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6BBD-929A-43AF-94D2-84E844578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F2A3-0CAC-4BB3-8C58-E7DA58DC3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0CD9D8-7CD3-48BA-9E40-5634C40FD0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B9D0E9-5A05-4CFD-B714-BA92F8BDAE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999A-51D3-4498-988C-E15F1680C72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FEF-9E81-4EE3-B8C0-79A00226B4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4640B-DDBF-4FFD-B6B7-70684771A2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A36F-BE5C-41AD-A89A-2D3C7A32E8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5F2A-7145-4B5F-855B-D132F0B42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E162-F3ED-4D3A-B01A-91BB3365FD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36A-16CF-43F0-8565-F5DA3AE27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DD46129-A075-463E-A1BD-9386DDA7B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TOPIK KHUSUS:</a:t>
            </a:r>
            <a:br>
              <a:rPr lang="en-GB" sz="3200" dirty="0"/>
            </a:br>
            <a:r>
              <a:rPr lang="en-GB" sz="3200" dirty="0" err="1"/>
              <a:t>Pengolahan</a:t>
            </a:r>
            <a:r>
              <a:rPr lang="en-GB" sz="3200" dirty="0"/>
              <a:t> Citra </a:t>
            </a:r>
            <a:r>
              <a:rPr lang="en-GB" sz="3200" dirty="0" err="1"/>
              <a:t>Lanjut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US" sz="3200" b="1" dirty="0" err="1" smtClean="0"/>
              <a:t>Transformasi</a:t>
            </a:r>
            <a:r>
              <a:rPr lang="en-US" sz="3200" b="1" dirty="0" smtClean="0"/>
              <a:t> </a:t>
            </a:r>
            <a:r>
              <a:rPr lang="en-US" sz="3200" b="1" dirty="0"/>
              <a:t>Citra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 err="1"/>
              <a:t>Bagian</a:t>
            </a:r>
            <a:r>
              <a:rPr lang="en-US" sz="3200" b="1" dirty="0"/>
              <a:t> 1 : FT – DCT)</a:t>
            </a:r>
            <a:endParaRPr lang="en-US" sz="4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6400800" cy="3352800"/>
          </a:xfrm>
        </p:spPr>
        <p:txBody>
          <a:bodyPr/>
          <a:lstStyle/>
          <a:p>
            <a:r>
              <a:rPr lang="en-GB" sz="2800" dirty="0"/>
              <a:t>Bedy </a:t>
            </a:r>
            <a:r>
              <a:rPr lang="en-GB" sz="2800" dirty="0" err="1"/>
              <a:t>Purnama</a:t>
            </a:r>
            <a:r>
              <a:rPr lang="en-GB" sz="2800" dirty="0"/>
              <a:t>, </a:t>
            </a:r>
            <a:r>
              <a:rPr lang="en-GB" sz="2800" dirty="0" err="1"/>
              <a:t>S.Si</a:t>
            </a:r>
            <a:r>
              <a:rPr lang="en-GB" sz="2800" dirty="0"/>
              <a:t>., M.T.</a:t>
            </a:r>
          </a:p>
          <a:p>
            <a:r>
              <a:rPr lang="en-GB" sz="2800" dirty="0" err="1"/>
              <a:t>Fakultas</a:t>
            </a:r>
            <a:r>
              <a:rPr lang="en-GB" sz="2800" dirty="0"/>
              <a:t> IF - IT Telkom – 2011-1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000" dirty="0" err="1"/>
              <a:t>Sumber</a:t>
            </a:r>
            <a:r>
              <a:rPr lang="en-GB" sz="2000" dirty="0"/>
              <a:t> :</a:t>
            </a:r>
            <a:endParaRPr lang="en-GB" sz="2800" dirty="0"/>
          </a:p>
          <a:p>
            <a:r>
              <a:rPr lang="en-GB" sz="2000" dirty="0" err="1"/>
              <a:t>Prof.Dr</a:t>
            </a:r>
            <a:r>
              <a:rPr lang="en-GB" sz="2000" dirty="0"/>
              <a:t>. </a:t>
            </a:r>
            <a:r>
              <a:rPr lang="en-GB" sz="2000" dirty="0" err="1"/>
              <a:t>Aniati</a:t>
            </a:r>
            <a:r>
              <a:rPr lang="en-GB" sz="2000" dirty="0"/>
              <a:t> </a:t>
            </a:r>
            <a:r>
              <a:rPr lang="en-GB" sz="2000" dirty="0" err="1"/>
              <a:t>Murni</a:t>
            </a:r>
            <a:r>
              <a:rPr lang="en-GB" sz="2000" dirty="0"/>
              <a:t> &amp; Dina </a:t>
            </a:r>
            <a:r>
              <a:rPr lang="en-GB" sz="2000" dirty="0" err="1"/>
              <a:t>Chahyati</a:t>
            </a:r>
            <a:r>
              <a:rPr lang="en-GB" sz="2000" dirty="0"/>
              <a:t>, </a:t>
            </a:r>
            <a:r>
              <a:rPr lang="en-GB" sz="2000" dirty="0" err="1"/>
              <a:t>M.Kom</a:t>
            </a:r>
            <a:endParaRPr lang="en-GB" sz="2000" dirty="0"/>
          </a:p>
          <a:p>
            <a:r>
              <a:rPr lang="en-GB" sz="2000" dirty="0" err="1"/>
              <a:t>FasIlKom</a:t>
            </a:r>
            <a:r>
              <a:rPr lang="en-GB" sz="2000" dirty="0"/>
              <a:t>-UI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Gambar</a:t>
            </a:r>
            <a:r>
              <a:rPr lang="en-US" dirty="0"/>
              <a:t> a) n = 1, b) n =3, c) n = 7, d) n = 99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9B3-6502-4A6E-BCBD-7BE7A40576B7}" type="slidenum">
              <a:rPr lang="en-US"/>
              <a:pPr/>
              <a:t>10</a:t>
            </a:fld>
            <a:endParaRPr lang="en-US"/>
          </a:p>
        </p:txBody>
      </p:sp>
      <p:pic>
        <p:nvPicPr>
          <p:cNvPr id="21509" name="Picture 5" descr="sin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sin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sin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sin99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514600" y="2667000"/>
            <a:ext cx="47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590800" y="57150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(c)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400800" y="57150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(d)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172200" y="2667000"/>
            <a:ext cx="48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(b)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 - Motivasi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Jika semua sinyal periodik dapat dinyatakan dalam penjumlahan fungsi-fungsi sinus-cosinus, pertanyaan berikutnya yang muncul adalah: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Jika saya memiliki sebuah sinyal sembarang, bagaimana saya tahu fungsi-fungsi cos – sin apa yang membentuknya ?</a:t>
            </a:r>
          </a:p>
          <a:p>
            <a:pPr>
              <a:lnSpc>
                <a:spcPct val="90000"/>
              </a:lnSpc>
            </a:pPr>
            <a:r>
              <a:rPr lang="en-US" sz="2400"/>
              <a:t>Atau dengan kata lain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Berapakah frekuensi yang dominan di sinyal tersebut ?</a:t>
            </a:r>
          </a:p>
          <a:p>
            <a:pPr>
              <a:lnSpc>
                <a:spcPct val="90000"/>
              </a:lnSpc>
            </a:pPr>
            <a:r>
              <a:rPr lang="en-US" sz="2400"/>
              <a:t>Pertanyaan di atas dapat dijawab dengan menghitung nilai F(u) dari sinyal tersebut.  Dari nilai F(u) kemudian dapat diperoleh kembali sinyal awal dengan menghitung f(x), menggunakan rumus: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863C-F1E5-4FA3-9299-99DBB08ABC1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FT – 1 </a:t>
            </a:r>
            <a:r>
              <a:rPr lang="en-US" dirty="0" err="1"/>
              <a:t>dimensi</a:t>
            </a:r>
            <a:endParaRPr lang="en-US" dirty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955674"/>
              </p:ext>
            </p:extLst>
          </p:nvPr>
        </p:nvGraphicFramePr>
        <p:xfrm>
          <a:off x="1371600" y="2438400"/>
          <a:ext cx="6370123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3288960" imgH="901440" progId="Equation.3">
                  <p:embed/>
                </p:oleObj>
              </mc:Choice>
              <mc:Fallback>
                <p:oleObj name="Equation" r:id="rId3" imgW="3288960" imgH="901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6370123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307F-978E-4BDF-B898-1378C30AC2B4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828800"/>
            <a:ext cx="7924800" cy="4876800"/>
          </a:xfrm>
        </p:spPr>
        <p:txBody>
          <a:bodyPr/>
          <a:lstStyle/>
          <a:p>
            <a:r>
              <a:rPr lang="en-US" sz="2400" dirty="0" err="1"/>
              <a:t>Rumus</a:t>
            </a:r>
            <a:r>
              <a:rPr lang="en-US" sz="2400" dirty="0"/>
              <a:t> FT </a:t>
            </a:r>
            <a:r>
              <a:rPr lang="en-US" sz="2400" dirty="0" err="1"/>
              <a:t>kontinu</a:t>
            </a:r>
            <a:r>
              <a:rPr lang="en-US" sz="2400" dirty="0"/>
              <a:t> 1 </a:t>
            </a:r>
            <a:r>
              <a:rPr lang="en-US" sz="2400" dirty="0" err="1" smtClean="0"/>
              <a:t>dimensi</a:t>
            </a:r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dirty="0" err="1"/>
              <a:t>Rumus</a:t>
            </a:r>
            <a:r>
              <a:rPr lang="en-US" dirty="0"/>
              <a:t> FT </a:t>
            </a:r>
            <a:r>
              <a:rPr lang="en-US" dirty="0" err="1"/>
              <a:t>diskret</a:t>
            </a:r>
            <a:r>
              <a:rPr lang="en-US" dirty="0"/>
              <a:t> 1 </a:t>
            </a:r>
            <a:r>
              <a:rPr lang="en-US" dirty="0" err="1"/>
              <a:t>dimensi</a:t>
            </a:r>
            <a:endParaRPr lang="en-US" dirty="0"/>
          </a:p>
          <a:p>
            <a:endParaRPr lang="en-US" sz="2800" dirty="0"/>
          </a:p>
        </p:txBody>
      </p:sp>
      <p:graphicFrame>
        <p:nvGraphicFramePr>
          <p:cNvPr id="1331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10223472"/>
              </p:ext>
            </p:extLst>
          </p:nvPr>
        </p:nvGraphicFramePr>
        <p:xfrm>
          <a:off x="1371600" y="4787153"/>
          <a:ext cx="45513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2311200" imgH="812520" progId="Equation.3">
                  <p:embed/>
                </p:oleObj>
              </mc:Choice>
              <mc:Fallback>
                <p:oleObj name="Equation" r:id="rId5" imgW="2311200" imgH="812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87153"/>
                        <a:ext cx="45513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FT 1 dimensi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id-ID" sz="2400" dirty="0"/>
              <a:t>Contoh berikut diambil dari Polikar</a:t>
            </a:r>
            <a:endParaRPr lang="en-US" sz="2400" dirty="0"/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smtClean="0"/>
              <a:t>     (http://engineering.rowan.edu/~polikar/WAVELETS/WTtutorial.html</a:t>
            </a:r>
            <a:r>
              <a:rPr lang="id-ID" sz="2000" dirty="0" smtClean="0"/>
              <a:t>)</a:t>
            </a:r>
          </a:p>
          <a:p>
            <a:pPr lvl="1">
              <a:buFont typeface="Wingdings" pitchFamily="2" charset="2"/>
              <a:buNone/>
            </a:pPr>
            <a:endParaRPr lang="en-US" sz="1600" dirty="0"/>
          </a:p>
          <a:p>
            <a:pPr lvl="1">
              <a:buFont typeface="Wingdings" pitchFamily="2" charset="2"/>
              <a:buNone/>
            </a:pP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 x(t)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sbb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x(t) = </a:t>
            </a:r>
            <a:r>
              <a:rPr lang="en-US" sz="2400" dirty="0" err="1"/>
              <a:t>cos</a:t>
            </a:r>
            <a:r>
              <a:rPr lang="en-US" sz="2400" dirty="0"/>
              <a:t>(2*pi*5*t) + </a:t>
            </a:r>
            <a:r>
              <a:rPr lang="en-US" sz="2400" dirty="0" err="1"/>
              <a:t>cos</a:t>
            </a:r>
            <a:r>
              <a:rPr lang="en-US" sz="2400" dirty="0"/>
              <a:t>(2*pi*10*t) + 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         </a:t>
            </a:r>
            <a:r>
              <a:rPr lang="en-US" sz="2400" dirty="0" err="1"/>
              <a:t>cos</a:t>
            </a:r>
            <a:r>
              <a:rPr lang="en-US" sz="2400" dirty="0"/>
              <a:t>(2*pi*20*t) + </a:t>
            </a:r>
            <a:r>
              <a:rPr lang="en-US" sz="2400" dirty="0" err="1"/>
              <a:t>cos</a:t>
            </a:r>
            <a:r>
              <a:rPr lang="en-US" sz="2400" dirty="0"/>
              <a:t>(2*pi*50*t)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err="1"/>
              <a:t>Sinyal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5,10,20,50</a:t>
            </a:r>
            <a:r>
              <a:rPr lang="en-US" sz="2000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D3DD-D5E7-46F3-A2E1-8E864F81D98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1 </a:t>
            </a:r>
            <a:r>
              <a:rPr lang="en-US" dirty="0" err="1"/>
              <a:t>Dimensi</a:t>
            </a:r>
            <a:r>
              <a:rPr lang="en-US" dirty="0"/>
              <a:t> x(t)</a:t>
            </a:r>
          </a:p>
        </p:txBody>
      </p:sp>
      <p:pic>
        <p:nvPicPr>
          <p:cNvPr id="16394" name="Picture 10" descr="cosfourfr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5488"/>
            <a:ext cx="4486275" cy="3876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B2F1C-C65C-46C1-AE74-36630DA5415B}" type="slidenum">
              <a:rPr lang="en-US"/>
              <a:pPr/>
              <a:t>14</a:t>
            </a:fld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105400" y="1981200"/>
            <a:ext cx="29718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d-ID" dirty="0"/>
              <a:t>Gambar sinyal satu dimensi dengan rumus</a:t>
            </a:r>
          </a:p>
          <a:p>
            <a:pPr lvl="1"/>
            <a:r>
              <a:rPr lang="en-US" dirty="0"/>
              <a:t>x(t)= </a:t>
            </a:r>
            <a:r>
              <a:rPr lang="en-US" dirty="0" err="1"/>
              <a:t>cos</a:t>
            </a:r>
            <a:r>
              <a:rPr lang="en-US" dirty="0"/>
              <a:t>(2*pi*5*t) +</a:t>
            </a:r>
            <a:endParaRPr lang="id-ID" dirty="0"/>
          </a:p>
          <a:p>
            <a:pPr lvl="1"/>
            <a:r>
              <a:rPr lang="id-ID" dirty="0"/>
              <a:t>       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(2*pi*10*t) + 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cos</a:t>
            </a:r>
            <a:r>
              <a:rPr lang="en-US" dirty="0"/>
              <a:t>(2*pi*20*t) +</a:t>
            </a:r>
            <a:endParaRPr lang="id-ID" dirty="0"/>
          </a:p>
          <a:p>
            <a:pPr lvl="1"/>
            <a:r>
              <a:rPr lang="id-ID" dirty="0"/>
              <a:t>       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(2*pi*50*t)</a:t>
            </a:r>
            <a:endParaRPr lang="id-ID" dirty="0"/>
          </a:p>
          <a:p>
            <a:pPr lvl="1"/>
            <a:endParaRPr lang="en-US" dirty="0"/>
          </a:p>
          <a:p>
            <a:r>
              <a:rPr lang="id-ID" dirty="0"/>
              <a:t>(Sumber: Polikar)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FT dari sinyal tersebut</a:t>
            </a:r>
            <a:endParaRPr lang="en-US"/>
          </a:p>
        </p:txBody>
      </p:sp>
      <p:pic>
        <p:nvPicPr>
          <p:cNvPr id="30728" name="Picture 8" descr="fftcosfourfr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981200"/>
            <a:ext cx="4543425" cy="3867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70E24-E6C3-4166-AB51-1DCCF144F211}" type="slidenum">
              <a:rPr lang="en-US"/>
              <a:pPr/>
              <a:t>15</a:t>
            </a:fld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410200" y="2133600"/>
            <a:ext cx="32766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dirty="0"/>
              <a:t>FT dari sinyal tersebut.</a:t>
            </a:r>
          </a:p>
          <a:p>
            <a:r>
              <a:rPr lang="id-ID" dirty="0"/>
              <a:t>Terlihat bahwa FT dapat menangkap frekuensi-frekuensi yang dominan dalam sinyal tersebut, yaitu 5,10, 20, 50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F(u)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5,10, 20, 50)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1 </a:t>
            </a:r>
            <a:r>
              <a:rPr lang="en-US" dirty="0" err="1"/>
              <a:t>Dimensi</a:t>
            </a:r>
            <a:r>
              <a:rPr lang="en-US" dirty="0"/>
              <a:t> x(t</a:t>
            </a:r>
            <a:r>
              <a:rPr lang="en-US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look at the following figure: Here the signal is again the cosine signal, and it has the same four frequencies. However, these components occur at </a:t>
            </a:r>
            <a:r>
              <a:rPr lang="en-US" b="1" dirty="0"/>
              <a:t>different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62250"/>
            <a:ext cx="45815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9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1 </a:t>
            </a:r>
            <a:r>
              <a:rPr lang="en-US" dirty="0" err="1"/>
              <a:t>Dimensi</a:t>
            </a:r>
            <a:r>
              <a:rPr lang="en-US" dirty="0"/>
              <a:t> x(t)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reason they have a small amplitude , is because, </a:t>
            </a:r>
            <a:r>
              <a:rPr lang="en-US" b="1" dirty="0"/>
              <a:t>they are not major spectral components of the given signal</a:t>
            </a:r>
            <a:r>
              <a:rPr lang="en-US" dirty="0"/>
              <a:t>, and the reason we see those, is because of the sudden change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the frequencies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52725"/>
            <a:ext cx="45339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80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Contoh Penghitungan FT 1 dimensi (Gonzalez hlm 90-92)</a:t>
            </a:r>
          </a:p>
        </p:txBody>
      </p:sp>
      <p:graphicFrame>
        <p:nvGraphicFramePr>
          <p:cNvPr id="14340" name="Rectangle 4"/>
          <p:cNvGraphicFramePr>
            <a:graphicFrameLocks noGrp="1"/>
          </p:cNvGraphicFramePr>
          <p:nvPr>
            <p:ph idx="1"/>
          </p:nvPr>
        </p:nvGraphicFramePr>
        <p:xfrm>
          <a:off x="4048125" y="3514725"/>
          <a:ext cx="1047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3514725"/>
                        <a:ext cx="1047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397-6F04-424E-B02F-1321FB19A413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434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28623686"/>
              </p:ext>
            </p:extLst>
          </p:nvPr>
        </p:nvGraphicFramePr>
        <p:xfrm>
          <a:off x="533400" y="1828800"/>
          <a:ext cx="7467600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4" imgW="5333760" imgH="3073320" progId="Equation.3">
                  <p:embed/>
                </p:oleObj>
              </mc:Choice>
              <mc:Fallback>
                <p:oleObj name="Equation" r:id="rId4" imgW="5333760" imgH="3073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467600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Penghitungan FT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Hasil penghitungan FT biasanya mengandung bilangan real dan imajiner</a:t>
            </a:r>
          </a:p>
          <a:p>
            <a:r>
              <a:rPr lang="en-US" sz="2400"/>
              <a:t>Fourier Spectrum didapatkan dari magnitude kedua bilangan tersebut shg|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)| = [</a:t>
            </a:r>
            <a:r>
              <a:rPr lang="en-US" sz="2400" i="1"/>
              <a:t>R </a:t>
            </a:r>
            <a:r>
              <a:rPr lang="en-US" sz="2400" baseline="30000"/>
              <a:t>2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) + </a:t>
            </a:r>
            <a:r>
              <a:rPr lang="en-US" sz="2400" i="1"/>
              <a:t>I </a:t>
            </a:r>
            <a:r>
              <a:rPr lang="en-US" sz="2400" baseline="30000"/>
              <a:t>2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)]</a:t>
            </a:r>
            <a:r>
              <a:rPr lang="en-US" sz="2400" baseline="30000"/>
              <a:t>1/2</a:t>
            </a:r>
          </a:p>
          <a:p>
            <a:r>
              <a:rPr lang="en-US" sz="2400"/>
              <a:t>Untuk contoh di halaman sebelumnya, Fourier Spectrumnya adalah sebagai berikut: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000"/>
              <a:t>|F(0)| = 3.25	|F(1)| =  [(-0.5)</a:t>
            </a:r>
            <a:r>
              <a:rPr lang="en-US" sz="2000" baseline="30000"/>
              <a:t>2</a:t>
            </a:r>
            <a:r>
              <a:rPr lang="en-US" sz="2000"/>
              <a:t>+(0.25)</a:t>
            </a:r>
            <a:r>
              <a:rPr lang="en-US" sz="2000" baseline="30000"/>
              <a:t>2</a:t>
            </a:r>
            <a:r>
              <a:rPr lang="en-US" sz="2000"/>
              <a:t>]</a:t>
            </a:r>
            <a:r>
              <a:rPr lang="en-US" sz="2000" baseline="30000"/>
              <a:t>1/2</a:t>
            </a:r>
            <a:r>
              <a:rPr lang="en-US" sz="2000"/>
              <a:t> = 0.5590</a:t>
            </a:r>
          </a:p>
          <a:p>
            <a:r>
              <a:rPr lang="en-US" sz="2000"/>
              <a:t>|F(2)| = 0.25	|F(3)| =  [(0.5)</a:t>
            </a:r>
            <a:r>
              <a:rPr lang="en-US" sz="2000" baseline="30000"/>
              <a:t>2</a:t>
            </a:r>
            <a:r>
              <a:rPr lang="en-US" sz="2000"/>
              <a:t>+(0.25)</a:t>
            </a:r>
            <a:r>
              <a:rPr lang="en-US" sz="2000" baseline="30000"/>
              <a:t>2</a:t>
            </a:r>
            <a:r>
              <a:rPr lang="en-US" sz="2000"/>
              <a:t>]</a:t>
            </a:r>
            <a:r>
              <a:rPr lang="en-US" sz="2000" baseline="30000"/>
              <a:t>1/2</a:t>
            </a:r>
            <a:r>
              <a:rPr lang="en-US" sz="2000"/>
              <a:t> = 0.5590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0914-9812-4379-90AA-39037939C8A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?</a:t>
            </a:r>
          </a:p>
          <a:p>
            <a:pPr lvl="1"/>
            <a:r>
              <a:rPr lang="en-US" sz="2400" dirty="0" err="1"/>
              <a:t>Setiap</a:t>
            </a:r>
            <a:r>
              <a:rPr lang="en-US" sz="2400" dirty="0"/>
              <a:t> orang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menyederhanakan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[Brigham,1974]</a:t>
            </a:r>
          </a:p>
          <a:p>
            <a:pPr lvl="1"/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 = x/z</a:t>
            </a:r>
          </a:p>
          <a:p>
            <a:pPr lvl="2"/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konvensional</a:t>
            </a:r>
            <a:r>
              <a:rPr lang="en-US" sz="2000" dirty="0"/>
              <a:t> : </a:t>
            </a:r>
            <a:r>
              <a:rPr lang="en-US" sz="2000" dirty="0" err="1"/>
              <a:t>pembagian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</a:t>
            </a:r>
          </a:p>
          <a:p>
            <a:pPr lvl="2"/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: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</a:p>
          <a:p>
            <a:pPr lvl="3"/>
            <a:r>
              <a:rPr lang="en-US" sz="1800" dirty="0"/>
              <a:t>log(y) = log(x) – log(z)</a:t>
            </a:r>
          </a:p>
          <a:p>
            <a:pPr lvl="3"/>
            <a:r>
              <a:rPr lang="en-US" dirty="0"/>
              <a:t>look-up table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look-up table</a:t>
            </a:r>
            <a:r>
              <a:rPr lang="en-US" dirty="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6095-8FA8-4F82-AF89-A781A1ADB4F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FT – 2 </a:t>
            </a:r>
            <a:r>
              <a:rPr lang="en-US" dirty="0" err="1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FT 2 </a:t>
            </a:r>
            <a:r>
              <a:rPr lang="en-US" dirty="0" err="1"/>
              <a:t>dimensi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2943225"/>
          <a:ext cx="7239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3" imgW="3683000" imgH="1346200" progId="Equation.3">
                  <p:embed/>
                </p:oleObj>
              </mc:Choice>
              <mc:Fallback>
                <p:oleObj name="Equation" r:id="rId3" imgW="36830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3225"/>
                        <a:ext cx="7239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41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FT 2 </a:t>
            </a:r>
            <a:r>
              <a:rPr lang="en-US" sz="4000" dirty="0" err="1"/>
              <a:t>Dimensi</a:t>
            </a:r>
            <a:r>
              <a:rPr lang="id-ID" sz="4000" dirty="0"/>
              <a:t/>
            </a:r>
            <a:br>
              <a:rPr lang="id-ID" sz="4000" dirty="0"/>
            </a:br>
            <a:r>
              <a:rPr lang="id-ID" sz="4000" dirty="0"/>
              <a:t> </a:t>
            </a:r>
            <a:r>
              <a:rPr lang="id-ID" sz="1800" dirty="0">
                <a:solidFill>
                  <a:schemeClr val="tx1"/>
                </a:solidFill>
              </a:rPr>
              <a:t>Sumber: </a:t>
            </a:r>
            <a:r>
              <a:rPr lang="en-US" sz="1800" dirty="0">
                <a:solidFill>
                  <a:schemeClr val="tx1"/>
                </a:solidFill>
              </a:rPr>
              <a:t>http://www.icaen.uiowa.edu/~dip/LECTURE/LinTransforms.html</a:t>
            </a:r>
          </a:p>
        </p:txBody>
      </p:sp>
      <p:pic>
        <p:nvPicPr>
          <p:cNvPr id="17413" name="Picture 5" descr="f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05000"/>
            <a:ext cx="6219825" cy="3771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851E-43AA-44F2-9221-303855BDDA7B}" type="slidenum">
              <a:rPr lang="en-US"/>
              <a:pPr/>
              <a:t>21</a:t>
            </a:fld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58763" y="5715000"/>
            <a:ext cx="8885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/>
              <a:t>Untuk menampilkan nilai FT suatu citra, karena keterbatasan display, seringkali digunakan nilai </a:t>
            </a:r>
            <a:r>
              <a:rPr lang="id-ID" b="1"/>
              <a:t>D(u,v)= c log [1 + |F(u,v)|]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6" name="Picture 4" descr="f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91" y="1600200"/>
            <a:ext cx="4088818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01699-6B2F-41C2-A65B-BA1247183BCE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 descr="f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87" y="1600200"/>
            <a:ext cx="4688425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3CA1-503C-475B-872D-90A3FA5E4003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Sifat-sifat FT 2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Separable :</a:t>
            </a:r>
          </a:p>
          <a:p>
            <a:pPr lvl="1"/>
            <a:r>
              <a:rPr lang="id-ID" sz="2400" dirty="0"/>
              <a:t>Pemrosesan FT 2 dimensi dapat dilakukan dengan melakukan FT 1 dimensi terhadap kolom, kemudian dilanjutkan dengan FT 1 dimensi terhadap </a:t>
            </a:r>
            <a:r>
              <a:rPr lang="id-ID" sz="2400" dirty="0" smtClean="0"/>
              <a:t>baris</a:t>
            </a:r>
            <a:endParaRPr lang="en-US" sz="2400" dirty="0" smtClean="0"/>
          </a:p>
          <a:p>
            <a:pPr lvl="1"/>
            <a:endParaRPr lang="id-ID" sz="2400" dirty="0"/>
          </a:p>
          <a:p>
            <a:r>
              <a:rPr lang="id-ID" sz="2800" dirty="0"/>
              <a:t>Translasi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27662"/>
              </p:ext>
            </p:extLst>
          </p:nvPr>
        </p:nvGraphicFramePr>
        <p:xfrm>
          <a:off x="990600" y="4343400"/>
          <a:ext cx="6781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3" imgW="3213100" imgH="457200" progId="Equation.3">
                  <p:embed/>
                </p:oleObj>
              </mc:Choice>
              <mc:Fallback>
                <p:oleObj name="Equation" r:id="rId3" imgW="3213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6781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2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Sifat-sifat FT 2 dimensi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z="2800"/>
              <a:t>Periodik</a:t>
            </a:r>
          </a:p>
          <a:p>
            <a:pPr lvl="1">
              <a:lnSpc>
                <a:spcPct val="90000"/>
              </a:lnSpc>
            </a:pPr>
            <a:r>
              <a:rPr lang="id-ID" sz="2400"/>
              <a:t>FT dan IFT bersifat periodik dengan periode N (N adalah jumlah titik)</a:t>
            </a:r>
          </a:p>
          <a:p>
            <a:pPr>
              <a:lnSpc>
                <a:spcPct val="90000"/>
              </a:lnSpc>
            </a:pPr>
            <a:r>
              <a:rPr lang="id-ID" sz="2800"/>
              <a:t>Rotasi</a:t>
            </a:r>
          </a:p>
          <a:p>
            <a:pPr lvl="1">
              <a:lnSpc>
                <a:spcPct val="90000"/>
              </a:lnSpc>
            </a:pPr>
            <a:r>
              <a:rPr lang="id-ID" sz="2400"/>
              <a:t>Jika kita merotasikan f(x,y) sebanyak </a:t>
            </a:r>
            <a:r>
              <a:rPr lang="el-GR" sz="2400"/>
              <a:t>θ</a:t>
            </a:r>
            <a:r>
              <a:rPr lang="id-ID" sz="2400" baseline="30000"/>
              <a:t>0</a:t>
            </a:r>
            <a:r>
              <a:rPr lang="id-ID" sz="2400"/>
              <a:t>. maka F(u,x) juga akan berotasi sebanyak </a:t>
            </a:r>
            <a:r>
              <a:rPr lang="el-GR" sz="2400"/>
              <a:t>θ</a:t>
            </a:r>
            <a:r>
              <a:rPr lang="id-ID" sz="2400" baseline="30000"/>
              <a:t>0</a:t>
            </a:r>
            <a:r>
              <a:rPr lang="id-ID" sz="2400"/>
              <a:t>, demikian pula sebaliknya.</a:t>
            </a:r>
          </a:p>
          <a:p>
            <a:pPr>
              <a:lnSpc>
                <a:spcPct val="90000"/>
              </a:lnSpc>
            </a:pPr>
            <a:r>
              <a:rPr lang="id-ID" sz="2800"/>
              <a:t>Distributif</a:t>
            </a:r>
          </a:p>
          <a:p>
            <a:pPr lvl="1">
              <a:lnSpc>
                <a:spcPct val="90000"/>
              </a:lnSpc>
            </a:pPr>
            <a:r>
              <a:rPr lang="id-ID" sz="2400"/>
              <a:t>FT dan IFT bersifat distributif terhadap penjumlahan tapi tidak terhadap perkalian</a:t>
            </a:r>
            <a:endParaRPr lang="el-GR" sz="24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3913-CEC9-4DF7-BCDD-49B2B1B6063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Sifat-sifat FT 2 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Penskalaan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id-ID" dirty="0"/>
              <a:t>Nilai rata-rata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12195"/>
              </p:ext>
            </p:extLst>
          </p:nvPr>
        </p:nvGraphicFramePr>
        <p:xfrm>
          <a:off x="762000" y="2133600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3" imgW="1841500" imgH="660400" progId="Equation.3">
                  <p:embed/>
                </p:oleObj>
              </mc:Choice>
              <mc:Fallback>
                <p:oleObj name="Equation" r:id="rId3" imgW="18415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297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35679"/>
              </p:ext>
            </p:extLst>
          </p:nvPr>
        </p:nvGraphicFramePr>
        <p:xfrm>
          <a:off x="838200" y="4419600"/>
          <a:ext cx="4495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5" imgW="2400300" imgH="444500" progId="Equation.3">
                  <p:embed/>
                </p:oleObj>
              </mc:Choice>
              <mc:Fallback>
                <p:oleObj name="Equation" r:id="rId5" imgW="2400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44958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2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Fast Fourier Transform (FFT)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dirty="0"/>
              <a:t>Merupakan algoritma penghitungan yang mengurangi kompleksitas FT biasa dari N</a:t>
            </a:r>
            <a:r>
              <a:rPr lang="id-ID" baseline="30000" dirty="0"/>
              <a:t>2</a:t>
            </a:r>
            <a:r>
              <a:rPr lang="id-ID" dirty="0"/>
              <a:t> menjadi N log</a:t>
            </a:r>
            <a:r>
              <a:rPr lang="id-ID" baseline="-25000" dirty="0"/>
              <a:t>2</a:t>
            </a:r>
            <a:r>
              <a:rPr lang="id-ID" dirty="0"/>
              <a:t>N saja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id-ID" dirty="0" smtClean="0"/>
              <a:t>Pada </a:t>
            </a:r>
            <a:r>
              <a:rPr lang="id-ID" dirty="0"/>
              <a:t>implementasinya, FFT merupakan cara yang umum digunakan untuk menghitung FT diskret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id-ID" dirty="0" smtClean="0"/>
              <a:t>InversFT </a:t>
            </a:r>
            <a:r>
              <a:rPr lang="id-ID" dirty="0"/>
              <a:t>juga dapat dihitung dengan kompleksitas N log</a:t>
            </a:r>
            <a:r>
              <a:rPr lang="id-ID" baseline="-25000" dirty="0"/>
              <a:t>2</a:t>
            </a:r>
            <a:r>
              <a:rPr lang="id-ID" dirty="0"/>
              <a:t>N (IFFT)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id-ID" sz="2400" dirty="0" smtClean="0"/>
              <a:t>Di </a:t>
            </a:r>
            <a:r>
              <a:rPr lang="id-ID" sz="2400" dirty="0"/>
              <a:t>Matlab : fft(x) atau fft2(X) untuk FT dan ifft(x) atau ifft2(X) untuk invers FT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id-ID" sz="1600" dirty="0"/>
              <a:t>   </a:t>
            </a: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EF8E-FF8C-404D-8C57-42835FB4D41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Transformasi Walsh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Jika FT berdasarkan pada basis fungsi trigonometri (sin-cos), maka Tr. Walsh berdasarkan pada fungsi basis yang nilainya +1 dan -1</a:t>
            </a:r>
          </a:p>
          <a:p>
            <a:r>
              <a:rPr lang="id-ID"/>
              <a:t>Kompleksitas algoritma Tr. Walsh juga dapat diefisienkan menjadi N log</a:t>
            </a:r>
            <a:r>
              <a:rPr lang="id-ID" baseline="-25000"/>
              <a:t>2</a:t>
            </a:r>
            <a:r>
              <a:rPr lang="id-ID"/>
              <a:t> 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0BEA-87F7-43C4-A39E-989F229C768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 Tr. Walsh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Rumus Tr. Walsh 2 dimensi: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ct val="50000"/>
              </a:spcBef>
            </a:pPr>
            <a:r>
              <a:rPr lang="en-US" i="1" dirty="0"/>
              <a:t>b </a:t>
            </a:r>
            <a:r>
              <a:rPr lang="en-US" baseline="-25000" dirty="0"/>
              <a:t>k</a:t>
            </a:r>
            <a:r>
              <a:rPr lang="en-US" dirty="0"/>
              <a:t>(z) </a:t>
            </a:r>
            <a:r>
              <a:rPr lang="en-US" dirty="0" err="1"/>
              <a:t>adalah</a:t>
            </a:r>
            <a:r>
              <a:rPr lang="en-US" dirty="0"/>
              <a:t> bit </a:t>
            </a:r>
            <a:r>
              <a:rPr lang="en-US" dirty="0" err="1"/>
              <a:t>ke</a:t>
            </a:r>
            <a:r>
              <a:rPr lang="en-US" dirty="0"/>
              <a:t>-k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z. 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Contoh</a:t>
            </a:r>
            <a:r>
              <a:rPr lang="en-US" dirty="0"/>
              <a:t> : n = 3, z = 6 (110) </a:t>
            </a:r>
            <a:r>
              <a:rPr lang="en-US" dirty="0" err="1"/>
              <a:t>maka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(z) = 0, b</a:t>
            </a:r>
            <a:r>
              <a:rPr lang="en-US" baseline="-25000" dirty="0"/>
              <a:t>1</a:t>
            </a:r>
            <a:r>
              <a:rPr lang="en-US" dirty="0"/>
              <a:t>(z) = 1, b</a:t>
            </a:r>
            <a:r>
              <a:rPr lang="en-US" baseline="-25000" dirty="0"/>
              <a:t>2</a:t>
            </a:r>
            <a:r>
              <a:rPr lang="en-US" dirty="0"/>
              <a:t>(z) =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61193"/>
              </p:ext>
            </p:extLst>
          </p:nvPr>
        </p:nvGraphicFramePr>
        <p:xfrm>
          <a:off x="762000" y="2133600"/>
          <a:ext cx="67230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3" imgW="3225800" imgH="1206500" progId="Equation.3">
                  <p:embed/>
                </p:oleObj>
              </mc:Choice>
              <mc:Fallback>
                <p:oleObj name="Equation" r:id="rId3" imgW="32258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6723063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Fourier</a:t>
            </a:r>
          </a:p>
          <a:p>
            <a:pPr lvl="1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memerlukan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wavelet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6B99-D6EF-454F-BFCB-1EBFC2DA5A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Walsh</a:t>
            </a:r>
          </a:p>
        </p:txBody>
      </p:sp>
      <p:pic>
        <p:nvPicPr>
          <p:cNvPr id="64516" name="Picture 4" descr="wal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78" y="1600200"/>
            <a:ext cx="4743022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8D6-1918-45B6-A773-F623634CA7CD}" type="slidenum">
              <a:rPr lang="en-US"/>
              <a:pPr/>
              <a:t>30</a:t>
            </a:fld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669925" y="2393950"/>
            <a:ext cx="263366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/>
              <a:t>Jika digambarkan secara visual, maka untuk N = 4, bentuk basisnya dapat dilihat seperti gambar disamping.</a:t>
            </a:r>
          </a:p>
          <a:p>
            <a:endParaRPr lang="id-ID"/>
          </a:p>
          <a:p>
            <a:r>
              <a:rPr lang="id-ID"/>
              <a:t>Karena rumus forward dan invers-nya sama, maka basis ini dapat dipakai baik untuk forward maupun invers transform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Rumus</a:t>
            </a:r>
            <a:r>
              <a:rPr lang="en-US" dirty="0"/>
              <a:t> Tr. </a:t>
            </a:r>
            <a:r>
              <a:rPr lang="en-US" dirty="0" err="1"/>
              <a:t>Hadamard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ct val="50000"/>
              </a:spcBef>
            </a:pPr>
            <a:r>
              <a:rPr lang="en-US" i="1" dirty="0"/>
              <a:t>b </a:t>
            </a:r>
            <a:r>
              <a:rPr lang="en-US" baseline="-25000" dirty="0"/>
              <a:t>k</a:t>
            </a:r>
            <a:r>
              <a:rPr lang="en-US" dirty="0"/>
              <a:t>(z) </a:t>
            </a:r>
            <a:r>
              <a:rPr lang="en-US" dirty="0" err="1"/>
              <a:t>adalah</a:t>
            </a:r>
            <a:r>
              <a:rPr lang="en-US" dirty="0"/>
              <a:t> bit </a:t>
            </a:r>
            <a:r>
              <a:rPr lang="en-US" dirty="0" err="1"/>
              <a:t>ke</a:t>
            </a:r>
            <a:r>
              <a:rPr lang="en-US" dirty="0"/>
              <a:t>-k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z. 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Contoh</a:t>
            </a:r>
            <a:r>
              <a:rPr lang="en-US" dirty="0"/>
              <a:t> : n = 3, z = 6 (110) </a:t>
            </a:r>
            <a:r>
              <a:rPr lang="en-US" dirty="0" err="1"/>
              <a:t>maka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(z) = 0, b</a:t>
            </a:r>
            <a:r>
              <a:rPr lang="en-US" baseline="-25000" dirty="0"/>
              <a:t>1</a:t>
            </a:r>
            <a:r>
              <a:rPr lang="en-US" dirty="0"/>
              <a:t>(z) = 1, b</a:t>
            </a:r>
            <a:r>
              <a:rPr lang="en-US" baseline="-25000" dirty="0"/>
              <a:t>2</a:t>
            </a:r>
            <a:r>
              <a:rPr lang="en-US" dirty="0"/>
              <a:t>(z) = 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1729"/>
              </p:ext>
            </p:extLst>
          </p:nvPr>
        </p:nvGraphicFramePr>
        <p:xfrm>
          <a:off x="762000" y="2209800"/>
          <a:ext cx="6477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3" imgW="2895600" imgH="1295400" progId="Equation.3">
                  <p:embed/>
                </p:oleObj>
              </mc:Choice>
              <mc:Fallback>
                <p:oleObj name="Equation" r:id="rId3" imgW="2895600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6477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9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Tr. 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visual, </a:t>
            </a:r>
            <a:r>
              <a:rPr lang="en-US" dirty="0" err="1"/>
              <a:t>untuk</a:t>
            </a:r>
            <a:r>
              <a:rPr lang="en-US" dirty="0"/>
              <a:t> N=4, </a:t>
            </a:r>
            <a:r>
              <a:rPr lang="en-US" dirty="0" err="1"/>
              <a:t>nilai</a:t>
            </a:r>
            <a:r>
              <a:rPr lang="en-US" dirty="0"/>
              <a:t> (-1)</a:t>
            </a:r>
            <a:r>
              <a:rPr lang="en-US" baseline="30000" dirty="0"/>
              <a:t>(…)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hadam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09" y="2590800"/>
            <a:ext cx="4406900" cy="370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7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Hadamard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basis FT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-sin, </a:t>
            </a:r>
            <a:r>
              <a:rPr lang="en-US" dirty="0" err="1"/>
              <a:t>maka</a:t>
            </a:r>
            <a:r>
              <a:rPr lang="en-US" dirty="0"/>
              <a:t> basis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Hadamard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ortogonal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id-ID" dirty="0"/>
          </a:p>
          <a:p>
            <a:r>
              <a:rPr lang="id-ID" dirty="0"/>
              <a:t>Ilustrasi : input citra 4x4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932605"/>
              </p:ext>
            </p:extLst>
          </p:nvPr>
        </p:nvGraphicFramePr>
        <p:xfrm>
          <a:off x="4989512" y="2703512"/>
          <a:ext cx="2630488" cy="1639888"/>
        </p:xfrm>
        <a:graphic>
          <a:graphicData uri="http://schemas.openxmlformats.org/drawingml/2006/table">
            <a:tbl>
              <a:tblPr/>
              <a:tblGrid>
                <a:gridCol w="657225"/>
                <a:gridCol w="658813"/>
                <a:gridCol w="657225"/>
                <a:gridCol w="657225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Tr. Hadamard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z="2000"/>
              <a:t>Untuk memperoleh transformasinya, kalikan basis dengan citra input (putih untuk +, hitam untuk -). Satu posisi pada H(u</a:t>
            </a:r>
            <a:r>
              <a:rPr lang="en-US" sz="2000"/>
              <a:t>,</a:t>
            </a:r>
            <a:r>
              <a:rPr lang="id-ID" sz="2000"/>
              <a:t>v) hanya menggunakan satu blok.</a:t>
            </a: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000"/>
          </a:p>
          <a:p>
            <a:pPr>
              <a:lnSpc>
                <a:spcPct val="80000"/>
              </a:lnSpc>
            </a:pPr>
            <a:r>
              <a:rPr lang="id-ID" sz="2000"/>
              <a:t>H(0,0) = </a:t>
            </a:r>
            <a:r>
              <a:rPr lang="id-ID" sz="1800"/>
              <a:t>(100+100+50+50+100+100+50+50+50+50+100+100+50+50+100+100)/4 = 1200/4</a:t>
            </a:r>
            <a:r>
              <a:rPr lang="id-ID" sz="2000"/>
              <a:t> = 300</a:t>
            </a:r>
          </a:p>
          <a:p>
            <a:pPr>
              <a:lnSpc>
                <a:spcPct val="80000"/>
              </a:lnSpc>
            </a:pPr>
            <a:r>
              <a:rPr lang="id-ID" sz="2000"/>
              <a:t>H(0,1) = </a:t>
            </a:r>
            <a:r>
              <a:rPr lang="id-ID" sz="1800"/>
              <a:t>(100+100-50-50+100+100-50-50+50+50-100-100+50+50-100-100)/4</a:t>
            </a:r>
            <a:r>
              <a:rPr lang="id-ID" sz="2000"/>
              <a:t> = 0</a:t>
            </a:r>
          </a:p>
          <a:p>
            <a:pPr>
              <a:lnSpc>
                <a:spcPct val="80000"/>
              </a:lnSpc>
            </a:pPr>
            <a:r>
              <a:rPr lang="id-ID" sz="2000"/>
              <a:t>H(0,2) = </a:t>
            </a:r>
            <a:r>
              <a:rPr lang="id-ID" sz="1800"/>
              <a:t>(100-100-50+50+100-100-50+50+50-50-100+100+50-50-100+100)/4</a:t>
            </a:r>
            <a:r>
              <a:rPr lang="id-ID" sz="2000"/>
              <a:t> = 0</a:t>
            </a:r>
          </a:p>
          <a:p>
            <a:pPr>
              <a:lnSpc>
                <a:spcPct val="80000"/>
              </a:lnSpc>
            </a:pPr>
            <a:r>
              <a:rPr lang="id-ID" sz="2000"/>
              <a:t>H(0,3) = </a:t>
            </a:r>
            <a:r>
              <a:rPr lang="id-ID" sz="1800"/>
              <a:t>(100-100+5050+100-100+50-50+50-50+100-100+50-50+100-100)/4</a:t>
            </a:r>
            <a:r>
              <a:rPr lang="id-ID" sz="2000"/>
              <a:t> = 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/>
            </a:r>
            <a:br>
              <a:rPr lang="id-ID" sz="2000"/>
            </a:br>
            <a:endParaRPr lang="en-US" sz="2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EF2-5687-4089-8A61-8B5AB5AB28B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Tr. Hadamard</a:t>
            </a: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FC6A-DC18-47A9-AEFC-41E00D9ED5D6}" type="slidenum">
              <a:rPr lang="en-US"/>
              <a:pPr/>
              <a:t>35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17713"/>
            <a:ext cx="3389313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1800" dirty="0"/>
              <a:t>H(1,0)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H(1,1) = (.......)/4 = 400/4 = 100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H(1,2)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H(1,3) = (.......)/4 = 0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1800" dirty="0"/>
          </a:p>
          <a:p>
            <a:pPr>
              <a:lnSpc>
                <a:spcPct val="80000"/>
              </a:lnSpc>
            </a:pPr>
            <a:r>
              <a:rPr lang="id-ID" sz="1800" dirty="0"/>
              <a:t>H(2,0)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H(2,1)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H(2,2)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H(2,3) = (.......)/4 = 0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id-ID" sz="1800" dirty="0"/>
          </a:p>
          <a:p>
            <a:pPr>
              <a:lnSpc>
                <a:spcPct val="80000"/>
              </a:lnSpc>
            </a:pPr>
            <a:r>
              <a:rPr lang="id-ID" sz="1800" dirty="0"/>
              <a:t>H(3,0)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H(3,1)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H(3,2) = (.......)/4 = 0</a:t>
            </a:r>
          </a:p>
          <a:p>
            <a:pPr>
              <a:lnSpc>
                <a:spcPct val="80000"/>
              </a:lnSpc>
            </a:pPr>
            <a:r>
              <a:rPr lang="id-ID" sz="1800" dirty="0"/>
              <a:t>H(3,3) = (.......)/4 = 0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4191000" y="3505200"/>
            <a:ext cx="4648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/>
              <a:t>Perhatikan bahwa nilainya besar hanya pada koordinat (0,0) dan (1,1). Nilainya pada H(1,1) besar karena polanya sama dengan citra input.</a:t>
            </a:r>
          </a:p>
          <a:p>
            <a:r>
              <a:rPr lang="id-ID"/>
              <a:t>Perhatikan juga bahwa jika kita hanya perlu menyimpan nilai yang bukan nol, maka representasi citra yang kita miliki juga menjadi sangat kecil (dapat dikompresi).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5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04670"/>
              </p:ext>
            </p:extLst>
          </p:nvPr>
        </p:nvGraphicFramePr>
        <p:xfrm>
          <a:off x="4419600" y="1828800"/>
          <a:ext cx="2779713" cy="1463040"/>
        </p:xfrm>
        <a:graphic>
          <a:graphicData uri="http://schemas.openxmlformats.org/drawingml/2006/table">
            <a:tbl>
              <a:tblPr/>
              <a:tblGrid>
                <a:gridCol w="695325"/>
                <a:gridCol w="695325"/>
                <a:gridCol w="693738"/>
                <a:gridCol w="69532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Tr. Hadamard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z="2000"/>
              <a:t>Dari citra hasil transformasi, diperoleh gambar asal (dengan melihat kembali pada basis, satu posisi f(x,y) menggunakan semua blok pada posisi tertentu (x,y).</a:t>
            </a:r>
            <a:endParaRPr lang="en-US" sz="2000"/>
          </a:p>
          <a:p>
            <a:pPr>
              <a:lnSpc>
                <a:spcPct val="80000"/>
              </a:lnSpc>
            </a:pPr>
            <a:endParaRPr lang="id-ID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f(0,0) = </a:t>
            </a: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1800"/>
              <a:t>(300+0+0+0+0+100+0+0+0+0+0+0+0+0+0+0)/4 = 400/4</a:t>
            </a:r>
            <a:r>
              <a:rPr lang="id-ID" sz="2000"/>
              <a:t> = </a:t>
            </a:r>
            <a:r>
              <a:rPr lang="en-US" sz="2000"/>
              <a:t> </a:t>
            </a:r>
            <a:r>
              <a:rPr lang="id-ID" sz="2000"/>
              <a:t>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f(0,1) = (300......+100.......)/4 = 400/4 = 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f(0,2) = (300......-100.......)/4 = 200/4 = 50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f(0,3) = (300......-100.......)/4 = 200/4 = 50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f(1,0) = (300......+100.......)/4 = 400/4 = 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f(1,1) = (300......+100.......)/4 = 400/4 = 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f(1,2) = (300......-100.......)/4 = 200/4 = 50</a:t>
            </a: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d-ID" sz="2000"/>
              <a:t>f(1,3) = (300......-100.......)/4 = 200/4 = 50</a:t>
            </a:r>
            <a:r>
              <a:rPr lang="en-US" sz="2000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1EA9-A622-4CB6-8FA9-CF25F20A6F30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Tr. Hadamard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d-ID" sz="2000"/>
              <a:t>f(2,0) = (300......-100.......)/4 = 200/4 = 50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f(2,1) = (300......-100.......)/4 = 200/4 = 50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f(2,2) = (300......+100.......)/4 = 400/4 = 100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f(2,3) = (300......+100.......)/4 = 400/4 = 100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f(3,0) = (300......-100.......)/4 = 200/4 = 50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f(3,1) = (300......-100.......)/4 = 200/4 = 50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f(3,2) = (300......+100.......)/4 = 400/4 = 100</a:t>
            </a:r>
          </a:p>
          <a:p>
            <a:pPr>
              <a:buFont typeface="Wingdings" pitchFamily="2" charset="2"/>
              <a:buNone/>
            </a:pPr>
            <a:r>
              <a:rPr lang="id-ID" sz="2000"/>
              <a:t>f(3,3) = (300......+100.......)/4 = 400/4 = 100</a:t>
            </a:r>
            <a:endParaRPr lang="en-US" sz="2000"/>
          </a:p>
          <a:p>
            <a:pPr>
              <a:buFont typeface="Wingdings" pitchFamily="2" charset="2"/>
              <a:buNone/>
            </a:pPr>
            <a:endParaRPr lang="id-ID" sz="2000"/>
          </a:p>
          <a:p>
            <a:r>
              <a:rPr lang="id-ID" sz="2000"/>
              <a:t>Citra rekonstruksi yang dihasilkan persis dengan citra aw</a:t>
            </a:r>
            <a:r>
              <a:rPr lang="en-US" sz="2000"/>
              <a:t>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9D8-6471-4115-A7C3-4506C55F09CA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Kosinus</a:t>
            </a:r>
            <a:r>
              <a:rPr lang="en-US" dirty="0"/>
              <a:t> </a:t>
            </a:r>
            <a:r>
              <a:rPr lang="en-US" dirty="0" err="1"/>
              <a:t>Diskret</a:t>
            </a:r>
            <a:r>
              <a:rPr lang="en-US" dirty="0"/>
              <a:t> (DCT)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Discrete Cosine Transform (DCT)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 smtClean="0"/>
              <a:t>dimensi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2895600"/>
          <a:ext cx="8153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3" imgW="3987800" imgH="1600200" progId="Equation.3">
                  <p:embed/>
                </p:oleObj>
              </mc:Choice>
              <mc:Fallback>
                <p:oleObj name="Equation" r:id="rId3" imgW="3987800" imgH="160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81534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9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DCT – contoh basis untuk N=4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B524-1739-4622-8BB1-11D3DA8DA30C}" type="slidenum">
              <a:rPr lang="en-US"/>
              <a:pPr/>
              <a:t>39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 descr="dc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828800"/>
            <a:ext cx="4648200" cy="4724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Citra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i="1" dirty="0" err="1"/>
              <a:t>perubahan</a:t>
            </a:r>
            <a:r>
              <a:rPr lang="en-US" i="1" dirty="0"/>
              <a:t> </a:t>
            </a:r>
            <a:r>
              <a:rPr lang="en-US" i="1" dirty="0" err="1"/>
              <a:t>bentuk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 err="1"/>
              <a:t>Transformasi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2 :</a:t>
            </a:r>
          </a:p>
          <a:p>
            <a:pPr lvl="1"/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piksel</a:t>
            </a:r>
            <a:r>
              <a:rPr lang="en-US" sz="2400" dirty="0"/>
              <a:t>/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geometris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/domain/space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A5FF-BB99-4298-A59D-23B1E4A441E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Piksel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di </a:t>
            </a:r>
            <a:r>
              <a:rPr lang="en-US" dirty="0" err="1"/>
              <a:t>ruang</a:t>
            </a:r>
            <a:r>
              <a:rPr lang="en-US" dirty="0"/>
              <a:t>/domain yang </a:t>
            </a:r>
            <a:r>
              <a:rPr lang="en-US" dirty="0" err="1"/>
              <a:t>sama</a:t>
            </a:r>
            <a:r>
              <a:rPr lang="en-US" dirty="0"/>
              <a:t> (domain </a:t>
            </a:r>
            <a:r>
              <a:rPr lang="en-US" dirty="0" err="1"/>
              <a:t>spasial</a:t>
            </a:r>
            <a:r>
              <a:rPr lang="en-US" dirty="0"/>
              <a:t>),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rotasi</a:t>
            </a:r>
            <a:r>
              <a:rPr lang="en-US" dirty="0"/>
              <a:t>, </a:t>
            </a:r>
            <a:r>
              <a:rPr lang="en-US" dirty="0" err="1"/>
              <a:t>translasi</a:t>
            </a:r>
            <a:r>
              <a:rPr lang="en-US" dirty="0"/>
              <a:t>, scaling, invers, shear,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(Paint, </a:t>
            </a:r>
            <a:r>
              <a:rPr lang="en-US" dirty="0" err="1"/>
              <a:t>ACDSee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CB25D-FC18-4BD2-95DB-18B4D5E9F3C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Transformasi Ruang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/domain  </a:t>
            </a:r>
            <a:r>
              <a:rPr lang="en-US" dirty="0" err="1"/>
              <a:t>ke</a:t>
            </a:r>
            <a:r>
              <a:rPr lang="en-US" dirty="0"/>
              <a:t>  </a:t>
            </a:r>
            <a:r>
              <a:rPr lang="en-US" dirty="0" err="1"/>
              <a:t>ruang</a:t>
            </a:r>
            <a:r>
              <a:rPr lang="en-US" dirty="0"/>
              <a:t>/domain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 smtClean="0"/>
              <a:t>frekuensi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ingat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‘</a:t>
            </a:r>
            <a:r>
              <a:rPr lang="en-US" sz="2400" dirty="0" err="1"/>
              <a:t>ruang</a:t>
            </a:r>
            <a:r>
              <a:rPr lang="en-US" sz="2400" dirty="0"/>
              <a:t>’ ? </a:t>
            </a:r>
            <a:r>
              <a:rPr lang="en-US" sz="2400" dirty="0" err="1"/>
              <a:t>Ingat-ingat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pelajaran</a:t>
            </a:r>
            <a:r>
              <a:rPr lang="en-US" sz="2400" dirty="0"/>
              <a:t> </a:t>
            </a:r>
            <a:r>
              <a:rPr lang="en-US" sz="2400" dirty="0" err="1"/>
              <a:t>Aljabar</a:t>
            </a:r>
            <a:r>
              <a:rPr lang="en-US" sz="2400" dirty="0"/>
              <a:t> Linier </a:t>
            </a:r>
            <a:r>
              <a:rPr lang="en-US" sz="2400" dirty="0" err="1"/>
              <a:t>tentang</a:t>
            </a:r>
            <a:r>
              <a:rPr lang="en-US" sz="2400" dirty="0"/>
              <a:t> Basis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Ruang</a:t>
            </a:r>
            <a:endParaRPr lang="en-US" sz="24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. Salah </a:t>
            </a:r>
            <a:r>
              <a:rPr lang="en-US" sz="2000" dirty="0" err="1"/>
              <a:t>satu</a:t>
            </a:r>
            <a:r>
              <a:rPr lang="en-US" sz="2000" dirty="0"/>
              <a:t> basis yang </a:t>
            </a:r>
            <a:r>
              <a:rPr lang="en-US" sz="2000" dirty="0" err="1"/>
              <a:t>merentang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[1 0] </a:t>
            </a:r>
            <a:r>
              <a:rPr lang="en-US" sz="2000" dirty="0" err="1"/>
              <a:t>dan</a:t>
            </a:r>
            <a:r>
              <a:rPr lang="en-US" sz="2000" dirty="0"/>
              <a:t> [0 1].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yang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kombinasi</a:t>
            </a:r>
            <a:r>
              <a:rPr lang="en-US" sz="2000" dirty="0"/>
              <a:t> linier </a:t>
            </a:r>
            <a:r>
              <a:rPr lang="en-US" sz="2000" dirty="0" err="1"/>
              <a:t>dari</a:t>
            </a:r>
            <a:r>
              <a:rPr lang="en-US" sz="2000" dirty="0"/>
              <a:t> basis </a:t>
            </a:r>
            <a:r>
              <a:rPr lang="en-US" sz="2000" dirty="0" err="1"/>
              <a:t>tersebut</a:t>
            </a:r>
            <a:r>
              <a:rPr lang="en-US" sz="2000" dirty="0"/>
              <a:t>.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9B0D-3278-4425-A82A-633067CBE85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Ruang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Fourier (basis: </a:t>
            </a:r>
            <a:r>
              <a:rPr lang="en-US" dirty="0" err="1"/>
              <a:t>cos</a:t>
            </a:r>
            <a:r>
              <a:rPr lang="en-US" dirty="0"/>
              <a:t>-sin)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Hadamard</a:t>
            </a:r>
            <a:r>
              <a:rPr lang="en-US" dirty="0"/>
              <a:t>/Walsh (basis: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ortogonal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DCT (basis: </a:t>
            </a:r>
            <a:r>
              <a:rPr lang="en-US" dirty="0" err="1"/>
              <a:t>cos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Transformasi</a:t>
            </a:r>
            <a:r>
              <a:rPr lang="en-US" dirty="0"/>
              <a:t> Wavelet (basis: scaling function </a:t>
            </a:r>
            <a:r>
              <a:rPr lang="en-US" dirty="0" err="1"/>
              <a:t>dan</a:t>
            </a:r>
            <a:r>
              <a:rPr lang="en-US" dirty="0"/>
              <a:t> mother wavelet)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5AF8-5411-4D86-97CD-5A99C8F48D1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Fourier (FT)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sz="2000" dirty="0"/>
              <a:t> 1822,</a:t>
            </a:r>
            <a:r>
              <a:rPr lang="en-US" dirty="0"/>
              <a:t> Joseph Fourier,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Prancis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 </a:t>
            </a:r>
            <a:r>
              <a:rPr lang="en-US" i="1" dirty="0" err="1"/>
              <a:t>setiap</a:t>
            </a:r>
            <a:r>
              <a:rPr lang="en-US" i="1" dirty="0"/>
              <a:t> </a:t>
            </a:r>
            <a:r>
              <a:rPr lang="en-US" i="1" dirty="0" err="1"/>
              <a:t>fungsi</a:t>
            </a:r>
            <a:r>
              <a:rPr lang="en-US" i="1" dirty="0"/>
              <a:t> </a:t>
            </a:r>
            <a:r>
              <a:rPr lang="en-US" i="1" dirty="0" err="1"/>
              <a:t>periodik</a:t>
            </a:r>
            <a:r>
              <a:rPr lang="en-US" i="1" dirty="0"/>
              <a:t> (</a:t>
            </a:r>
            <a:r>
              <a:rPr lang="en-US" i="1" dirty="0" err="1"/>
              <a:t>sinyal</a:t>
            </a:r>
            <a:r>
              <a:rPr lang="en-US" i="1" dirty="0"/>
              <a:t>)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dibentuk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penjumlahan</a:t>
            </a:r>
            <a:r>
              <a:rPr lang="en-US" i="1" dirty="0"/>
              <a:t> </a:t>
            </a:r>
            <a:r>
              <a:rPr lang="en-US" i="1" dirty="0" err="1"/>
              <a:t>gelombang-gelombang</a:t>
            </a:r>
            <a:r>
              <a:rPr lang="en-US" i="1" dirty="0"/>
              <a:t> sinus/</a:t>
            </a:r>
            <a:r>
              <a:rPr lang="en-US" i="1" dirty="0" err="1"/>
              <a:t>cosinus</a:t>
            </a:r>
            <a:r>
              <a:rPr lang="en-US" i="1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Contoh</a:t>
            </a:r>
            <a:r>
              <a:rPr lang="en-US" sz="2000" dirty="0"/>
              <a:t> :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kotal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sinus </a:t>
            </a:r>
            <a:r>
              <a:rPr lang="en-US" sz="2000" dirty="0" err="1"/>
              <a:t>berikut</a:t>
            </a:r>
            <a:r>
              <a:rPr lang="en-US" sz="2000" dirty="0"/>
              <a:t> (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None/>
            </a:pPr>
            <a:r>
              <a:rPr lang="en-US" dirty="0"/>
              <a:t>f(x) = sin(x) + sin(3x)/3 + sin(5x)/5 +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60000"/>
              <a:buNone/>
            </a:pPr>
            <a:r>
              <a:rPr lang="en-US" dirty="0"/>
              <a:t>         sin(7x)/7 + sin(9x)/9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0199-A6A4-44B1-A868-492F7E02526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Group 54"/>
          <p:cNvGraphicFramePr>
            <a:graphicFrameLocks/>
          </p:cNvGraphicFramePr>
          <p:nvPr/>
        </p:nvGraphicFramePr>
        <p:xfrm>
          <a:off x="5791200" y="4343400"/>
          <a:ext cx="2286000" cy="103632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0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Fungsi kotak sebagai penjumlahan fungsi-fungsi sinus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Cobakan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program </a:t>
            </a:r>
            <a:r>
              <a:rPr lang="en-US" sz="2400" dirty="0" err="1"/>
              <a:t>matlab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 n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kotak</a:t>
            </a:r>
            <a:r>
              <a:rPr lang="en-US" sz="2400" dirty="0" smtClean="0"/>
              <a:t>.</a:t>
            </a:r>
          </a:p>
          <a:p>
            <a:r>
              <a:rPr lang="en-US" dirty="0" err="1" smtClean="0"/>
              <a:t>Dimana</a:t>
            </a:r>
            <a:r>
              <a:rPr lang="en-US" dirty="0" smtClean="0"/>
              <a:t> n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gasal</a:t>
            </a:r>
            <a:r>
              <a:rPr lang="en-US" dirty="0" smtClean="0"/>
              <a:t> (2n+1), n integer</a:t>
            </a:r>
            <a:endParaRPr lang="en-US" sz="2400" dirty="0"/>
          </a:p>
          <a:p>
            <a:endParaRPr lang="en-US" sz="2400" dirty="0"/>
          </a:p>
          <a:p>
            <a:pPr lvl="2">
              <a:buFont typeface="Wingdings" pitchFamily="2" charset="2"/>
              <a:buNone/>
            </a:pPr>
            <a:r>
              <a:rPr lang="en-US" sz="1800" b="1" dirty="0" smtClean="0"/>
              <a:t>t </a:t>
            </a:r>
            <a:r>
              <a:rPr lang="en-US" sz="1800" b="1" dirty="0"/>
              <a:t>= 0:pi/200:8*pi;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err="1" smtClean="0"/>
              <a:t>kot</a:t>
            </a:r>
            <a:r>
              <a:rPr lang="en-US" sz="1800" b="1" dirty="0" smtClean="0"/>
              <a:t> </a:t>
            </a:r>
            <a:r>
              <a:rPr lang="en-US" sz="1800" b="1" dirty="0"/>
              <a:t>= sin(t);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smtClean="0"/>
              <a:t>for </a:t>
            </a:r>
            <a:r>
              <a:rPr lang="en-US" sz="1800" b="1" dirty="0"/>
              <a:t>i = 3 : 2: n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smtClean="0"/>
              <a:t>          </a:t>
            </a:r>
            <a:r>
              <a:rPr lang="en-US" sz="1800" b="1" dirty="0" err="1"/>
              <a:t>kot</a:t>
            </a:r>
            <a:r>
              <a:rPr lang="en-US" sz="1800" b="1" dirty="0"/>
              <a:t> = </a:t>
            </a:r>
            <a:r>
              <a:rPr lang="en-US" sz="1800" b="1" dirty="0" err="1"/>
              <a:t>kot</a:t>
            </a:r>
            <a:r>
              <a:rPr lang="en-US" sz="1800" b="1" dirty="0"/>
              <a:t> + (sin(i*t))/i;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smtClean="0"/>
              <a:t>end</a:t>
            </a:r>
            <a:endParaRPr lang="en-US" sz="1800" b="1" dirty="0"/>
          </a:p>
          <a:p>
            <a:pPr lvl="2">
              <a:buFont typeface="Wingdings" pitchFamily="2" charset="2"/>
              <a:buNone/>
            </a:pPr>
            <a:r>
              <a:rPr lang="en-US" b="1" dirty="0" smtClean="0"/>
              <a:t>f</a:t>
            </a:r>
            <a:r>
              <a:rPr lang="en-US" sz="1800" b="1" dirty="0" smtClean="0"/>
              <a:t>igure, plot(</a:t>
            </a:r>
            <a:r>
              <a:rPr lang="en-US" sz="1800" b="1" dirty="0" err="1" smtClean="0"/>
              <a:t>kot</a:t>
            </a:r>
            <a:r>
              <a:rPr lang="en-US" sz="1800" b="1" dirty="0"/>
              <a:t>)</a:t>
            </a:r>
            <a:endParaRPr lang="en-US" sz="3200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D06D-4C94-4B0C-B3BF-CF7199F980F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898</TotalTime>
  <Words>1852</Words>
  <Application>Microsoft Office PowerPoint</Application>
  <PresentationFormat>On-screen Show (4:3)</PresentationFormat>
  <Paragraphs>309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Tahoma</vt:lpstr>
      <vt:lpstr>Wingdings</vt:lpstr>
      <vt:lpstr>Clarity</vt:lpstr>
      <vt:lpstr>Microsoft Equation 3.0</vt:lpstr>
      <vt:lpstr>TOPIK KHUSUS: Pengolahan Citra Lanjut Transformasi Citra (Bagian 1 : FT – DCT)</vt:lpstr>
      <vt:lpstr>Pendahuluan</vt:lpstr>
      <vt:lpstr>Pendahuluan</vt:lpstr>
      <vt:lpstr>Transformasi Citra</vt:lpstr>
      <vt:lpstr>Transformasi Piksel</vt:lpstr>
      <vt:lpstr>Transformasi Ruang</vt:lpstr>
      <vt:lpstr>Transformasi Ruang</vt:lpstr>
      <vt:lpstr>Transformasi Fourier (FT)</vt:lpstr>
      <vt:lpstr>Fungsi kotak sebagai penjumlahan fungsi-fungsi sinus</vt:lpstr>
      <vt:lpstr>PowerPoint Presentation</vt:lpstr>
      <vt:lpstr>FT - Motivasi</vt:lpstr>
      <vt:lpstr>Rumus FT – 1 dimensi</vt:lpstr>
      <vt:lpstr>Contoh FT 1 dimensi</vt:lpstr>
      <vt:lpstr>Contoh sinyal 1 Dimensi x(t)</vt:lpstr>
      <vt:lpstr>FT dari sinyal tersebut</vt:lpstr>
      <vt:lpstr>Contoh sinyal 1 Dimensi x(t) (2)</vt:lpstr>
      <vt:lpstr>Contoh sinyal 1 Dimensi x(t) (2)</vt:lpstr>
      <vt:lpstr>Contoh Penghitungan FT 1 dimensi (Gonzalez hlm 90-92)</vt:lpstr>
      <vt:lpstr>Contoh Penghitungan FT</vt:lpstr>
      <vt:lpstr>Rumus FT – 2 dimensi</vt:lpstr>
      <vt:lpstr>Contoh FT 2 Dimensi  Sumber: http://www.icaen.uiowa.edu/~dip/LECTURE/LinTransforms.html</vt:lpstr>
      <vt:lpstr>PowerPoint Presentation</vt:lpstr>
      <vt:lpstr>PowerPoint Presentation</vt:lpstr>
      <vt:lpstr>Sifat-sifat FT 2 dimensi</vt:lpstr>
      <vt:lpstr>Sifat-sifat FT 2 dimensi</vt:lpstr>
      <vt:lpstr>Sifat-sifat FT 2 dimensi</vt:lpstr>
      <vt:lpstr>Fast Fourier Transform (FFT)</vt:lpstr>
      <vt:lpstr>Transformasi Walsh</vt:lpstr>
      <vt:lpstr>Rumus Tr. Walsh</vt:lpstr>
      <vt:lpstr>Transformasi Walsh</vt:lpstr>
      <vt:lpstr>Transformasi Hadamard</vt:lpstr>
      <vt:lpstr>Tr. Hadamard</vt:lpstr>
      <vt:lpstr>Transformasi Hadamard </vt:lpstr>
      <vt:lpstr>Contoh Tr. Hadamard</vt:lpstr>
      <vt:lpstr>Contoh Tr. Hadamard</vt:lpstr>
      <vt:lpstr>Contoh Tr. Hadamard</vt:lpstr>
      <vt:lpstr>Contoh Tr. Hadamard</vt:lpstr>
      <vt:lpstr>Transformasi Kosinus Diskret (DCT)</vt:lpstr>
      <vt:lpstr>DCT – contoh basis untuk N=4</vt:lpstr>
    </vt:vector>
  </TitlesOfParts>
  <Company>athome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Digital: Transformasi Citra</dc:title>
  <dc:creator>bedy purnama</dc:creator>
  <cp:lastModifiedBy>Bedy</cp:lastModifiedBy>
  <cp:revision>40</cp:revision>
  <dcterms:created xsi:type="dcterms:W3CDTF">2002-09-11T06:00:19Z</dcterms:created>
  <dcterms:modified xsi:type="dcterms:W3CDTF">2011-09-19T07:27:01Z</dcterms:modified>
</cp:coreProperties>
</file>