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9" r:id="rId4"/>
    <p:sldId id="258" r:id="rId5"/>
    <p:sldId id="274" r:id="rId6"/>
    <p:sldId id="273" r:id="rId7"/>
    <p:sldId id="272" r:id="rId8"/>
    <p:sldId id="260" r:id="rId9"/>
    <p:sldId id="261" r:id="rId10"/>
    <p:sldId id="275" r:id="rId11"/>
    <p:sldId id="263" r:id="rId12"/>
    <p:sldId id="264" r:id="rId13"/>
    <p:sldId id="276" r:id="rId14"/>
    <p:sldId id="277" r:id="rId15"/>
    <p:sldId id="27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49" d="100"/>
          <a:sy n="49" d="100"/>
        </p:scale>
        <p:origin x="-102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F7E2-A6A8-4118-8165-29569B0974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036-9567-4F01-8633-4080062E0A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6D37-BA12-412C-A663-92E606923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0902BFF-B03F-493A-A859-76B3C52AAB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394CA2-A211-41E5-BEAE-4CC641EEF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F3C5-E6ED-4230-97F2-5D70BEBCF8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1D62-1BAE-4B58-AB86-F07DE271F6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FDC7-CBE4-4C56-AB08-FEE471EE39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B8E2-7FFF-4BC8-9E92-BD93AEB5F7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1B80-656C-409E-8DE4-B16B6631F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7504-A2B0-4DEC-8E74-670E725B8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3681-D8D0-429B-8CED-65F6D0F422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145CF-0324-4A97-A574-B325131B3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10BE627-2C50-45A4-97B6-E127A2C27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TOPIK KHUSUS:</a:t>
            </a:r>
            <a:br>
              <a:rPr lang="en-GB" sz="4000" dirty="0"/>
            </a:br>
            <a:r>
              <a:rPr lang="en-GB" sz="4000" dirty="0" err="1"/>
              <a:t>Pengolahan</a:t>
            </a:r>
            <a:r>
              <a:rPr lang="en-GB" sz="4000" dirty="0"/>
              <a:t> Citra </a:t>
            </a:r>
            <a:r>
              <a:rPr lang="en-GB" sz="4000" dirty="0" err="1"/>
              <a:t>Lanjut</a:t>
            </a:r>
            <a:r>
              <a:rPr lang="en-GB" sz="4000" dirty="0"/>
              <a:t/>
            </a:r>
            <a:br>
              <a:rPr lang="en-GB" sz="4000" dirty="0"/>
            </a:br>
            <a:r>
              <a:rPr lang="en-US" sz="3200" b="1" dirty="0" err="1"/>
              <a:t>Transformasi</a:t>
            </a:r>
            <a:r>
              <a:rPr lang="en-US" sz="3200" b="1" dirty="0"/>
              <a:t> Citra</a:t>
            </a:r>
            <a:br>
              <a:rPr lang="en-US" sz="3200" b="1" dirty="0"/>
            </a:br>
            <a:r>
              <a:rPr lang="en-US" sz="3200" b="1" dirty="0"/>
              <a:t>(</a:t>
            </a:r>
            <a:r>
              <a:rPr lang="en-US" sz="3200" b="1" dirty="0" err="1"/>
              <a:t>Bagian</a:t>
            </a:r>
            <a:r>
              <a:rPr lang="en-US" sz="3200" b="1" dirty="0"/>
              <a:t> </a:t>
            </a:r>
            <a:r>
              <a:rPr lang="en-US" sz="3200" b="1" dirty="0" smtClean="0"/>
              <a:t>2 </a:t>
            </a:r>
            <a:r>
              <a:rPr lang="en-US" sz="3200" b="1" dirty="0"/>
              <a:t>: Wavelet)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6400800" cy="3352800"/>
          </a:xfrm>
        </p:spPr>
        <p:txBody>
          <a:bodyPr>
            <a:normAutofit fontScale="55000" lnSpcReduction="20000"/>
          </a:bodyPr>
          <a:lstStyle/>
          <a:p>
            <a:r>
              <a:rPr lang="en-GB" sz="5900" dirty="0" err="1"/>
              <a:t>Bedy</a:t>
            </a:r>
            <a:r>
              <a:rPr lang="en-GB" sz="5900" dirty="0"/>
              <a:t> </a:t>
            </a:r>
            <a:r>
              <a:rPr lang="en-GB" sz="5900" dirty="0" err="1"/>
              <a:t>Purnama</a:t>
            </a:r>
            <a:r>
              <a:rPr lang="en-GB" sz="5900" dirty="0"/>
              <a:t>, </a:t>
            </a:r>
            <a:r>
              <a:rPr lang="en-GB" sz="5900" dirty="0" err="1"/>
              <a:t>S.Si</a:t>
            </a:r>
            <a:r>
              <a:rPr lang="en-GB" sz="5900" dirty="0"/>
              <a:t>., M.T.</a:t>
            </a:r>
          </a:p>
          <a:p>
            <a:r>
              <a:rPr lang="en-GB" sz="5900" dirty="0" err="1"/>
              <a:t>Fakultas</a:t>
            </a:r>
            <a:r>
              <a:rPr lang="en-GB" sz="5900" dirty="0"/>
              <a:t> IF - IT Telkom – 2011-1</a:t>
            </a:r>
          </a:p>
          <a:p>
            <a:endParaRPr lang="en-GB" sz="6000" dirty="0"/>
          </a:p>
          <a:p>
            <a:endParaRPr lang="en-GB" sz="6000" dirty="0"/>
          </a:p>
          <a:p>
            <a:r>
              <a:rPr lang="en-GB" sz="3600" dirty="0" err="1"/>
              <a:t>Sumber</a:t>
            </a:r>
            <a:r>
              <a:rPr lang="en-GB" sz="3600" dirty="0"/>
              <a:t> :</a:t>
            </a:r>
          </a:p>
          <a:p>
            <a:r>
              <a:rPr lang="en-GB" sz="3600" dirty="0" err="1"/>
              <a:t>Prof.Dr</a:t>
            </a:r>
            <a:r>
              <a:rPr lang="en-GB" sz="3600" dirty="0"/>
              <a:t>. </a:t>
            </a:r>
            <a:r>
              <a:rPr lang="en-GB" sz="3600" dirty="0" err="1"/>
              <a:t>Aniati</a:t>
            </a:r>
            <a:r>
              <a:rPr lang="en-GB" sz="3600" dirty="0"/>
              <a:t> </a:t>
            </a:r>
            <a:r>
              <a:rPr lang="en-GB" sz="3600" dirty="0" err="1"/>
              <a:t>Murni</a:t>
            </a:r>
            <a:r>
              <a:rPr lang="en-GB" sz="3600" dirty="0"/>
              <a:t> &amp; Dina </a:t>
            </a:r>
            <a:r>
              <a:rPr lang="en-GB" sz="3600" dirty="0" err="1"/>
              <a:t>Chahyati</a:t>
            </a:r>
            <a:r>
              <a:rPr lang="en-GB" sz="3600" dirty="0"/>
              <a:t>, </a:t>
            </a:r>
            <a:r>
              <a:rPr lang="en-GB" sz="3600" dirty="0" err="1"/>
              <a:t>M.Kom</a:t>
            </a:r>
            <a:endParaRPr lang="en-GB" sz="3600" dirty="0"/>
          </a:p>
          <a:p>
            <a:r>
              <a:rPr lang="en-GB" sz="3600" dirty="0" err="1" smtClean="0"/>
              <a:t>FasIlKom</a:t>
            </a:r>
            <a:r>
              <a:rPr lang="en-GB" sz="3600" dirty="0" smtClean="0"/>
              <a:t>-UI</a:t>
            </a:r>
            <a:endParaRPr lang="en-GB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Basis 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id-ID" dirty="0"/>
              <a:t>Jadi Scaling function dan wavelet sama-sama membentuk sebuah basis baru.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943" descr="wave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844824"/>
            <a:ext cx="6697662" cy="368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85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Wavelet Haar sebagai basis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id-ID" sz="2000" dirty="0" smtClean="0"/>
              <a:t>Dalam </a:t>
            </a:r>
            <a:r>
              <a:rPr lang="id-ID" sz="2000" dirty="0"/>
              <a:t>ruang vektor 4 dimensi,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id-ID" sz="2000" dirty="0" smtClean="0"/>
              <a:t>kita </a:t>
            </a:r>
            <a:r>
              <a:rPr lang="id-ID" sz="2000" dirty="0"/>
              <a:t>biasa memiliki basis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id-ID" sz="2000" dirty="0" smtClean="0"/>
              <a:t>seperti </a:t>
            </a:r>
            <a:r>
              <a:rPr lang="id-ID" sz="2000" dirty="0"/>
              <a:t>berikut</a:t>
            </a:r>
            <a:r>
              <a:rPr lang="id-ID" sz="2000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Wavelet </a:t>
            </a:r>
            <a:r>
              <a:rPr lang="en-US" sz="2000" dirty="0" err="1"/>
              <a:t>Haar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 smtClean="0"/>
              <a:t>merentang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4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vektor-vektor</a:t>
            </a:r>
            <a:r>
              <a:rPr lang="en-US" sz="2000" dirty="0" smtClean="0"/>
              <a:t> </a:t>
            </a:r>
            <a:r>
              <a:rPr lang="en-US" sz="2000" dirty="0"/>
              <a:t>basis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berikut</a:t>
            </a:r>
            <a:endParaRPr lang="id-ID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211638" y="2133600"/>
          <a:ext cx="4319587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3" imgW="2324100" imgH="914400" progId="Equation.3">
                  <p:embed/>
                </p:oleObj>
              </mc:Choice>
              <mc:Fallback>
                <p:oleObj name="Equation" r:id="rId3" imgW="23241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133600"/>
                        <a:ext cx="4319587" cy="148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4716463" y="4221163"/>
          <a:ext cx="381635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5" imgW="2552700" imgH="914400" progId="Equation.3">
                  <p:embed/>
                </p:oleObj>
              </mc:Choice>
              <mc:Fallback>
                <p:oleObj name="Equation" r:id="rId5" imgW="25527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221163"/>
                        <a:ext cx="3816350" cy="136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Wavelet Haar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Sekarang, jika kita memiliki sebuah vektor, bagaimana merepresentasikan vektor tersebut sebagai kombinasi linier dari basis-basis wavelet Haar </a:t>
            </a:r>
            <a:r>
              <a:rPr lang="id-ID" sz="2400" dirty="0" smtClean="0"/>
              <a:t>?</a:t>
            </a:r>
            <a:endParaRPr lang="en-US" sz="2400" dirty="0" smtClean="0"/>
          </a:p>
          <a:p>
            <a:endParaRPr lang="id-ID" sz="2400" dirty="0"/>
          </a:p>
          <a:p>
            <a:r>
              <a:rPr lang="id-ID" sz="2400" dirty="0" smtClean="0"/>
              <a:t>bagaimana </a:t>
            </a:r>
            <a:r>
              <a:rPr lang="id-ID" sz="2400" dirty="0"/>
              <a:t>mencari nilai a,b,c dan d ?</a:t>
            </a:r>
            <a:endParaRPr lang="en-US" sz="2400" dirty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195513" y="4221163"/>
          <a:ext cx="46815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2438400" imgH="939800" progId="Equation.3">
                  <p:embed/>
                </p:oleObj>
              </mc:Choice>
              <mc:Fallback>
                <p:oleObj name="Equation" r:id="rId3" imgW="24384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21163"/>
                        <a:ext cx="4681537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wavelet Haar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id-ID" dirty="0"/>
              <a:t>Jadi, koefisien yang disimpan </a:t>
            </a:r>
          </a:p>
          <a:p>
            <a:r>
              <a:rPr lang="id-ID" dirty="0"/>
              <a:t>adalah a</a:t>
            </a:r>
            <a:r>
              <a:rPr lang="id-ID" baseline="30000" dirty="0"/>
              <a:t>0</a:t>
            </a:r>
            <a:r>
              <a:rPr lang="id-ID" dirty="0"/>
              <a:t>, d</a:t>
            </a:r>
            <a:r>
              <a:rPr lang="id-ID" baseline="30000" dirty="0"/>
              <a:t>0</a:t>
            </a:r>
            <a:r>
              <a:rPr lang="id-ID" dirty="0"/>
              <a:t>, dan d</a:t>
            </a:r>
            <a:r>
              <a:rPr lang="id-ID" baseline="30000" dirty="0"/>
              <a:t>1</a:t>
            </a:r>
            <a:r>
              <a:rPr lang="id-ID" dirty="0"/>
              <a:t>.</a:t>
            </a:r>
          </a:p>
          <a:p>
            <a:endParaRPr lang="id-ID" dirty="0"/>
          </a:p>
          <a:p>
            <a:r>
              <a:rPr lang="id-ID" dirty="0"/>
              <a:t>a berarti ‘aproksimasi’</a:t>
            </a:r>
          </a:p>
          <a:p>
            <a:r>
              <a:rPr lang="id-ID" dirty="0"/>
              <a:t>d berarti ‘detail’</a:t>
            </a:r>
          </a:p>
          <a:p>
            <a:endParaRPr lang="id-ID" dirty="0"/>
          </a:p>
          <a:p>
            <a:r>
              <a:rPr lang="id-ID" dirty="0"/>
              <a:t>Penghitungan dengan cara </a:t>
            </a:r>
          </a:p>
          <a:p>
            <a:r>
              <a:rPr lang="id-ID" dirty="0"/>
              <a:t>seperti ini disebut dengan</a:t>
            </a:r>
          </a:p>
          <a:p>
            <a:r>
              <a:rPr lang="id-ID" dirty="0"/>
              <a:t>Algoritma piramida Mallat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366373"/>
              </p:ext>
            </p:extLst>
          </p:nvPr>
        </p:nvGraphicFramePr>
        <p:xfrm>
          <a:off x="683568" y="1844824"/>
          <a:ext cx="32400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3" imgW="2425700" imgH="1143000" progId="Equation.3">
                  <p:embed/>
                </p:oleObj>
              </mc:Choice>
              <mc:Fallback>
                <p:oleObj name="Equation" r:id="rId3" imgW="242570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3240088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 descr="dekomposis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3928" y="1700213"/>
            <a:ext cx="5184775" cy="4664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52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Tr. Wavelet 2 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Tr. Wavelet 2 dimensi dilakukan terhadap baris, kemudian terhadap kolom, atau sebaliknya dengan pembagian sebagai berikut :</a:t>
            </a:r>
          </a:p>
          <a:p>
            <a:endParaRPr lang="en-US" dirty="0"/>
          </a:p>
        </p:txBody>
      </p:sp>
      <p:graphicFrame>
        <p:nvGraphicFramePr>
          <p:cNvPr id="4" name="Group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848884"/>
              </p:ext>
            </p:extLst>
          </p:nvPr>
        </p:nvGraphicFramePr>
        <p:xfrm>
          <a:off x="3635896" y="2708920"/>
          <a:ext cx="3529013" cy="2447926"/>
        </p:xfrm>
        <a:graphic>
          <a:graphicData uri="http://schemas.openxmlformats.org/drawingml/2006/table">
            <a:tbl>
              <a:tblPr/>
              <a:tblGrid>
                <a:gridCol w="1765300"/>
                <a:gridCol w="1763713"/>
              </a:tblGrid>
              <a:tr h="1223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HH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00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Tr. Wavelet 2 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Transformasi wavelet Haar </a:t>
            </a:r>
          </a:p>
          <a:p>
            <a:r>
              <a:rPr lang="id-ID" dirty="0"/>
              <a:t>2 dimensi sebanyak 2 level,</a:t>
            </a:r>
          </a:p>
          <a:p>
            <a:r>
              <a:rPr lang="id-ID" dirty="0"/>
              <a:t>menggunakan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Wavelet </a:t>
            </a:r>
            <a:r>
              <a:rPr lang="id-ID" dirty="0"/>
              <a:t>Toolbox pada Matlab 6.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7" descr="tire-haa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2025" y="1556792"/>
            <a:ext cx="4087812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26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Macam-macam Wavelet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Seperti telah disebutkan sebelumnya, berdasarkan scaling functionnya, wavelet dapat dibedakan menjadi beberapa macam, diantaranya </a:t>
            </a:r>
            <a:r>
              <a:rPr lang="id-ID" dirty="0" smtClean="0"/>
              <a:t>:</a:t>
            </a:r>
            <a:endParaRPr lang="en-US" dirty="0" smtClean="0"/>
          </a:p>
          <a:p>
            <a:endParaRPr lang="id-ID" sz="2800" dirty="0"/>
          </a:p>
          <a:p>
            <a:pPr lvl="1"/>
            <a:r>
              <a:rPr lang="id-ID" sz="2400" dirty="0"/>
              <a:t>Wavelet Haar</a:t>
            </a:r>
          </a:p>
          <a:p>
            <a:pPr lvl="1"/>
            <a:r>
              <a:rPr lang="id-ID" sz="2400" dirty="0"/>
              <a:t>Wavelet Daubechies</a:t>
            </a:r>
          </a:p>
          <a:p>
            <a:pPr lvl="1"/>
            <a:r>
              <a:rPr lang="id-ID" sz="2400" dirty="0"/>
              <a:t>Wavelet B-Spline</a:t>
            </a:r>
          </a:p>
          <a:p>
            <a:pPr lvl="1"/>
            <a:r>
              <a:rPr lang="id-ID" sz="2400" dirty="0"/>
              <a:t>dll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Kegunaan Wavelet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Kompresi citra (format JPEG 2000)</a:t>
            </a:r>
          </a:p>
          <a:p>
            <a:r>
              <a:rPr lang="id-ID"/>
              <a:t>Analisa ciri</a:t>
            </a:r>
          </a:p>
          <a:p>
            <a:r>
              <a:rPr lang="id-ID"/>
              <a:t>Penghilangan noise</a:t>
            </a:r>
          </a:p>
          <a:p>
            <a:r>
              <a:rPr lang="id-ID"/>
              <a:t>Grafika komputer</a:t>
            </a:r>
          </a:p>
          <a:p>
            <a:r>
              <a:rPr lang="id-ID"/>
              <a:t>Kompresi video</a:t>
            </a:r>
          </a:p>
          <a:p>
            <a:r>
              <a:rPr lang="id-ID"/>
              <a:t>dll</a:t>
            </a:r>
          </a:p>
          <a:p>
            <a:endParaRPr lang="id-ID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Literatur Wavelet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Berikut ini beberapa literatur yang bisa anda baca tentang Wavelet:</a:t>
            </a:r>
          </a:p>
          <a:p>
            <a:pPr lvl="1"/>
            <a:r>
              <a:rPr lang="id-ID"/>
              <a:t>Hisar Maruli Manurung, “Pemampatan Citra dengan Transformasi Wavelet”, Skripsi, Fasilkom UI, 1997</a:t>
            </a:r>
          </a:p>
          <a:p>
            <a:pPr lvl="1"/>
            <a:r>
              <a:rPr lang="id-ID"/>
              <a:t>Andrew S. Glassner,”Principles of Digital Image Synthesis, Vol 1, Chapter 6”, Morgan Kaufman Publishing, 1995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Kekurangan Tr. Fourier 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sz="2800"/>
              <a:t>Tranformasi wavelet (WT) merupakan perbaikan dari transformasi Fourier(FT).</a:t>
            </a:r>
          </a:p>
          <a:p>
            <a:pPr>
              <a:lnSpc>
                <a:spcPct val="90000"/>
              </a:lnSpc>
            </a:pPr>
            <a:r>
              <a:rPr lang="id-ID" sz="2800"/>
              <a:t>FT : hanya dapat menangkap informasi </a:t>
            </a:r>
            <a:r>
              <a:rPr lang="id-ID" sz="2800" i="1"/>
              <a:t>apakah</a:t>
            </a:r>
            <a:r>
              <a:rPr lang="id-ID" sz="2800"/>
              <a:t> suatu sinyal memiliki frekuensi tertentu ataukah tidak, tapi tidak dapat menangkap </a:t>
            </a:r>
            <a:r>
              <a:rPr lang="id-ID" sz="2800" i="1"/>
              <a:t>dimana</a:t>
            </a:r>
            <a:r>
              <a:rPr lang="id-ID" sz="2800"/>
              <a:t> frekuensi itu terjadi.</a:t>
            </a:r>
          </a:p>
          <a:p>
            <a:pPr>
              <a:lnSpc>
                <a:spcPct val="90000"/>
              </a:lnSpc>
            </a:pPr>
            <a:r>
              <a:rPr lang="id-ID" sz="2800"/>
              <a:t>Ilustrasi : seperti pada konser musik.  FT hanya bisa mengatakan apakah suatu ‘nada’ tertentu muncul, tapi tidak dapat mengatakan kapan nada itu muncul dan berapa kali</a:t>
            </a:r>
          </a:p>
          <a:p>
            <a:pPr>
              <a:lnSpc>
                <a:spcPct val="90000"/>
              </a:lnSpc>
            </a:pPr>
            <a:endParaRPr lang="id-ID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Kekurangan FT</a:t>
            </a:r>
            <a:endParaRPr lang="en-US"/>
          </a:p>
        </p:txBody>
      </p:sp>
      <p:pic>
        <p:nvPicPr>
          <p:cNvPr id="9222" name="Picture 6" descr="fftcosfourfreq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988840"/>
            <a:ext cx="2327275" cy="1981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4" name="Picture 8" descr="nonstationary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9792" y="4094163"/>
            <a:ext cx="2347913" cy="1981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6" name="Picture 10" descr="fftnonstationary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16216" y="4149725"/>
            <a:ext cx="2317750" cy="1981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5219700" y="30686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5219700" y="508476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47675" y="2292350"/>
            <a:ext cx="2036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395288" y="2349500"/>
            <a:ext cx="21336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dirty="0" smtClean="0"/>
              <a:t>Gambar atas : ada 4 frek pada suatu sinyal, muncul secara bersamaan</a:t>
            </a:r>
          </a:p>
          <a:p>
            <a:endParaRPr lang="id-ID" dirty="0" smtClean="0"/>
          </a:p>
          <a:p>
            <a:r>
              <a:rPr lang="id-ID" dirty="0" smtClean="0"/>
              <a:t>Gambar bawah : ada 4 frek pada suatu sinyal, muncul secara bergantian</a:t>
            </a:r>
          </a:p>
          <a:p>
            <a:endParaRPr lang="id-ID" dirty="0" smtClean="0"/>
          </a:p>
          <a:p>
            <a:r>
              <a:rPr lang="id-ID" dirty="0" smtClean="0">
                <a:sym typeface="Wingdings" pitchFamily="2" charset="2"/>
              </a:rPr>
              <a:t> </a:t>
            </a:r>
            <a:r>
              <a:rPr lang="id-ID" dirty="0" smtClean="0"/>
              <a:t>bentuk FT keduanya hampir sama</a:t>
            </a:r>
            <a:endParaRPr lang="en-US" dirty="0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895600" y="6172200"/>
            <a:ext cx="5638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/>
              <a:t>(http://engineering.rowan.edu/~polikar/WAVELETS/WTtutorial.html</a:t>
            </a:r>
            <a:r>
              <a:rPr lang="id-ID" sz="1400"/>
              <a:t>)</a:t>
            </a:r>
          </a:p>
          <a:p>
            <a:endParaRPr lang="en-US" sz="12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4" descr="cosfourfre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3213" y="1988840"/>
            <a:ext cx="2292350" cy="1981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Kekurangan FT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Jika transformasi Fourier hanya memberikan informasi tentang </a:t>
            </a:r>
            <a:r>
              <a:rPr lang="id-ID" sz="2400" i="1" dirty="0"/>
              <a:t>frekuensi</a:t>
            </a:r>
            <a:r>
              <a:rPr lang="id-ID" sz="2400" dirty="0"/>
              <a:t> suatu sinyal, maka transformasi wavelet memberikan informasi tentang kombinasi </a:t>
            </a:r>
            <a:r>
              <a:rPr lang="id-ID" sz="2400" i="1" dirty="0"/>
              <a:t>skala dan frekuensi</a:t>
            </a:r>
            <a:r>
              <a:rPr lang="id-ID" sz="2400" i="1" dirty="0" smtClean="0"/>
              <a:t>.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id-ID" sz="2400" dirty="0"/>
              <a:t>Selain itu, FT berdasarkan pada basis sin-cos yang bersifat periodik dan kontinu, sehingga sulit bagi kita jika ingin melakukan perubahan hanya pada posisi tertentu (pasti akan mempengaruhi posisi-posisi lainnya) 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dekomposisi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didekomposisi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basis Walsh,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dekomposisinya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(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),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didekomposisi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wavelet </a:t>
            </a:r>
            <a:r>
              <a:rPr lang="en-US" dirty="0" err="1"/>
              <a:t>Haar</a:t>
            </a:r>
            <a:r>
              <a:rPr lang="en-US" dirty="0"/>
              <a:t>,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dekomposisinya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Hal </a:t>
            </a:r>
            <a:r>
              <a:rPr lang="en-US" dirty="0" err="1">
                <a:sym typeface="Wingdings" pitchFamily="2" charset="2"/>
              </a:rPr>
              <a:t>ini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disebabkan</a:t>
            </a:r>
            <a:r>
              <a:rPr lang="en-US" dirty="0">
                <a:sym typeface="Wingdings" pitchFamily="2" charset="2"/>
              </a:rPr>
              <a:t> basis Walsh (</a:t>
            </a:r>
            <a:r>
              <a:rPr lang="en-US" dirty="0" err="1">
                <a:sym typeface="Wingdings" pitchFamily="2" charset="2"/>
              </a:rPr>
              <a:t>dan</a:t>
            </a:r>
            <a:r>
              <a:rPr lang="en-US" dirty="0">
                <a:sym typeface="Wingdings" pitchFamily="2" charset="2"/>
              </a:rPr>
              <a:t> FT) </a:t>
            </a:r>
            <a:r>
              <a:rPr lang="en-US" dirty="0" err="1">
                <a:sym typeface="Wingdings" pitchFamily="2" charset="2"/>
              </a:rPr>
              <a:t>sama-sama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bersifat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periodik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sehingga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sulit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mengubah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satu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bagian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tanpa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mempengaruhi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bagian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lainnya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walsh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575"/>
            <a:ext cx="7448550" cy="602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 descr="haar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387350"/>
            <a:ext cx="74549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Transformasi Wavelet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Wavelet berasal dari sebuah scaling function. Dari scaling function ini dapat dibuat sebuah mother wavelet.  Wavelet-wavelet lainnya akan muncul dari hasil penskalaan, dilasi dan pergeseran mother </a:t>
            </a:r>
            <a:r>
              <a:rPr lang="id-ID" sz="2400" dirty="0" smtClean="0"/>
              <a:t>wavelet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id-ID" sz="2400" dirty="0" smtClean="0"/>
              <a:t>.</a:t>
            </a:r>
            <a:endParaRPr lang="id-ID" sz="2400" dirty="0"/>
          </a:p>
          <a:p>
            <a:r>
              <a:rPr lang="id-ID" sz="2400" dirty="0"/>
              <a:t>Scaling function </a:t>
            </a:r>
            <a:r>
              <a:rPr lang="id-ID" sz="2400" dirty="0">
                <a:sym typeface="Wingdings" pitchFamily="2" charset="2"/>
              </a:rPr>
              <a:t> mother wavelet  mother wavelet yang diskalakan, didilasikan dan digeser.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Rumus Scaling Function dan Wavelet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787900" y="2276475"/>
          <a:ext cx="34559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" imgW="1358310" imgH="253890" progId="Equation.3">
                  <p:embed/>
                </p:oleObj>
              </mc:Choice>
              <mc:Fallback>
                <p:oleObj name="Equation" r:id="rId3" imgW="1358310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276475"/>
                        <a:ext cx="345598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71550" y="2346325"/>
            <a:ext cx="34813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sz="2400"/>
              <a:t>Rumus Scaling function</a:t>
            </a:r>
            <a:r>
              <a:rPr lang="id-ID"/>
              <a:t> :</a:t>
            </a:r>
          </a:p>
          <a:p>
            <a:endParaRPr lang="id-ID"/>
          </a:p>
          <a:p>
            <a:r>
              <a:rPr lang="id-ID" sz="2400"/>
              <a:t>Rumus wavelet:</a:t>
            </a:r>
            <a:endParaRPr lang="en-US" sz="240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572000" y="3141663"/>
          <a:ext cx="37449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5" imgW="1866090" imgH="342751" progId="Equation.3">
                  <p:embed/>
                </p:oleObj>
              </mc:Choice>
              <mc:Fallback>
                <p:oleObj name="Equation" r:id="rId5" imgW="1866090" imgH="3427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41663"/>
                        <a:ext cx="3744913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39750" y="4149725"/>
            <a:ext cx="79819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000"/>
              <a:t>Wavelet dapat dibedakan berdasarkan rumusan scaling functionnya</a:t>
            </a:r>
          </a:p>
          <a:p>
            <a:r>
              <a:rPr lang="en-US" sz="2000"/>
              <a:t>Wavelet Haar memiliki </a:t>
            </a:r>
            <a:r>
              <a:rPr lang="en-US" sz="2000" i="1"/>
              <a:t>scaling function</a:t>
            </a:r>
            <a:r>
              <a:rPr lang="en-US" sz="2000"/>
              <a:t> dengan koefisien c0 = c1 = 1.</a:t>
            </a:r>
          </a:p>
          <a:p>
            <a:r>
              <a:rPr lang="en-US" sz="2000"/>
              <a:t>Wavelet Daubechies dengan 4 koefisien (DB4) memiliki </a:t>
            </a:r>
            <a:endParaRPr lang="id-ID" sz="2000"/>
          </a:p>
          <a:p>
            <a:pPr lvl="1"/>
            <a:r>
              <a:rPr lang="en-US" sz="2000" i="1"/>
              <a:t>scaling function</a:t>
            </a:r>
            <a:r>
              <a:rPr lang="en-US" sz="2000"/>
              <a:t> dengan koefisien </a:t>
            </a:r>
            <a:endParaRPr lang="id-ID" sz="2000"/>
          </a:p>
          <a:p>
            <a:pPr lvl="1"/>
            <a:r>
              <a:rPr lang="en-US" sz="2000"/>
              <a:t>c0 = (1+√3)/4,  c1 =  (3+√3)/4, </a:t>
            </a:r>
            <a:endParaRPr lang="id-ID" sz="2000"/>
          </a:p>
          <a:p>
            <a:pPr lvl="1"/>
            <a:r>
              <a:rPr lang="en-US" sz="2000"/>
              <a:t>c2 =  (3-√3)/4, c3 =  (1-√3)/4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845</TotalTime>
  <Words>627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Tahoma</vt:lpstr>
      <vt:lpstr>Wingdings</vt:lpstr>
      <vt:lpstr>Clarity</vt:lpstr>
      <vt:lpstr>Microsoft Equation 3.0</vt:lpstr>
      <vt:lpstr>TOPIK KHUSUS: Pengolahan Citra Lanjut Transformasi Citra (Bagian 2 : Wavelet)</vt:lpstr>
      <vt:lpstr>Kekurangan Tr. Fourier </vt:lpstr>
      <vt:lpstr>Kekurangan FT</vt:lpstr>
      <vt:lpstr>Kekurangan FT</vt:lpstr>
      <vt:lpstr>Contoh</vt:lpstr>
      <vt:lpstr>PowerPoint Presentation</vt:lpstr>
      <vt:lpstr>PowerPoint Presentation</vt:lpstr>
      <vt:lpstr>Transformasi Wavelet</vt:lpstr>
      <vt:lpstr>Rumus Scaling Function dan Wavelet</vt:lpstr>
      <vt:lpstr>Basis Wavelet Haar</vt:lpstr>
      <vt:lpstr>Wavelet Haar sebagai basis</vt:lpstr>
      <vt:lpstr>Wavelet Haar</vt:lpstr>
      <vt:lpstr>Contoh wavelet Haar</vt:lpstr>
      <vt:lpstr>Tr. Wavelet 2 dimensi</vt:lpstr>
      <vt:lpstr>Tr. Wavelet 2 dimensi</vt:lpstr>
      <vt:lpstr>Macam-macam Wavelet</vt:lpstr>
      <vt:lpstr>Kegunaan Wavelet</vt:lpstr>
      <vt:lpstr>Literatur Wavelet</vt:lpstr>
    </vt:vector>
  </TitlesOfParts>
  <Company>imands imperium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Citra Digital: Transformasi Citra (Bagian 2 : Wavelet)</dc:title>
  <dc:creator>bedy purnama</dc:creator>
  <cp:lastModifiedBy>bedy purnama</cp:lastModifiedBy>
  <cp:revision>15</cp:revision>
  <dcterms:created xsi:type="dcterms:W3CDTF">2002-09-22T02:14:27Z</dcterms:created>
  <dcterms:modified xsi:type="dcterms:W3CDTF">2011-09-21T03:33:24Z</dcterms:modified>
</cp:coreProperties>
</file>