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736" r:id="rId3"/>
    <p:sldId id="721" r:id="rId4"/>
    <p:sldId id="709" r:id="rId5"/>
    <p:sldId id="710" r:id="rId6"/>
    <p:sldId id="712" r:id="rId7"/>
    <p:sldId id="732" r:id="rId8"/>
    <p:sldId id="713" r:id="rId9"/>
    <p:sldId id="738" r:id="rId10"/>
    <p:sldId id="739" r:id="rId11"/>
    <p:sldId id="740" r:id="rId12"/>
    <p:sldId id="741" r:id="rId13"/>
    <p:sldId id="742" r:id="rId14"/>
    <p:sldId id="743" r:id="rId15"/>
    <p:sldId id="733" r:id="rId16"/>
    <p:sldId id="737" r:id="rId17"/>
    <p:sldId id="257" r:id="rId18"/>
    <p:sldId id="258" r:id="rId19"/>
    <p:sldId id="259" r:id="rId20"/>
    <p:sldId id="734" r:id="rId21"/>
    <p:sldId id="73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4"/>
    <p:restoredTop sz="94656"/>
  </p:normalViewPr>
  <p:slideViewPr>
    <p:cSldViewPr snapToGrid="0" snapToObjects="1">
      <p:cViewPr varScale="1">
        <p:scale>
          <a:sx n="53" d="100"/>
          <a:sy n="53" d="100"/>
        </p:scale>
        <p:origin x="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DEED-DEAD-7049-848C-A0F1D77C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9BC5B-DF64-0947-9779-5B38EE4F3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4D837-D5DA-134A-B634-F82FF987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5319-E018-9040-8918-5D0E2C566D73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2E933-E671-F443-AA91-C3D78AA9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339B6-DF83-0940-AA8C-5E939CDE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2056-D3D4-CF49-B905-5F4A0139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8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62CA-8FEA-604D-8CD7-94B9CBD9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B4034-8DAC-A840-ACC0-CEFA69CC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D651-04FB-C64F-A9D9-EF1D58A5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5319-E018-9040-8918-5D0E2C566D73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FFB31-D55B-8B4B-8321-EE7AB60E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38144-314D-C944-91C9-3221C674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2056-D3D4-CF49-B905-5F4A0139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4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D2182-0E9F-E945-BE46-93B85336A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D3C3E-3805-744A-BAA2-E71864F2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D06C5-DE8F-904B-98A4-D2473628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5319-E018-9040-8918-5D0E2C566D73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A54D-F90D-A548-BF82-8D3C3CC4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9873-E6EE-E747-84E8-BCBC5FE3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2056-D3D4-CF49-B905-5F4A0139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BC8F-2BA6-4E49-B2FA-1881705A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A150-1A9A-1B40-B8F1-95DA036F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D3A0C-F463-6C43-B271-AE57F4B4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5319-E018-9040-8918-5D0E2C566D73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566E-FE2D-6448-8680-125735EC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7B53-2424-674C-BE2C-A0D0B2EA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2056-D3D4-CF49-B905-5F4A0139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0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1D7B-778F-A247-955F-C616550A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22EE5-6EFE-E842-A5F0-51E8DF1E9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8E6C2-ECD7-B34E-9DD9-8AB2A366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5319-E018-9040-8918-5D0E2C566D73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AA0D-7AD5-8A4A-85C8-74B480E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E6AE-9802-8445-8220-2CCB7E49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2056-D3D4-CF49-B905-5F4A0139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0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7A38-CC88-804C-8971-5AE5920E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082C-32F5-E64A-996C-CC7B629A5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8BE78-0456-464B-A622-0397C70D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BA028-2090-494A-B4D0-ACD9E595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5319-E018-9040-8918-5D0E2C566D73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B565F-4934-CE47-AE05-23BC9988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690C3-6212-164A-90F7-47429AD8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2056-D3D4-CF49-B905-5F4A0139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CE7F-30A6-7041-AA5C-0E4E2863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A8240-8873-304E-AD99-6B1E2F03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DE2AB-4C3B-3A42-9340-E682F05D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1D09E-532D-C54E-9158-EB5DFCB16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FF9A6-9D3A-5D4B-B497-9ED2E7BAE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AA27C-1F28-7A48-AD0E-98210153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5319-E018-9040-8918-5D0E2C566D73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C25F4-EE07-EA4B-B9BA-C6EBB8C8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1FEFE-7680-1E4A-AB17-F42D7353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2056-D3D4-CF49-B905-5F4A0139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D0AD-BCBE-CB44-9BF0-00CBE763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66E5F-169A-F647-82DF-6F3F00AF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5319-E018-9040-8918-5D0E2C566D73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05421-EED6-C04E-9C9B-6AED04EF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0E5BC-9138-654A-9607-08F2D3F2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2056-D3D4-CF49-B905-5F4A0139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605D9-F13D-1F43-B45D-B7D7A429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5319-E018-9040-8918-5D0E2C566D73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7FAB1-1B12-9B49-89BB-09872E6A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619B1-FE9B-BF43-A828-ECB7BCB6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2056-D3D4-CF49-B905-5F4A0139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D129-8C1B-2840-9032-FF0F4D99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9A39-5446-024A-A93D-1BC9F180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8B2B7-A9AA-1547-AF49-A7908C328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36778-F165-E74F-A597-12B7F6A3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5319-E018-9040-8918-5D0E2C566D73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85C10-6F97-BA45-A601-E4951464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A43A5-9F5D-DE40-B392-4D85D81E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2056-D3D4-CF49-B905-5F4A0139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7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4AD9-EF72-EC4E-8A10-2E260D1A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BCF4E-AF43-6B47-9B16-02657E4C9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71803-DF01-9F48-883D-3A2E243D2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CB3C6-84A0-F84D-83CA-8439C756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5319-E018-9040-8918-5D0E2C566D73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C0FC2-3CC8-5E4D-88BC-383850B9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8068A-6C4D-394F-9830-A9F9824E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2056-D3D4-CF49-B905-5F4A0139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60376-C9F6-2949-83A8-D1B3ADF5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008C9-6D71-A34D-A465-0EA36304F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2D32-0922-A142-ABD2-9C864721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F5319-E018-9040-8918-5D0E2C566D73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D7816-3905-FA49-A920-B299B846A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FE3CF-76E3-2C4C-A30E-3A4B3A6F9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2056-D3D4-CF49-B905-5F4A0139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0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5486-118E-A64C-ADA8-DEAA2ACFF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Association between chloride ion, sodium ion and those difference and AKI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6BD69-F617-8043-94E2-4EC34CB9E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AF28-CE1D-E942-8574-BBF46F60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outcomes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281D6B-3F43-2C43-B9E1-49E3927A6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11831"/>
              </p:ext>
            </p:extLst>
          </p:nvPr>
        </p:nvGraphicFramePr>
        <p:xfrm>
          <a:off x="419100" y="2529416"/>
          <a:ext cx="11201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3897876348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613115757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20046690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09899177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198512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SID</a:t>
                      </a:r>
                    </a:p>
                    <a:p>
                      <a:pPr algn="ctr"/>
                      <a:r>
                        <a:rPr lang="en-US" dirty="0"/>
                        <a:t>(N=1195)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 SID</a:t>
                      </a:r>
                    </a:p>
                    <a:p>
                      <a:pPr algn="ctr"/>
                      <a:r>
                        <a:rPr lang="en-US" dirty="0"/>
                        <a:t>(N=2712)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SID</a:t>
                      </a:r>
                    </a:p>
                    <a:p>
                      <a:pPr algn="ctr"/>
                      <a:r>
                        <a:rPr lang="en-US" dirty="0"/>
                        <a:t>(N=1011)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0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 within 48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 (41.9)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851 (31.4)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 (50.6)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8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 within 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572 (47.9)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971 (35.8)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559 (55.3)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 of stay in ICU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5.5±7.0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4.3 ±6.1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6.0±7.7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1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 of stay in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</a:t>
                      </a:r>
                      <a:r>
                        <a:rPr lang="en-US" altLang="ja-JP" dirty="0"/>
                        <a:t>±</a:t>
                      </a:r>
                      <a:r>
                        <a:rPr lang="en-US" dirty="0"/>
                        <a:t>13.6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</a:t>
                      </a:r>
                      <a:r>
                        <a:rPr lang="en-US" altLang="ja-JP" dirty="0"/>
                        <a:t>±11.0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</a:t>
                      </a:r>
                      <a:r>
                        <a:rPr lang="en-US" altLang="ja-JP" dirty="0"/>
                        <a:t>±12.7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Death in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 (17.8)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361 (13.3)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 (23.5)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1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44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337-FE60-BC46-BC2C-8A914431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09"/>
            <a:ext cx="10515600" cy="766251"/>
          </a:xfrm>
        </p:spPr>
        <p:txBody>
          <a:bodyPr/>
          <a:lstStyle/>
          <a:p>
            <a:r>
              <a:rPr lang="en-US" dirty="0"/>
              <a:t>Logistic regression for AKI in 7 days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4716E-672C-D54C-B3DB-F5B0601F5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98608"/>
              </p:ext>
            </p:extLst>
          </p:nvPr>
        </p:nvGraphicFramePr>
        <p:xfrm>
          <a:off x="838200" y="752384"/>
          <a:ext cx="10515600" cy="608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32619034"/>
                    </a:ext>
                  </a:extLst>
                </a:gridCol>
                <a:gridCol w="1910812">
                  <a:extLst>
                    <a:ext uri="{9D8B030D-6E8A-4147-A177-3AD203B41FA5}">
                      <a16:colId xmlns:a16="http://schemas.microsoft.com/office/drawing/2014/main" val="2172650076"/>
                    </a:ext>
                  </a:extLst>
                </a:gridCol>
                <a:gridCol w="1890793">
                  <a:extLst>
                    <a:ext uri="{9D8B030D-6E8A-4147-A177-3AD203B41FA5}">
                      <a16:colId xmlns:a16="http://schemas.microsoft.com/office/drawing/2014/main" val="407934319"/>
                    </a:ext>
                  </a:extLst>
                </a:gridCol>
                <a:gridCol w="1981975">
                  <a:extLst>
                    <a:ext uri="{9D8B030D-6E8A-4147-A177-3AD203B41FA5}">
                      <a16:colId xmlns:a16="http://schemas.microsoft.com/office/drawing/2014/main" val="37144240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4125389"/>
                    </a:ext>
                  </a:extLst>
                </a:gridCol>
              </a:tblGrid>
              <a:tr h="23656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Lower 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Upper 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87386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Gender,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905675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35505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 err="1"/>
                        <a:t>Cl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27406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52640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602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 err="1"/>
                        <a:t>Na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940846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63191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4352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 err="1"/>
                        <a:t>SID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83468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61396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3168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Fluid intake,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77742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Chloride exposure, </a:t>
                      </a:r>
                      <a:r>
                        <a:rPr lang="en-US" sz="1300" dirty="0" err="1"/>
                        <a:t>Eq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32076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Sodium exposure, </a:t>
                      </a:r>
                      <a:r>
                        <a:rPr lang="en-US" sz="1300" dirty="0" err="1"/>
                        <a:t>Eq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230372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APACHE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99533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06387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07454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Diabetes mellitus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36157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Liver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06139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Malignancy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22081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87D56E3-6B2E-CE41-B018-CAFB72EFA780}"/>
              </a:ext>
            </a:extLst>
          </p:cNvPr>
          <p:cNvSpPr/>
          <p:nvPr/>
        </p:nvSpPr>
        <p:spPr>
          <a:xfrm>
            <a:off x="838200" y="1652337"/>
            <a:ext cx="10515600" cy="2582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0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337-FE60-BC46-BC2C-8A914431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09"/>
            <a:ext cx="10515600" cy="766251"/>
          </a:xfrm>
        </p:spPr>
        <p:txBody>
          <a:bodyPr/>
          <a:lstStyle/>
          <a:p>
            <a:r>
              <a:rPr lang="en-US" dirty="0"/>
              <a:t>Logistic regression for AKI in 24 hours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4716E-672C-D54C-B3DB-F5B0601F5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99815"/>
              </p:ext>
            </p:extLst>
          </p:nvPr>
        </p:nvGraphicFramePr>
        <p:xfrm>
          <a:off x="838200" y="752384"/>
          <a:ext cx="10515600" cy="608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32619034"/>
                    </a:ext>
                  </a:extLst>
                </a:gridCol>
                <a:gridCol w="1910812">
                  <a:extLst>
                    <a:ext uri="{9D8B030D-6E8A-4147-A177-3AD203B41FA5}">
                      <a16:colId xmlns:a16="http://schemas.microsoft.com/office/drawing/2014/main" val="2172650076"/>
                    </a:ext>
                  </a:extLst>
                </a:gridCol>
                <a:gridCol w="1890793">
                  <a:extLst>
                    <a:ext uri="{9D8B030D-6E8A-4147-A177-3AD203B41FA5}">
                      <a16:colId xmlns:a16="http://schemas.microsoft.com/office/drawing/2014/main" val="407934319"/>
                    </a:ext>
                  </a:extLst>
                </a:gridCol>
                <a:gridCol w="1981975">
                  <a:extLst>
                    <a:ext uri="{9D8B030D-6E8A-4147-A177-3AD203B41FA5}">
                      <a16:colId xmlns:a16="http://schemas.microsoft.com/office/drawing/2014/main" val="37144240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4125389"/>
                    </a:ext>
                  </a:extLst>
                </a:gridCol>
              </a:tblGrid>
              <a:tr h="23656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Lower 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Upper 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87386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Gender,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905675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35505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 err="1"/>
                        <a:t>Cl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27406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52640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602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 err="1"/>
                        <a:t>Na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940846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63191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4352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 err="1"/>
                        <a:t>SID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83468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61396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3168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Fluid intake,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77742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Chloride exposure, </a:t>
                      </a:r>
                      <a:r>
                        <a:rPr lang="en-US" sz="1300" dirty="0" err="1"/>
                        <a:t>Eq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32076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Sodium exposure, </a:t>
                      </a:r>
                      <a:r>
                        <a:rPr lang="en-US" sz="1300" dirty="0" err="1"/>
                        <a:t>Eq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230372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APACHE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99533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06387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07454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Diabetes mellitus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36157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Liver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0.0009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06139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Malignancy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22081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2FA7146-83A1-954D-9B84-5CBE9592059C}"/>
              </a:ext>
            </a:extLst>
          </p:cNvPr>
          <p:cNvSpPr/>
          <p:nvPr/>
        </p:nvSpPr>
        <p:spPr>
          <a:xfrm>
            <a:off x="838200" y="1652337"/>
            <a:ext cx="10515600" cy="2582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0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337-FE60-BC46-BC2C-8A914431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09"/>
            <a:ext cx="10515600" cy="766251"/>
          </a:xfrm>
        </p:spPr>
        <p:txBody>
          <a:bodyPr/>
          <a:lstStyle/>
          <a:p>
            <a:r>
              <a:rPr lang="en-US" dirty="0"/>
              <a:t>Logistic regression for hospital mortality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4716E-672C-D54C-B3DB-F5B0601F5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91876"/>
              </p:ext>
            </p:extLst>
          </p:nvPr>
        </p:nvGraphicFramePr>
        <p:xfrm>
          <a:off x="838200" y="752384"/>
          <a:ext cx="10515600" cy="608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32619034"/>
                    </a:ext>
                  </a:extLst>
                </a:gridCol>
                <a:gridCol w="1910812">
                  <a:extLst>
                    <a:ext uri="{9D8B030D-6E8A-4147-A177-3AD203B41FA5}">
                      <a16:colId xmlns:a16="http://schemas.microsoft.com/office/drawing/2014/main" val="2172650076"/>
                    </a:ext>
                  </a:extLst>
                </a:gridCol>
                <a:gridCol w="1890793">
                  <a:extLst>
                    <a:ext uri="{9D8B030D-6E8A-4147-A177-3AD203B41FA5}">
                      <a16:colId xmlns:a16="http://schemas.microsoft.com/office/drawing/2014/main" val="407934319"/>
                    </a:ext>
                  </a:extLst>
                </a:gridCol>
                <a:gridCol w="1981975">
                  <a:extLst>
                    <a:ext uri="{9D8B030D-6E8A-4147-A177-3AD203B41FA5}">
                      <a16:colId xmlns:a16="http://schemas.microsoft.com/office/drawing/2014/main" val="37144240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4125389"/>
                    </a:ext>
                  </a:extLst>
                </a:gridCol>
              </a:tblGrid>
              <a:tr h="23656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Lower 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Upper 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87386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Gender,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905675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35505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 err="1"/>
                        <a:t>Cl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27406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52640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602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 err="1"/>
                        <a:t>Na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940846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63191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4352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 err="1"/>
                        <a:t>SID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83468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61396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3168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Fluid intake,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77742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Chloride exposure, </a:t>
                      </a:r>
                      <a:r>
                        <a:rPr lang="en-US" sz="1300" dirty="0" err="1"/>
                        <a:t>Eq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32076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Sodium exposure, </a:t>
                      </a:r>
                      <a:r>
                        <a:rPr lang="en-US" sz="1300" dirty="0" err="1"/>
                        <a:t>Eq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230372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APACHE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99533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06387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07454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Diabetes mellitus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36157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Liver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06139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r>
                        <a:rPr lang="en-US" sz="1300" dirty="0"/>
                        <a:t>Malignancy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22081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63C9F60-D2BE-2045-9117-6E5EDC4EA25E}"/>
              </a:ext>
            </a:extLst>
          </p:cNvPr>
          <p:cNvSpPr/>
          <p:nvPr/>
        </p:nvSpPr>
        <p:spPr>
          <a:xfrm>
            <a:off x="838200" y="1652337"/>
            <a:ext cx="10515600" cy="2582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4593-CA0A-B54D-B8E9-FB7D566A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13D8-F97C-1C4C-ACE4-45D3CE77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SID was associated with both AKI in 48 hours and AKI in 7 days after admission to ICU.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Only hypochloremia was associated with AKI in 48 hours after admission to ICU.</a:t>
            </a:r>
          </a:p>
          <a:p>
            <a:endParaRPr lang="en-US" dirty="0"/>
          </a:p>
          <a:p>
            <a:pPr marL="0" indent="0">
              <a:buNone/>
            </a:pPr>
            <a:r>
              <a:rPr lang="ja-JP" altLang="en-US"/>
              <a:t>→</a:t>
            </a:r>
            <a:r>
              <a:rPr lang="en-US" altLang="ja-JP" dirty="0"/>
              <a:t>SID is </a:t>
            </a:r>
            <a:r>
              <a:rPr lang="en-US" altLang="ja-JP"/>
              <a:t>more important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9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D4A5-B98E-724F-A956-28CEF229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and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651D1-DAF4-5442-AD39-CEF6CC8D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information in detail </a:t>
            </a:r>
            <a:r>
              <a:rPr lang="en-US"/>
              <a:t>for primary diagnosis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Operation record? Excluded surgical patients because of unknown surgical procedure and preadmission fluid information.</a:t>
            </a:r>
          </a:p>
          <a:p>
            <a:endParaRPr lang="en-US" dirty="0"/>
          </a:p>
          <a:p>
            <a:r>
              <a:rPr lang="en-US" dirty="0"/>
              <a:t>APACHE score involves sodium, so the predictors of sodium are overlapped.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3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3086-9BF3-F04A-9879-507C4FB2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CCA8B-CE86-1245-8038-C8695F2E6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4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4559-8E39-CC47-9350-FA119F43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patients’ characteristics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455BF0-9A01-5F40-A5C0-FEF1AE6CC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373699"/>
              </p:ext>
            </p:extLst>
          </p:nvPr>
        </p:nvGraphicFramePr>
        <p:xfrm>
          <a:off x="419100" y="1367366"/>
          <a:ext cx="1120140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3897876348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613115757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20046690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09899177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198512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Hypochloremia</a:t>
                      </a:r>
                    </a:p>
                    <a:p>
                      <a:pPr algn="ctr"/>
                      <a:r>
                        <a:rPr lang="en-US" dirty="0"/>
                        <a:t>(N=314)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 chloride concentration</a:t>
                      </a:r>
                    </a:p>
                    <a:p>
                      <a:pPr algn="ctr"/>
                      <a:r>
                        <a:rPr lang="en-US" dirty="0"/>
                        <a:t>(N=3678)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Hyperchloremia</a:t>
                      </a:r>
                    </a:p>
                    <a:p>
                      <a:pPr algn="ctr"/>
                      <a:r>
                        <a:rPr lang="en-US" dirty="0"/>
                        <a:t>(N=926)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0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Gender, male, 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 (50.8)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2287 (60.3)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(50.8)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8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+mn-lt"/>
                        </a:rPr>
                        <a:t>64±14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64±14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66±14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</a:t>
                      </a:r>
                      <a:r>
                        <a:rPr lang="en-US" baseline="-25000" dirty="0" err="1"/>
                        <a:t>twm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133.1</a:t>
                      </a:r>
                      <a:r>
                        <a:rPr lang="en-US" altLang="ja-JP" dirty="0"/>
                        <a:t>±5.3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137.9</a:t>
                      </a:r>
                      <a:r>
                        <a:rPr lang="en-US" altLang="ja-JP" dirty="0"/>
                        <a:t>±3.0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142.2</a:t>
                      </a:r>
                      <a:r>
                        <a:rPr lang="en-US" altLang="ja-JP" dirty="0"/>
                        <a:t>±3.9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1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r>
                        <a:rPr lang="en-US" baseline="-25000" dirty="0" err="1"/>
                        <a:t>twm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38.7</a:t>
                      </a:r>
                      <a:r>
                        <a:rPr lang="en-US" altLang="ja-JP" dirty="0"/>
                        <a:t>±5.1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32.8</a:t>
                      </a:r>
                      <a:r>
                        <a:rPr lang="en-US" altLang="ja-JP" dirty="0"/>
                        <a:t>±3.2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29.1</a:t>
                      </a:r>
                      <a:r>
                        <a:rPr lang="en-US" altLang="ja-JP" dirty="0"/>
                        <a:t>±3.0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Fluid intake,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1546</a:t>
                      </a:r>
                      <a:r>
                        <a:rPr lang="en-US" altLang="ja-JP" dirty="0"/>
                        <a:t>±1698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2318</a:t>
                      </a:r>
                      <a:r>
                        <a:rPr lang="en-US" altLang="ja-JP" dirty="0"/>
                        <a:t>±2182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3063</a:t>
                      </a:r>
                      <a:r>
                        <a:rPr lang="en-US" altLang="ja-JP" dirty="0"/>
                        <a:t>±2493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03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Chloride exposure, </a:t>
                      </a:r>
                      <a:r>
                        <a:rPr lang="en-US" dirty="0" err="1"/>
                        <a:t>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  <a:r>
                        <a:rPr lang="en-US" altLang="ja-JP" dirty="0"/>
                        <a:t>±256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</a:t>
                      </a:r>
                      <a:r>
                        <a:rPr lang="en-US" altLang="ja-JP" dirty="0"/>
                        <a:t>±287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405</a:t>
                      </a:r>
                      <a:r>
                        <a:rPr lang="en-US" altLang="ja-JP" dirty="0"/>
                        <a:t>±340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1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APACHE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  <a:r>
                        <a:rPr lang="en-US" altLang="ja-JP" dirty="0"/>
                        <a:t>±22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  <a:r>
                        <a:rPr lang="en-US" altLang="ja-JP" dirty="0"/>
                        <a:t>±21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  <a:r>
                        <a:rPr lang="en-US" altLang="ja-JP" dirty="0"/>
                        <a:t>±23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2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CHF, 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 (39.3)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637 (16.8)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 (20.6)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Hypertension, 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 (19)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 (11.9)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6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Diabetes mellitus, 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 (29.3)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1032 (6.1)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283 (28.7)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3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Liver disease, 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(10.3)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 (6.1)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 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Malignancy, 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 (15.4)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419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(12.2)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22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132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AF28-CE1D-E942-8574-BBF46F60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outcomes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281D6B-3F43-2C43-B9E1-49E3927A6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29204"/>
              </p:ext>
            </p:extLst>
          </p:nvPr>
        </p:nvGraphicFramePr>
        <p:xfrm>
          <a:off x="419100" y="2529416"/>
          <a:ext cx="112014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3897876348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613115757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20046690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09899177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198512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Hypochloremia</a:t>
                      </a:r>
                    </a:p>
                    <a:p>
                      <a:pPr algn="ctr"/>
                      <a:r>
                        <a:rPr lang="en-US" dirty="0"/>
                        <a:t>(N=331)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 chloride concentration</a:t>
                      </a:r>
                    </a:p>
                    <a:p>
                      <a:pPr algn="ctr"/>
                      <a:r>
                        <a:rPr lang="en-US" dirty="0"/>
                        <a:t>(N=3792)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Hyperchloremia</a:t>
                      </a:r>
                    </a:p>
                    <a:p>
                      <a:pPr algn="ctr"/>
                      <a:r>
                        <a:rPr lang="en-US" dirty="0"/>
                        <a:t>(N=985)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0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 within 48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 (61.9)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1291 (34.0)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451 (45.8)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8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 within 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218 (65.9)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1467 (38.7)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507 (51.5)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 of stay in ICU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6.5±7.9)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4.6 ±6.4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  <a:r>
                        <a:rPr lang="en-US" altLang="ja-JP" dirty="0"/>
                        <a:t>±7.2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1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 of stay in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14.3</a:t>
                      </a:r>
                      <a:r>
                        <a:rPr lang="en-US" altLang="ja-JP" dirty="0"/>
                        <a:t>±</a:t>
                      </a:r>
                      <a:r>
                        <a:rPr lang="en-US" dirty="0"/>
                        <a:t>14.4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</a:t>
                      </a:r>
                      <a:r>
                        <a:rPr lang="en-US" altLang="ja-JP" dirty="0"/>
                        <a:t>±11.4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13.4</a:t>
                      </a:r>
                      <a:r>
                        <a:rPr lang="en-US" altLang="ja-JP" dirty="0"/>
                        <a:t>±12.7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Death in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 (35.3)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539 (14.2)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 (21.6)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1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918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337-FE60-BC46-BC2C-8A914431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149"/>
            <a:ext cx="10515600" cy="766251"/>
          </a:xfrm>
        </p:spPr>
        <p:txBody>
          <a:bodyPr/>
          <a:lstStyle/>
          <a:p>
            <a:r>
              <a:rPr lang="en-US" dirty="0"/>
              <a:t>Logistic regression for AKI in 7 days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4716E-672C-D54C-B3DB-F5B0601F5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98294"/>
              </p:ext>
            </p:extLst>
          </p:nvPr>
        </p:nvGraphicFramePr>
        <p:xfrm>
          <a:off x="838200" y="990129"/>
          <a:ext cx="105156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32619034"/>
                    </a:ext>
                  </a:extLst>
                </a:gridCol>
                <a:gridCol w="1910812">
                  <a:extLst>
                    <a:ext uri="{9D8B030D-6E8A-4147-A177-3AD203B41FA5}">
                      <a16:colId xmlns:a16="http://schemas.microsoft.com/office/drawing/2014/main" val="2172650076"/>
                    </a:ext>
                  </a:extLst>
                </a:gridCol>
                <a:gridCol w="1890793">
                  <a:extLst>
                    <a:ext uri="{9D8B030D-6E8A-4147-A177-3AD203B41FA5}">
                      <a16:colId xmlns:a16="http://schemas.microsoft.com/office/drawing/2014/main" val="407934319"/>
                    </a:ext>
                  </a:extLst>
                </a:gridCol>
                <a:gridCol w="1981975">
                  <a:extLst>
                    <a:ext uri="{9D8B030D-6E8A-4147-A177-3AD203B41FA5}">
                      <a16:colId xmlns:a16="http://schemas.microsoft.com/office/drawing/2014/main" val="37144240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4125389"/>
                    </a:ext>
                  </a:extLst>
                </a:gridCol>
              </a:tblGrid>
              <a:tr h="24581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Lower 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Upper 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87386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Gender,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905675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35505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 err="1"/>
                        <a:t>Cl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27406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52640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602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 err="1"/>
                        <a:t>Na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940846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63191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4352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 err="1"/>
                        <a:t>SID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83468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61396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3168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Fluid intake,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77742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Chloride exposure, </a:t>
                      </a:r>
                      <a:r>
                        <a:rPr lang="en-US" sz="1300" dirty="0" err="1"/>
                        <a:t>Eq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32076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APACHE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99533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06387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07454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Diabetes mellitus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36157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Liver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06139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Malignancy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22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25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AF14A7-32A3-7949-BB4D-C9B181D0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73070-451B-3448-AB31-5E2358C0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Recently, chloride ion has been studied in ICU patients.</a:t>
            </a:r>
          </a:p>
          <a:p>
            <a:endParaRPr lang="en-US" dirty="0"/>
          </a:p>
          <a:p>
            <a:r>
              <a:rPr lang="en-US" dirty="0"/>
              <a:t>Many studies have shown that hyperchloremia and chloride loading are associated with AKI.</a:t>
            </a:r>
          </a:p>
          <a:p>
            <a:endParaRPr lang="en-US" dirty="0"/>
          </a:p>
          <a:p>
            <a:r>
              <a:rPr lang="en-US" dirty="0"/>
              <a:t>On the other hand, the difference of chloride ion and sodium ion (</a:t>
            </a:r>
            <a:r>
              <a:rPr lang="en-US" dirty="0" err="1"/>
              <a:t>SID</a:t>
            </a:r>
            <a:r>
              <a:rPr lang="en-US" baseline="-25000" dirty="0" err="1"/>
              <a:t>Na</a:t>
            </a:r>
            <a:r>
              <a:rPr lang="en-US" baseline="-25000" dirty="0"/>
              <a:t>-Cl</a:t>
            </a:r>
            <a:r>
              <a:rPr lang="en-US" dirty="0"/>
              <a:t>: strong ion difference) might be more important rather than just chloride ion or sodium ion.</a:t>
            </a:r>
          </a:p>
          <a:p>
            <a:endParaRPr lang="en-US" dirty="0"/>
          </a:p>
          <a:p>
            <a:r>
              <a:rPr lang="en-US" dirty="0"/>
              <a:t>Limited number of studies have assessed SID with chloride ion for the association with AKI.</a:t>
            </a:r>
          </a:p>
        </p:txBody>
      </p:sp>
    </p:spTree>
    <p:extLst>
      <p:ext uri="{BB962C8B-B14F-4D97-AF65-F5344CB8AC3E}">
        <p14:creationId xmlns:p14="http://schemas.microsoft.com/office/powerpoint/2010/main" val="393843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337-FE60-BC46-BC2C-8A914431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149"/>
            <a:ext cx="10515600" cy="766251"/>
          </a:xfrm>
        </p:spPr>
        <p:txBody>
          <a:bodyPr/>
          <a:lstStyle/>
          <a:p>
            <a:r>
              <a:rPr lang="en-US" dirty="0"/>
              <a:t>Logistic regression for AKI in 48 hours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4716E-672C-D54C-B3DB-F5B0601F5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99524"/>
              </p:ext>
            </p:extLst>
          </p:nvPr>
        </p:nvGraphicFramePr>
        <p:xfrm>
          <a:off x="838200" y="990129"/>
          <a:ext cx="105156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32619034"/>
                    </a:ext>
                  </a:extLst>
                </a:gridCol>
                <a:gridCol w="1910812">
                  <a:extLst>
                    <a:ext uri="{9D8B030D-6E8A-4147-A177-3AD203B41FA5}">
                      <a16:colId xmlns:a16="http://schemas.microsoft.com/office/drawing/2014/main" val="2172650076"/>
                    </a:ext>
                  </a:extLst>
                </a:gridCol>
                <a:gridCol w="1890793">
                  <a:extLst>
                    <a:ext uri="{9D8B030D-6E8A-4147-A177-3AD203B41FA5}">
                      <a16:colId xmlns:a16="http://schemas.microsoft.com/office/drawing/2014/main" val="407934319"/>
                    </a:ext>
                  </a:extLst>
                </a:gridCol>
                <a:gridCol w="1981975">
                  <a:extLst>
                    <a:ext uri="{9D8B030D-6E8A-4147-A177-3AD203B41FA5}">
                      <a16:colId xmlns:a16="http://schemas.microsoft.com/office/drawing/2014/main" val="37144240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4125389"/>
                    </a:ext>
                  </a:extLst>
                </a:gridCol>
              </a:tblGrid>
              <a:tr h="24581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Lower 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Upper 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87386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Gender,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905675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35505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 err="1"/>
                        <a:t>Cl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27406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52640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602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 err="1"/>
                        <a:t>Na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940846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63191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4352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 err="1"/>
                        <a:t>SID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83468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61396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3168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Fluid intake,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77742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Chloride exposure, </a:t>
                      </a:r>
                      <a:r>
                        <a:rPr lang="en-US" sz="1300" dirty="0" err="1"/>
                        <a:t>Eq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32076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APACHE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99533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06387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07454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Diabetes mellitus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36157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Liver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06139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Malignancy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22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64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337-FE60-BC46-BC2C-8A914431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149"/>
            <a:ext cx="10515600" cy="766251"/>
          </a:xfrm>
        </p:spPr>
        <p:txBody>
          <a:bodyPr/>
          <a:lstStyle/>
          <a:p>
            <a:r>
              <a:rPr lang="en-US" dirty="0"/>
              <a:t>Logistic regression for hospital mortality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4716E-672C-D54C-B3DB-F5B0601F5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27899"/>
              </p:ext>
            </p:extLst>
          </p:nvPr>
        </p:nvGraphicFramePr>
        <p:xfrm>
          <a:off x="838200" y="990129"/>
          <a:ext cx="105156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32619034"/>
                    </a:ext>
                  </a:extLst>
                </a:gridCol>
                <a:gridCol w="1910812">
                  <a:extLst>
                    <a:ext uri="{9D8B030D-6E8A-4147-A177-3AD203B41FA5}">
                      <a16:colId xmlns:a16="http://schemas.microsoft.com/office/drawing/2014/main" val="2172650076"/>
                    </a:ext>
                  </a:extLst>
                </a:gridCol>
                <a:gridCol w="1890793">
                  <a:extLst>
                    <a:ext uri="{9D8B030D-6E8A-4147-A177-3AD203B41FA5}">
                      <a16:colId xmlns:a16="http://schemas.microsoft.com/office/drawing/2014/main" val="407934319"/>
                    </a:ext>
                  </a:extLst>
                </a:gridCol>
                <a:gridCol w="1981975">
                  <a:extLst>
                    <a:ext uri="{9D8B030D-6E8A-4147-A177-3AD203B41FA5}">
                      <a16:colId xmlns:a16="http://schemas.microsoft.com/office/drawing/2014/main" val="37144240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4125389"/>
                    </a:ext>
                  </a:extLst>
                </a:gridCol>
              </a:tblGrid>
              <a:tr h="24581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Lower 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Upper 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87386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Gender,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905675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35505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 err="1"/>
                        <a:t>Cl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27406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52640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602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 err="1"/>
                        <a:t>Na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940846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63191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4352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 err="1"/>
                        <a:t>SID</a:t>
                      </a:r>
                      <a:r>
                        <a:rPr lang="en-US" sz="1300" baseline="-25000" dirty="0" err="1"/>
                        <a:t>twm</a:t>
                      </a:r>
                      <a:r>
                        <a:rPr lang="en-US" sz="1300" baseline="0" dirty="0"/>
                        <a:t> (ref: normal)</a:t>
                      </a:r>
                      <a:endParaRPr lang="en-US" sz="13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83468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61396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    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3168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Fluid intake,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77742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Chloride exposure, </a:t>
                      </a:r>
                      <a:r>
                        <a:rPr lang="en-US" sz="1300" dirty="0" err="1"/>
                        <a:t>Eq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32076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APACHE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99533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06387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07454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Diabetes mellitus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36157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Liver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06139"/>
                  </a:ext>
                </a:extLst>
              </a:tr>
              <a:tr h="245818">
                <a:tc>
                  <a:txBody>
                    <a:bodyPr/>
                    <a:lstStyle/>
                    <a:p>
                      <a:r>
                        <a:rPr lang="en-US" sz="1300" dirty="0"/>
                        <a:t>Malignancy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22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17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Methods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08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Inclusion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and</a:t>
            </a:r>
            <a:r>
              <a:rPr kumimoji="1" lang="ja-JP" altLang="en-US" dirty="0"/>
              <a:t> </a:t>
            </a:r>
            <a:r>
              <a:rPr kumimoji="1" lang="en-US" altLang="ja-JP" dirty="0"/>
              <a:t>exclusion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criteria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667" b="1" i="1" u="sng" dirty="0"/>
              <a:t>Inclusion criteria</a:t>
            </a:r>
          </a:p>
          <a:p>
            <a:r>
              <a:rPr kumimoji="1" lang="en-US" altLang="ja-JP" sz="2667" dirty="0"/>
              <a:t>First admission to ICU</a:t>
            </a:r>
          </a:p>
          <a:p>
            <a:r>
              <a:rPr kumimoji="1" lang="en-US" altLang="ja-JP" sz="2667" dirty="0"/>
              <a:t>Medical ICU patients</a:t>
            </a:r>
          </a:p>
          <a:p>
            <a:r>
              <a:rPr kumimoji="1" lang="en-US" altLang="ja-JP" sz="2667" dirty="0"/>
              <a:t>MIMIC III database</a:t>
            </a:r>
          </a:p>
          <a:p>
            <a:r>
              <a:rPr kumimoji="1" lang="en-US" altLang="ja-JP" sz="2667" dirty="0"/>
              <a:t>18 years old and older</a:t>
            </a:r>
          </a:p>
          <a:p>
            <a:pPr marL="0" indent="0">
              <a:buNone/>
            </a:pPr>
            <a:r>
              <a:rPr lang="en-US" altLang="ja-JP" sz="2667" b="1" i="1" u="sng" dirty="0"/>
              <a:t>Exclusion criteria</a:t>
            </a:r>
          </a:p>
          <a:p>
            <a:r>
              <a:rPr lang="en-US" altLang="ja-JP" sz="2667" dirty="0"/>
              <a:t>No baseline Creatinine measurements (within three month before admission)</a:t>
            </a:r>
          </a:p>
          <a:p>
            <a:r>
              <a:rPr lang="en-US" altLang="ja-JP" sz="2667" dirty="0"/>
              <a:t>Preadmission RRT</a:t>
            </a:r>
          </a:p>
          <a:p>
            <a:r>
              <a:rPr lang="en-US" altLang="ja-JP" sz="2667" dirty="0"/>
              <a:t>Surgical patients</a:t>
            </a:r>
          </a:p>
          <a:p>
            <a:pPr marL="0" indent="0">
              <a:buNone/>
            </a:pPr>
            <a:endParaRPr lang="en-US" altLang="ja-JP" sz="2667" dirty="0"/>
          </a:p>
        </p:txBody>
      </p:sp>
    </p:spTree>
    <p:extLst>
      <p:ext uri="{BB962C8B-B14F-4D97-AF65-F5344CB8AC3E}">
        <p14:creationId xmlns:p14="http://schemas.microsoft.com/office/powerpoint/2010/main" val="132622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Definition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of</a:t>
            </a:r>
            <a:r>
              <a:rPr kumimoji="1" lang="ja-JP" altLang="en-US" dirty="0"/>
              <a:t> </a:t>
            </a:r>
            <a:r>
              <a:rPr kumimoji="1" lang="en-US" altLang="ja-JP" dirty="0"/>
              <a:t>AKI</a:t>
            </a:r>
            <a:endParaRPr kumimoji="1" lang="ja-JP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5203FD-7FA3-6D44-9AC8-9B2E6D61E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43558"/>
              </p:ext>
            </p:extLst>
          </p:nvPr>
        </p:nvGraphicFramePr>
        <p:xfrm>
          <a:off x="838200" y="2672453"/>
          <a:ext cx="1019659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593">
                  <a:extLst>
                    <a:ext uri="{9D8B030D-6E8A-4147-A177-3AD203B41FA5}">
                      <a16:colId xmlns:a16="http://schemas.microsoft.com/office/drawing/2014/main" val="3965610799"/>
                    </a:ext>
                  </a:extLst>
                </a:gridCol>
                <a:gridCol w="5745135">
                  <a:extLst>
                    <a:ext uri="{9D8B030D-6E8A-4147-A177-3AD203B41FA5}">
                      <a16:colId xmlns:a16="http://schemas.microsoft.com/office/drawing/2014/main" val="3567352045"/>
                    </a:ext>
                  </a:extLst>
                </a:gridCol>
                <a:gridCol w="3398864">
                  <a:extLst>
                    <a:ext uri="{9D8B030D-6E8A-4147-A177-3AD203B41FA5}">
                      <a16:colId xmlns:a16="http://schemas.microsoft.com/office/drawing/2014/main" val="1565926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Stage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Serum creatinine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Urine output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412627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1.5–1.9 times baseline OR &gt;=0.3 mg/dl increase 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 0.5 ml/kg/h for 6–12 hours 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77137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2.0–2.9 times baseline 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 0.5 ml/kg/h for &gt;=12 hours 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428501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 times baseline OR  Increase in serum creatinine to &gt;=4.0 mg/dl OR  Initiation of renal replacement therapy 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 0.3 ml/kg/h for &gt;=24 hours OR Anuria for &gt;=12 hours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12684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35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Outcomes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667" b="1" i="1" u="sng" dirty="0"/>
              <a:t>Primar</a:t>
            </a:r>
            <a:r>
              <a:rPr lang="en-US" altLang="ja-JP" sz="2667" b="1" i="1" u="sng" dirty="0"/>
              <a:t>y outcome</a:t>
            </a:r>
          </a:p>
          <a:p>
            <a:r>
              <a:rPr kumimoji="1" lang="en-US" altLang="ja-JP" sz="2667" dirty="0"/>
              <a:t>AKI in 7 days</a:t>
            </a:r>
          </a:p>
          <a:p>
            <a:pPr marL="0" indent="0">
              <a:buNone/>
            </a:pPr>
            <a:endParaRPr lang="en-US" altLang="ja-JP" sz="2667" dirty="0"/>
          </a:p>
          <a:p>
            <a:pPr marL="0" indent="0">
              <a:buNone/>
            </a:pPr>
            <a:r>
              <a:rPr lang="en-US" altLang="ja-JP" sz="2667" b="1" i="1" u="sng" dirty="0"/>
              <a:t>Secondary outcomes</a:t>
            </a:r>
          </a:p>
          <a:p>
            <a:r>
              <a:rPr kumimoji="1" lang="en-US" altLang="ja-JP" sz="2667" dirty="0"/>
              <a:t>AKI in 48 hours</a:t>
            </a:r>
          </a:p>
          <a:p>
            <a:r>
              <a:rPr lang="en-US" altLang="ja-JP" sz="2667" dirty="0"/>
              <a:t>Mortality in hospital</a:t>
            </a:r>
            <a:endParaRPr kumimoji="1" lang="en-US" altLang="ja-JP" sz="2667" dirty="0"/>
          </a:p>
          <a:p>
            <a:r>
              <a:rPr kumimoji="1" lang="en-US" altLang="ja-JP" sz="2667" dirty="0"/>
              <a:t>(Length of stay in ICU)</a:t>
            </a:r>
          </a:p>
          <a:p>
            <a:r>
              <a:rPr kumimoji="1" lang="en-US" altLang="ja-JP" sz="2667" dirty="0"/>
              <a:t>(Length of stay in hospital)</a:t>
            </a:r>
          </a:p>
          <a:p>
            <a:pPr marL="0" indent="0">
              <a:buNone/>
            </a:pPr>
            <a:endParaRPr kumimoji="1" lang="ja-JP" altLang="en-US" sz="2667" dirty="0"/>
          </a:p>
        </p:txBody>
      </p:sp>
    </p:spTree>
    <p:extLst>
      <p:ext uri="{BB962C8B-B14F-4D97-AF65-F5344CB8AC3E}">
        <p14:creationId xmlns:p14="http://schemas.microsoft.com/office/powerpoint/2010/main" val="197316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5353-61D2-9D48-A87A-B433193D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B0DB-482D-6345-BEFA-E79B070FD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Time weighted mean chloride ([Cl</a:t>
            </a:r>
            <a:r>
              <a:rPr lang="en-US" sz="2400" baseline="30000" dirty="0"/>
              <a:t>-</a:t>
            </a:r>
            <a:r>
              <a:rPr lang="en-US" sz="2400" baseline="-25000" dirty="0" err="1"/>
              <a:t>twm</a:t>
            </a:r>
            <a:r>
              <a:rPr lang="en-US" sz="2400" dirty="0"/>
              <a:t>]) within 48 hours after admission to ICU</a:t>
            </a:r>
          </a:p>
          <a:p>
            <a:pPr marL="0" indent="0">
              <a:buNone/>
            </a:pPr>
            <a:r>
              <a:rPr lang="en-US" sz="2400" dirty="0"/>
              <a:t>   normal range; 98 &lt; [Cl</a:t>
            </a:r>
            <a:r>
              <a:rPr lang="en-US" sz="2400" baseline="30000" dirty="0"/>
              <a:t>-</a:t>
            </a:r>
            <a:r>
              <a:rPr lang="en-US" sz="2400" baseline="-25000" dirty="0" err="1"/>
              <a:t>twm</a:t>
            </a:r>
            <a:r>
              <a:rPr lang="en-US" sz="2400" dirty="0"/>
              <a:t>] &lt; 110 </a:t>
            </a:r>
            <a:r>
              <a:rPr lang="en-US" sz="2400" dirty="0" err="1"/>
              <a:t>mEq</a:t>
            </a:r>
            <a:r>
              <a:rPr lang="en-US" sz="2400" dirty="0"/>
              <a:t>/L</a:t>
            </a:r>
          </a:p>
          <a:p>
            <a:endParaRPr lang="en-US" sz="2400" dirty="0"/>
          </a:p>
          <a:p>
            <a:r>
              <a:rPr lang="en-US" sz="2400" dirty="0"/>
              <a:t>Time weighted mean sodium ([</a:t>
            </a:r>
            <a:r>
              <a:rPr lang="en-US" sz="2400" dirty="0" err="1"/>
              <a:t>Na</a:t>
            </a:r>
            <a:r>
              <a:rPr lang="en-US" sz="2400" baseline="30000" dirty="0" err="1"/>
              <a:t>+</a:t>
            </a:r>
            <a:r>
              <a:rPr lang="en-US" sz="2400" baseline="-25000" dirty="0" err="1"/>
              <a:t>twm</a:t>
            </a:r>
            <a:r>
              <a:rPr lang="en-US" sz="2400" dirty="0"/>
              <a:t>]) within 48 hours after admission to ICU</a:t>
            </a:r>
          </a:p>
          <a:p>
            <a:pPr marL="0" indent="0">
              <a:buNone/>
            </a:pPr>
            <a:r>
              <a:rPr lang="en-US" sz="2400" dirty="0"/>
              <a:t>  normal range; 135 &lt; [</a:t>
            </a:r>
            <a:r>
              <a:rPr lang="en-US" sz="2400" dirty="0" err="1"/>
              <a:t>Na</a:t>
            </a:r>
            <a:r>
              <a:rPr lang="en-US" sz="2400" baseline="30000" dirty="0" err="1"/>
              <a:t>+</a:t>
            </a:r>
            <a:r>
              <a:rPr lang="en-US" sz="2400" baseline="-25000" dirty="0" err="1"/>
              <a:t>twm</a:t>
            </a:r>
            <a:r>
              <a:rPr lang="en-US" sz="2400" dirty="0"/>
              <a:t>] &lt; 145 </a:t>
            </a:r>
            <a:r>
              <a:rPr lang="en-US" sz="2400" dirty="0" err="1"/>
              <a:t>mEq</a:t>
            </a:r>
            <a:r>
              <a:rPr lang="en-US" sz="2400" dirty="0"/>
              <a:t>/L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Time weighted mean strong ion difference (</a:t>
            </a:r>
            <a:r>
              <a:rPr lang="en-US" sz="2400" dirty="0" err="1"/>
              <a:t>SID</a:t>
            </a:r>
            <a:r>
              <a:rPr lang="en-US" sz="2400" baseline="-25000" dirty="0" err="1"/>
              <a:t>twm</a:t>
            </a:r>
            <a:r>
              <a:rPr lang="en-US" sz="2400" dirty="0"/>
              <a:t>: [Na</a:t>
            </a:r>
            <a:r>
              <a:rPr lang="en-US" sz="2400" baseline="30000" dirty="0"/>
              <a:t>+</a:t>
            </a:r>
            <a:r>
              <a:rPr lang="en-US" sz="2400" dirty="0"/>
              <a:t>] – [Cl</a:t>
            </a:r>
            <a:r>
              <a:rPr lang="en-US" sz="2400" baseline="30000" dirty="0"/>
              <a:t>-</a:t>
            </a:r>
            <a:r>
              <a:rPr lang="en-US" sz="2400" dirty="0"/>
              <a:t>]) within 48 hours after admission to ICU</a:t>
            </a:r>
          </a:p>
          <a:p>
            <a:pPr marL="0" indent="0">
              <a:buNone/>
            </a:pPr>
            <a:r>
              <a:rPr lang="en-US" sz="2400" dirty="0"/>
              <a:t>  normal range; 30 &lt; </a:t>
            </a:r>
            <a:r>
              <a:rPr lang="en-US" sz="2400" dirty="0" err="1"/>
              <a:t>SID</a:t>
            </a:r>
            <a:r>
              <a:rPr lang="en-US" sz="2400" baseline="-25000" dirty="0" err="1"/>
              <a:t>twm</a:t>
            </a:r>
            <a:r>
              <a:rPr lang="en-US" sz="2400" baseline="-25000" dirty="0"/>
              <a:t> </a:t>
            </a:r>
            <a:r>
              <a:rPr lang="en-US" sz="2400" dirty="0"/>
              <a:t> &lt; 35 </a:t>
            </a:r>
            <a:r>
              <a:rPr lang="en-US" sz="2400" dirty="0" err="1"/>
              <a:t>mEq</a:t>
            </a:r>
            <a:r>
              <a:rPr lang="en-US" sz="2400" dirty="0"/>
              <a:t>/L</a:t>
            </a:r>
          </a:p>
        </p:txBody>
      </p:sp>
    </p:spTree>
    <p:extLst>
      <p:ext uri="{BB962C8B-B14F-4D97-AF65-F5344CB8AC3E}">
        <p14:creationId xmlns:p14="http://schemas.microsoft.com/office/powerpoint/2010/main" val="161114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Results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63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4559-8E39-CC47-9350-FA119F43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patients’ characteristics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455BF0-9A01-5F40-A5C0-FEF1AE6CC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64841"/>
              </p:ext>
            </p:extLst>
          </p:nvPr>
        </p:nvGraphicFramePr>
        <p:xfrm>
          <a:off x="419100" y="1367366"/>
          <a:ext cx="112014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3897876348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613115757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20046690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09899177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198512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SID</a:t>
                      </a:r>
                    </a:p>
                    <a:p>
                      <a:pPr algn="ctr"/>
                      <a:r>
                        <a:rPr lang="en-US" dirty="0"/>
                        <a:t>(N=1195)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 SID</a:t>
                      </a:r>
                    </a:p>
                    <a:p>
                      <a:pPr algn="ctr"/>
                      <a:r>
                        <a:rPr lang="en-US" dirty="0"/>
                        <a:t>(N=2712)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SID</a:t>
                      </a:r>
                    </a:p>
                    <a:p>
                      <a:pPr algn="ctr"/>
                      <a:r>
                        <a:rPr lang="en-US" dirty="0"/>
                        <a:t>(N=1011)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0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Gender, male, 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628 (52.6)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1702 (62.8)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 (54.5)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8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+mn-lt"/>
                        </a:rPr>
                        <a:t>65±14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64±14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65±14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</a:t>
                      </a:r>
                      <a:r>
                        <a:rPr lang="en-US" baseline="-25000" dirty="0" err="1"/>
                        <a:t>twm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110.2</a:t>
                      </a:r>
                      <a:r>
                        <a:rPr lang="en-US" altLang="ja-JP" dirty="0">
                          <a:latin typeface="+mn-lt"/>
                        </a:rPr>
                        <a:t>±4.6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106.2</a:t>
                      </a:r>
                      <a:r>
                        <a:rPr lang="en-US" altLang="ja-JP" dirty="0"/>
                        <a:t>±3.8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101.1±5.3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4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</a:t>
                      </a:r>
                      <a:r>
                        <a:rPr lang="en-US" baseline="-25000" dirty="0" err="1"/>
                        <a:t>twm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137.9</a:t>
                      </a:r>
                      <a:r>
                        <a:rPr lang="en-US" altLang="ja-JP" dirty="0"/>
                        <a:t>±4.2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138.2</a:t>
                      </a:r>
                      <a:r>
                        <a:rPr lang="en-US" altLang="ja-JP" dirty="0"/>
                        <a:t>±3.6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139.3</a:t>
                      </a:r>
                      <a:r>
                        <a:rPr lang="en-US" altLang="ja-JP" dirty="0"/>
                        <a:t>±4.6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1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Fluid intake,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3391±2694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2311</a:t>
                      </a:r>
                      <a:r>
                        <a:rPr lang="en-US" altLang="ja-JP" dirty="0"/>
                        <a:t>±2040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1575±1730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03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Chloride exposure, </a:t>
                      </a:r>
                      <a:r>
                        <a:rPr lang="en-US" dirty="0" err="1"/>
                        <a:t>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445±358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</a:t>
                      </a:r>
                      <a:r>
                        <a:rPr lang="en-US" altLang="ja-JP" dirty="0"/>
                        <a:t>±266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223±255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1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Sodium exposure, </a:t>
                      </a:r>
                      <a:r>
                        <a:rPr lang="en-US" dirty="0" err="1"/>
                        <a:t>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  <a:r>
                        <a:rPr lang="en-US" altLang="ja-JP" dirty="0"/>
                        <a:t>±383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</a:t>
                      </a:r>
                      <a:r>
                        <a:rPr lang="en-US" altLang="ja-JP" dirty="0"/>
                        <a:t>±286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  <a:r>
                        <a:rPr lang="en-US" altLang="ja-JP" dirty="0"/>
                        <a:t>±261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APACHE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54±22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r>
                        <a:rPr lang="en-US" altLang="ja-JP" dirty="0"/>
                        <a:t>±21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  <a:r>
                        <a:rPr lang="en-US" altLang="ja-JP" dirty="0"/>
                        <a:t>±22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2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CHF, 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 (16.5)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 (13.9)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 (31.3)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Hypertension, 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133(11.1)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 (7.9)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 (17.6)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6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Diabetes mellitus, 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 (27.6)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699 (25.8)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 (32.3)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3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Liver disease, 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 (9.0)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 (5.6)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 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Malignancy, 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 (13.3)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287 (10.6)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 (12.8)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22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81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1813</Words>
  <Application>Microsoft Macintosh PowerPoint</Application>
  <PresentationFormat>Widescreen</PresentationFormat>
  <Paragraphs>815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游ゴシック</vt:lpstr>
      <vt:lpstr>游ゴシック Light</vt:lpstr>
      <vt:lpstr>Arial</vt:lpstr>
      <vt:lpstr>Calibri</vt:lpstr>
      <vt:lpstr>Calibri Light</vt:lpstr>
      <vt:lpstr>Office Theme</vt:lpstr>
      <vt:lpstr>Association between chloride ion, sodium ion and those difference and AKI</vt:lpstr>
      <vt:lpstr>Background</vt:lpstr>
      <vt:lpstr>Methods</vt:lpstr>
      <vt:lpstr>Inclusion and exclusion criteria</vt:lpstr>
      <vt:lpstr>Definition of AKI</vt:lpstr>
      <vt:lpstr>Outcomes</vt:lpstr>
      <vt:lpstr>Measurements</vt:lpstr>
      <vt:lpstr>Results</vt:lpstr>
      <vt:lpstr>Comparison of patients’ characteristics</vt:lpstr>
      <vt:lpstr>Comparison of outcomes</vt:lpstr>
      <vt:lpstr>Logistic regression for AKI in 7 days</vt:lpstr>
      <vt:lpstr>Logistic regression for AKI in 24 hours</vt:lpstr>
      <vt:lpstr>Logistic regression for hospital mortality</vt:lpstr>
      <vt:lpstr>Key findings</vt:lpstr>
      <vt:lpstr>Weakness and Question</vt:lpstr>
      <vt:lpstr>PowerPoint Presentation</vt:lpstr>
      <vt:lpstr>Comparison of patients’ characteristics</vt:lpstr>
      <vt:lpstr>Comparison of outcomes</vt:lpstr>
      <vt:lpstr>Logistic regression for AKI in 7 days</vt:lpstr>
      <vt:lpstr>Logistic regression for AKI in 48 hours</vt:lpstr>
      <vt:lpstr>Logistic regression for hospital mortality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Kimura, Satoshi</dc:creator>
  <cp:lastModifiedBy>Kimura, Satoshi</cp:lastModifiedBy>
  <cp:revision>27</cp:revision>
  <dcterms:created xsi:type="dcterms:W3CDTF">2019-01-18T04:44:36Z</dcterms:created>
  <dcterms:modified xsi:type="dcterms:W3CDTF">2019-01-21T13:23:23Z</dcterms:modified>
</cp:coreProperties>
</file>