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2945081"/>
            <a:ext cx="10946570" cy="1475117"/>
          </a:xfrm>
        </p:spPr>
        <p:txBody>
          <a:bodyPr/>
          <a:lstStyle/>
          <a:p>
            <a:r>
              <a:rPr lang="en-US" altLang="ko-KR" dirty="0" smtClean="0"/>
              <a:t>Context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Lexical Environments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3" y="6555178"/>
            <a:ext cx="5901479" cy="302821"/>
          </a:xfrm>
        </p:spPr>
        <p:txBody>
          <a:bodyPr>
            <a:normAutofit/>
          </a:bodyPr>
          <a:lstStyle/>
          <a:p>
            <a:r>
              <a:rPr lang="ko-KR" altLang="en-US" sz="1050" dirty="0" smtClean="0"/>
              <a:t>참고 </a:t>
            </a:r>
            <a:r>
              <a:rPr lang="en-US" altLang="ko-KR" sz="1050" dirty="0" smtClean="0"/>
              <a:t>: https</a:t>
            </a:r>
            <a:r>
              <a:rPr lang="en-US" altLang="ko-KR" sz="1050" dirty="0"/>
              <a:t>://tc39.github.io/ecma262/#</a:t>
            </a:r>
            <a:r>
              <a:rPr lang="en-US" altLang="ko-KR" sz="1050" dirty="0" smtClean="0"/>
              <a:t>sec-executable-code-and-execution-contexts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01499" y="4978982"/>
            <a:ext cx="2994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(function closure(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){</a:t>
            </a:r>
            <a:endParaRPr lang="en-US" altLang="ko-KR" dirty="0"/>
          </a:p>
          <a:p>
            <a:r>
              <a:rPr lang="en-US" altLang="ko-KR" dirty="0" smtClean="0"/>
              <a:t>	return </a:t>
            </a:r>
            <a:r>
              <a:rPr lang="en-US" altLang="ko-KR" dirty="0"/>
              <a:t>function(){</a:t>
            </a:r>
          </a:p>
          <a:p>
            <a:r>
              <a:rPr lang="en-US" altLang="ko-KR" dirty="0" smtClean="0"/>
              <a:t>		return </a:t>
            </a:r>
            <a:r>
              <a:rPr lang="en-US" altLang="ko-KR" dirty="0"/>
              <a:t>++</a:t>
            </a:r>
            <a:r>
              <a:rPr lang="en-US" altLang="ko-KR" dirty="0" err="1"/>
              <a:t>num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 smtClean="0"/>
              <a:t>})(0);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74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Run…..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자 드디어 이제 실행이다 </a:t>
            </a:r>
            <a:r>
              <a:rPr lang="en-US" altLang="ko-KR" dirty="0" smtClean="0">
                <a:latin typeface="+mj-ea"/>
                <a:ea typeface="+mj-ea"/>
              </a:rPr>
              <a:t>[ Go </a:t>
            </a:r>
            <a:r>
              <a:rPr lang="en-US" altLang="ko-KR" dirty="0" err="1" smtClean="0">
                <a:latin typeface="+mj-ea"/>
                <a:ea typeface="+mj-ea"/>
              </a:rPr>
              <a:t>Go</a:t>
            </a:r>
            <a:r>
              <a:rPr lang="en-US" altLang="ko-KR" dirty="0" smtClean="0">
                <a:latin typeface="+mj-ea"/>
                <a:ea typeface="+mj-ea"/>
              </a:rPr>
              <a:t> !!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57008" y="2578095"/>
            <a:ext cx="6746177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Environment Record</a:t>
            </a: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35139" y="32775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Declarative Environment Record</a:t>
            </a:r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변수를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담을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7407" y="4406321"/>
            <a:ext cx="3006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left : 10 ,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right : 20 ,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arguments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en-US" altLang="ko-KR" dirty="0">
                <a:solidFill>
                  <a:srgbClr val="002060"/>
                </a:solidFill>
              </a:rPr>
              <a:t>[</a:t>
            </a:r>
            <a:r>
              <a:rPr lang="en-US" altLang="ko-KR" dirty="0" smtClean="0">
                <a:solidFill>
                  <a:srgbClr val="002060"/>
                </a:solidFill>
              </a:rPr>
              <a:t>10, 20] ,</a:t>
            </a: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subSum</a:t>
            </a:r>
            <a:r>
              <a:rPr lang="en-US" altLang="ko-KR" dirty="0" smtClean="0">
                <a:solidFill>
                  <a:srgbClr val="002060"/>
                </a:solidFill>
              </a:rPr>
              <a:t> : { Function } ,</a:t>
            </a: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idx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= 10 </a:t>
            </a:r>
            <a:r>
              <a:rPr lang="en-US" altLang="ko-KR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return 10 + 20 + 5 + 10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19162" y="32662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Object Environment Record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참조를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담을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479235" y="5471678"/>
            <a:ext cx="27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binding : global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8863" y="3485179"/>
            <a:ext cx="975104" cy="231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07571" y="3515096"/>
            <a:ext cx="3" cy="100940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62004" y="3629903"/>
            <a:ext cx="242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모든 선언이 종료된 후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한 줄씩 코드를 실행 한다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꺾인 연결선 17"/>
          <p:cNvCxnSpPr/>
          <p:nvPr/>
        </p:nvCxnSpPr>
        <p:spPr>
          <a:xfrm>
            <a:off x="1413164" y="3716979"/>
            <a:ext cx="3666511" cy="2000009"/>
          </a:xfrm>
          <a:prstGeom prst="bentConnector3">
            <a:avLst>
              <a:gd name="adj1" fmla="val -9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17910" y="4540401"/>
            <a:ext cx="3254089" cy="231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</p:cNvCxnSpPr>
          <p:nvPr/>
        </p:nvCxnSpPr>
        <p:spPr>
          <a:xfrm rot="16200000" flipH="1">
            <a:off x="3401499" y="4315657"/>
            <a:ext cx="1221632" cy="213472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25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7295" y="2388088"/>
            <a:ext cx="2844997" cy="3941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 Environment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외부 범위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함수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를 참조 하는 객체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실행 중</a:t>
            </a:r>
            <a:r>
              <a:rPr lang="en-US" altLang="ko-KR" dirty="0" smtClean="0">
                <a:latin typeface="+mj-ea"/>
                <a:ea typeface="+mj-ea"/>
              </a:rPr>
              <a:t>… </a:t>
            </a:r>
            <a:r>
              <a:rPr lang="ko-KR" altLang="en-US" dirty="0" smtClean="0">
                <a:latin typeface="+mj-ea"/>
                <a:ea typeface="+mj-ea"/>
              </a:rPr>
              <a:t>내 변수가 없네</a:t>
            </a:r>
            <a:r>
              <a:rPr lang="en-US" altLang="ko-KR" dirty="0" smtClean="0">
                <a:latin typeface="+mj-ea"/>
                <a:ea typeface="+mj-ea"/>
              </a:rPr>
              <a:t>? </a:t>
            </a:r>
            <a:r>
              <a:rPr lang="ko-KR" altLang="en-US" dirty="0" smtClean="0">
                <a:latin typeface="+mj-ea"/>
                <a:ea typeface="+mj-ea"/>
              </a:rPr>
              <a:t>좀 빌려줘 </a:t>
            </a:r>
            <a:r>
              <a:rPr lang="en-US" altLang="ko-KR" dirty="0" smtClean="0">
                <a:latin typeface="+mj-ea"/>
                <a:ea typeface="+mj-ea"/>
              </a:rPr>
              <a:t>~ 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52" y="4972272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472" y="2527698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49160" y="2388088"/>
            <a:ext cx="2844997" cy="3941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21517" y="4972272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1337" y="2527698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291025" y="2388088"/>
            <a:ext cx="2844997" cy="3941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63382" y="4972272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33202" y="2527698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cxnSp>
        <p:nvCxnSpPr>
          <p:cNvPr id="15" name="꺾인 연결선 14"/>
          <p:cNvCxnSpPr>
            <a:stCxn id="7" idx="3"/>
            <a:endCxn id="9" idx="1"/>
          </p:cNvCxnSpPr>
          <p:nvPr/>
        </p:nvCxnSpPr>
        <p:spPr>
          <a:xfrm>
            <a:off x="3252292" y="4358818"/>
            <a:ext cx="769225" cy="1244591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8" idx="3"/>
            <a:endCxn id="12" idx="1"/>
          </p:cNvCxnSpPr>
          <p:nvPr/>
        </p:nvCxnSpPr>
        <p:spPr>
          <a:xfrm>
            <a:off x="6694157" y="4358818"/>
            <a:ext cx="769225" cy="1244591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3"/>
          </p:cNvCxnSpPr>
          <p:nvPr/>
        </p:nvCxnSpPr>
        <p:spPr>
          <a:xfrm flipV="1">
            <a:off x="3049754" y="3146961"/>
            <a:ext cx="799406" cy="11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</p:cNvCxnSpPr>
          <p:nvPr/>
        </p:nvCxnSpPr>
        <p:spPr>
          <a:xfrm flipV="1">
            <a:off x="6491619" y="3146961"/>
            <a:ext cx="799406" cy="11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37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 dirty="0" smtClean="0"/>
              <a:t>Outer Environment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37248" y="3324602"/>
            <a:ext cx="1605926" cy="167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um EC</a:t>
            </a:r>
          </a:p>
          <a:p>
            <a:pPr algn="ctr"/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63973" y="4631551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63973" y="4053562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277707" y="3324602"/>
            <a:ext cx="1605926" cy="167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accent6">
                    <a:lumMod val="75000"/>
                  </a:schemeClr>
                </a:solidFill>
              </a:rPr>
              <a:t>subSum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 EC</a:t>
            </a:r>
          </a:p>
          <a:p>
            <a:pPr algn="ctr"/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304432" y="4631551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304432" y="4053562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cxnSp>
        <p:nvCxnSpPr>
          <p:cNvPr id="13" name="꺾인 연결선 12"/>
          <p:cNvCxnSpPr>
            <a:endCxn id="10" idx="1"/>
          </p:cNvCxnSpPr>
          <p:nvPr/>
        </p:nvCxnSpPr>
        <p:spPr>
          <a:xfrm>
            <a:off x="9216451" y="4500748"/>
            <a:ext cx="1087981" cy="297001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996790" y="3324602"/>
            <a:ext cx="1605926" cy="167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Global EC</a:t>
            </a:r>
          </a:p>
          <a:p>
            <a:pPr algn="ctr"/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23515" y="4631551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23515" y="4053562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cxnSp>
        <p:nvCxnSpPr>
          <p:cNvPr id="22" name="꺾인 연결선 21"/>
          <p:cNvCxnSpPr/>
          <p:nvPr/>
        </p:nvCxnSpPr>
        <p:spPr>
          <a:xfrm>
            <a:off x="6575991" y="4500747"/>
            <a:ext cx="1087981" cy="297001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1"/>
          </p:cNvCxnSpPr>
          <p:nvPr/>
        </p:nvCxnSpPr>
        <p:spPr>
          <a:xfrm flipV="1">
            <a:off x="6575991" y="4219760"/>
            <a:ext cx="1087982" cy="9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9216450" y="4219759"/>
            <a:ext cx="1087982" cy="9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Global Context =&gt; sum Context =&gt; </a:t>
            </a:r>
            <a:r>
              <a:rPr lang="en-US" altLang="ko-KR" dirty="0" err="1" smtClean="0">
                <a:latin typeface="+mj-ea"/>
                <a:ea typeface="+mj-ea"/>
              </a:rPr>
              <a:t>subSum</a:t>
            </a:r>
            <a:r>
              <a:rPr lang="en-US" altLang="ko-KR" dirty="0" smtClean="0">
                <a:latin typeface="+mj-ea"/>
                <a:ea typeface="+mj-ea"/>
              </a:rPr>
              <a:t> Context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348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Environment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Lexical Environment </a:t>
            </a:r>
            <a:r>
              <a:rPr lang="ko-KR" altLang="en-US" dirty="0" smtClean="0">
                <a:latin typeface="+mj-ea"/>
                <a:ea typeface="+mj-ea"/>
              </a:rPr>
              <a:t>의 백업 본</a:t>
            </a:r>
            <a:r>
              <a:rPr lang="en-US" altLang="ko-KR" dirty="0" smtClean="0">
                <a:latin typeface="+mj-ea"/>
                <a:ea typeface="+mj-ea"/>
              </a:rPr>
              <a:t> [ </a:t>
            </a:r>
            <a:r>
              <a:rPr lang="ko-KR" altLang="en-US" dirty="0" smtClean="0">
                <a:latin typeface="+mj-ea"/>
                <a:ea typeface="+mj-ea"/>
              </a:rPr>
              <a:t>너랑 </a:t>
            </a:r>
            <a:r>
              <a:rPr lang="ko-KR" altLang="en-US" dirty="0">
                <a:latin typeface="+mj-ea"/>
                <a:ea typeface="+mj-ea"/>
              </a:rPr>
              <a:t>나랑은 지금 안되지 </a:t>
            </a:r>
            <a:r>
              <a:rPr lang="en-US" altLang="ko-KR" dirty="0" smtClean="0">
                <a:latin typeface="+mj-ea"/>
                <a:ea typeface="+mj-ea"/>
              </a:rPr>
              <a:t>… </a:t>
            </a:r>
            <a:r>
              <a:rPr lang="ko-KR" altLang="en-US" dirty="0"/>
              <a:t>미래에서 내 이름을 </a:t>
            </a:r>
            <a:r>
              <a:rPr lang="ko-KR" altLang="en-US" dirty="0" smtClean="0"/>
              <a:t>불러줘 </a:t>
            </a:r>
            <a:r>
              <a:rPr lang="en-US" altLang="ko-KR" dirty="0" smtClean="0">
                <a:latin typeface="+mj-ea"/>
                <a:ea typeface="+mj-ea"/>
              </a:rPr>
              <a:t>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53241" y="2388088"/>
            <a:ext cx="3075710" cy="4132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41069" y="5116709"/>
            <a:ext cx="2900054" cy="54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1069" y="5717828"/>
            <a:ext cx="2900054" cy="749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Global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1069" y="4515591"/>
            <a:ext cx="2900054" cy="54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41069" y="4426892"/>
            <a:ext cx="290005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50966" y="4365541"/>
            <a:ext cx="290005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08566" y="2334789"/>
            <a:ext cx="3749882" cy="4132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whoIs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EC</a:t>
            </a: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00809" y="3752602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00809" y="4646864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Variable Environment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700809" y="5541126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21" name="꺾인 연결선 20"/>
          <p:cNvCxnSpPr>
            <a:stCxn id="17" idx="3"/>
            <a:endCxn id="18" idx="3"/>
          </p:cNvCxnSpPr>
          <p:nvPr/>
        </p:nvCxnSpPr>
        <p:spPr>
          <a:xfrm>
            <a:off x="11466205" y="4085112"/>
            <a:ext cx="12700" cy="894262"/>
          </a:xfrm>
          <a:prstGeom prst="bentConnector3">
            <a:avLst>
              <a:gd name="adj1" fmla="val 19870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2" y="2794033"/>
            <a:ext cx="3464697" cy="2923795"/>
          </a:xfrm>
          <a:prstGeom prst="rect">
            <a:avLst/>
          </a:prstGeom>
        </p:spPr>
      </p:pic>
      <p:cxnSp>
        <p:nvCxnSpPr>
          <p:cNvPr id="26" name="꺾인 연결선 25"/>
          <p:cNvCxnSpPr/>
          <p:nvPr/>
        </p:nvCxnSpPr>
        <p:spPr>
          <a:xfrm flipV="1">
            <a:off x="7441123" y="4401096"/>
            <a:ext cx="767443" cy="989523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773626" y="4085112"/>
            <a:ext cx="1035880" cy="130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41082" y="2805907"/>
            <a:ext cx="3232544" cy="23108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12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219704" cy="970450"/>
          </a:xfrm>
        </p:spPr>
        <p:txBody>
          <a:bodyPr/>
          <a:lstStyle/>
          <a:p>
            <a:r>
              <a:rPr lang="en-US" altLang="ko-KR" dirty="0" smtClean="0"/>
              <a:t>Variable Environment at Run With Statement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컨텍스트 내에서 </a:t>
            </a:r>
            <a:r>
              <a:rPr lang="en-US" altLang="ko-KR" dirty="0" smtClean="0">
                <a:latin typeface="+mj-ea"/>
                <a:ea typeface="+mj-ea"/>
              </a:rPr>
              <a:t>With </a:t>
            </a:r>
            <a:r>
              <a:rPr lang="ko-KR" altLang="en-US" dirty="0" smtClean="0">
                <a:latin typeface="+mj-ea"/>
                <a:ea typeface="+mj-ea"/>
              </a:rPr>
              <a:t>절은 </a:t>
            </a:r>
            <a:r>
              <a:rPr lang="en-US" altLang="ko-KR" dirty="0" smtClean="0">
                <a:latin typeface="+mj-ea"/>
                <a:ea typeface="+mj-ea"/>
              </a:rPr>
              <a:t>Lexical Environment</a:t>
            </a:r>
            <a:r>
              <a:rPr lang="ko-KR" altLang="en-US" dirty="0" smtClean="0">
                <a:latin typeface="+mj-ea"/>
                <a:ea typeface="+mj-ea"/>
              </a:rPr>
              <a:t>를 변화 시킨다</a:t>
            </a:r>
            <a:r>
              <a:rPr lang="en-US" altLang="ko-KR" dirty="0" smtClean="0">
                <a:latin typeface="+mj-ea"/>
                <a:ea typeface="+mj-ea"/>
              </a:rPr>
              <a:t>. [ </a:t>
            </a:r>
            <a:r>
              <a:rPr lang="ko-KR" altLang="en-US" dirty="0" smtClean="0">
                <a:latin typeface="+mj-ea"/>
                <a:ea typeface="+mj-ea"/>
              </a:rPr>
              <a:t>주인공은 나야 나 나야 나 </a:t>
            </a:r>
            <a:r>
              <a:rPr lang="en-US" altLang="ko-KR" dirty="0" smtClean="0">
                <a:latin typeface="+mj-ea"/>
                <a:ea typeface="+mj-ea"/>
              </a:rPr>
              <a:t>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3470" y="2619797"/>
            <a:ext cx="3749882" cy="4132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whoIs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EC</a:t>
            </a: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85713" y="403761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185713" y="4931872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Variable Environment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185713" y="5826134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44" name="꺾인 연결선 43"/>
          <p:cNvCxnSpPr>
            <a:stCxn id="41" idx="3"/>
            <a:endCxn id="42" idx="3"/>
          </p:cNvCxnSpPr>
          <p:nvPr/>
        </p:nvCxnSpPr>
        <p:spPr>
          <a:xfrm>
            <a:off x="7951109" y="4370120"/>
            <a:ext cx="12700" cy="894262"/>
          </a:xfrm>
          <a:prstGeom prst="bentConnector3">
            <a:avLst>
              <a:gd name="adj1" fmla="val 1987016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2" y="2794033"/>
            <a:ext cx="3464697" cy="2923795"/>
          </a:xfrm>
          <a:prstGeom prst="rect">
            <a:avLst/>
          </a:prstGeom>
        </p:spPr>
      </p:pic>
      <p:cxnSp>
        <p:nvCxnSpPr>
          <p:cNvPr id="47" name="직선 화살표 연결선 46"/>
          <p:cNvCxnSpPr/>
          <p:nvPr/>
        </p:nvCxnSpPr>
        <p:spPr>
          <a:xfrm>
            <a:off x="294976" y="3032736"/>
            <a:ext cx="18353" cy="1911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1082" y="2805907"/>
            <a:ext cx="3232544" cy="23108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9393" y="3562597"/>
            <a:ext cx="3049232" cy="9381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55548" y="403761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[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whoIs</a:t>
            </a:r>
            <a:r>
              <a:rPr lang="en-US" altLang="ko-KR" b="1" dirty="0" smtClean="0">
                <a:solidFill>
                  <a:srgbClr val="0070C0"/>
                </a:solidFill>
              </a:rPr>
              <a:t> ]</a:t>
            </a:r>
          </a:p>
        </p:txBody>
      </p:sp>
      <p:cxnSp>
        <p:nvCxnSpPr>
          <p:cNvPr id="60" name="꺾인 연결선 59"/>
          <p:cNvCxnSpPr>
            <a:endCxn id="41" idx="1"/>
          </p:cNvCxnSpPr>
          <p:nvPr/>
        </p:nvCxnSpPr>
        <p:spPr>
          <a:xfrm>
            <a:off x="2814452" y="2945081"/>
            <a:ext cx="2371261" cy="1425039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1" idx="3"/>
            <a:endCxn id="54" idx="1"/>
          </p:cNvCxnSpPr>
          <p:nvPr/>
        </p:nvCxnSpPr>
        <p:spPr>
          <a:xfrm>
            <a:off x="7951109" y="4370120"/>
            <a:ext cx="100443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87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219704" cy="970450"/>
          </a:xfrm>
        </p:spPr>
        <p:txBody>
          <a:bodyPr/>
          <a:lstStyle/>
          <a:p>
            <a:r>
              <a:rPr lang="en-US" altLang="ko-KR" dirty="0" smtClean="0"/>
              <a:t>Variable Environment at Run With Statement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</a:rPr>
              <a:t>( With</a:t>
            </a:r>
            <a:r>
              <a:rPr lang="ko-KR" altLang="en-US" dirty="0" smtClean="0">
                <a:latin typeface="+mj-ea"/>
              </a:rPr>
              <a:t>절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에서의 </a:t>
            </a:r>
            <a:r>
              <a:rPr lang="en-US" altLang="ko-KR" dirty="0" smtClean="0">
                <a:latin typeface="+mj-ea"/>
              </a:rPr>
              <a:t>Lexical Environment </a:t>
            </a:r>
            <a:r>
              <a:rPr lang="ko-KR" altLang="en-US" dirty="0" smtClean="0">
                <a:latin typeface="+mj-ea"/>
              </a:rPr>
              <a:t>변화</a:t>
            </a:r>
            <a:r>
              <a:rPr lang="en-US" altLang="ko-KR" dirty="0" smtClean="0">
                <a:latin typeface="+mj-ea"/>
              </a:rPr>
              <a:t> [ </a:t>
            </a:r>
            <a:r>
              <a:rPr lang="ko-KR" altLang="en-US" dirty="0" smtClean="0">
                <a:latin typeface="+mj-ea"/>
              </a:rPr>
              <a:t>여기 내 집인데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ㅠㅅㅠ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] )</a:t>
            </a:r>
            <a:endParaRPr lang="ko-KR" altLang="en-US" dirty="0">
              <a:latin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3470" y="2619797"/>
            <a:ext cx="3749882" cy="4132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whoIs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EC</a:t>
            </a: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85713" y="403761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185713" y="4931872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Variable Environment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185713" y="5826134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44" name="꺾인 연결선 43"/>
          <p:cNvCxnSpPr>
            <a:stCxn id="42" idx="3"/>
            <a:endCxn id="30" idx="1"/>
          </p:cNvCxnSpPr>
          <p:nvPr/>
        </p:nvCxnSpPr>
        <p:spPr>
          <a:xfrm flipV="1">
            <a:off x="7951109" y="3835730"/>
            <a:ext cx="1004439" cy="142865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2" y="2794033"/>
            <a:ext cx="3464697" cy="2923795"/>
          </a:xfrm>
          <a:prstGeom prst="rect">
            <a:avLst/>
          </a:prstGeom>
        </p:spPr>
      </p:pic>
      <p:cxnSp>
        <p:nvCxnSpPr>
          <p:cNvPr id="47" name="직선 화살표 연결선 46"/>
          <p:cNvCxnSpPr/>
          <p:nvPr/>
        </p:nvCxnSpPr>
        <p:spPr>
          <a:xfrm>
            <a:off x="294976" y="3032736"/>
            <a:ext cx="18353" cy="1911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1082" y="2805907"/>
            <a:ext cx="3232544" cy="23108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9393" y="3562597"/>
            <a:ext cx="3049232" cy="9381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꺾인 연결선 59"/>
          <p:cNvCxnSpPr>
            <a:stCxn id="53" idx="3"/>
            <a:endCxn id="41" idx="1"/>
          </p:cNvCxnSpPr>
          <p:nvPr/>
        </p:nvCxnSpPr>
        <p:spPr>
          <a:xfrm>
            <a:off x="3678625" y="4031673"/>
            <a:ext cx="1507088" cy="338447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955548" y="5264381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[ { name : ‘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jhLee</a:t>
            </a:r>
            <a:r>
              <a:rPr lang="en-US" altLang="ko-KR" b="1" dirty="0" smtClean="0">
                <a:solidFill>
                  <a:srgbClr val="0070C0"/>
                </a:solidFill>
              </a:rPr>
              <a:t>’} ]</a:t>
            </a:r>
          </a:p>
        </p:txBody>
      </p:sp>
      <p:cxnSp>
        <p:nvCxnSpPr>
          <p:cNvPr id="8" name="꺾인 연결선 7"/>
          <p:cNvCxnSpPr>
            <a:stCxn id="41" idx="3"/>
            <a:endCxn id="15" idx="1"/>
          </p:cNvCxnSpPr>
          <p:nvPr/>
        </p:nvCxnSpPr>
        <p:spPr>
          <a:xfrm>
            <a:off x="7951109" y="4370120"/>
            <a:ext cx="1004439" cy="1226771"/>
          </a:xfrm>
          <a:prstGeom prst="bentConnector3">
            <a:avLst>
              <a:gd name="adj1" fmla="val 7009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55548" y="350322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[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whoIs</a:t>
            </a:r>
            <a:r>
              <a:rPr lang="en-US" altLang="ko-KR" b="1" dirty="0" smtClean="0">
                <a:solidFill>
                  <a:srgbClr val="0070C0"/>
                </a:solidFill>
              </a:rPr>
              <a:t> ]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85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219704" cy="970450"/>
          </a:xfrm>
        </p:spPr>
        <p:txBody>
          <a:bodyPr/>
          <a:lstStyle/>
          <a:p>
            <a:r>
              <a:rPr lang="en-US" altLang="ko-KR" dirty="0" smtClean="0"/>
              <a:t>Variable Environment at Run With Statement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다시 </a:t>
            </a:r>
            <a:r>
              <a:rPr lang="en-US" altLang="ko-KR" dirty="0" smtClean="0">
                <a:latin typeface="+mj-ea"/>
                <a:ea typeface="+mj-ea"/>
              </a:rPr>
              <a:t>With</a:t>
            </a:r>
            <a:r>
              <a:rPr lang="ko-KR" altLang="en-US" dirty="0" smtClean="0">
                <a:latin typeface="+mj-ea"/>
                <a:ea typeface="+mj-ea"/>
              </a:rPr>
              <a:t>절 밖으로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집으로 </a:t>
            </a:r>
            <a:r>
              <a:rPr lang="en-US" altLang="ko-KR" dirty="0" smtClean="0">
                <a:latin typeface="+mj-ea"/>
                <a:ea typeface="+mj-ea"/>
              </a:rPr>
              <a:t>~ !!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3470" y="2619797"/>
            <a:ext cx="3749882" cy="4132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whoIs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EC</a:t>
            </a: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85713" y="403761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185713" y="4931872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Variable Environment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185713" y="5826134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This Binding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2" y="2794033"/>
            <a:ext cx="3464697" cy="2923795"/>
          </a:xfrm>
          <a:prstGeom prst="rect">
            <a:avLst/>
          </a:prstGeom>
        </p:spPr>
      </p:pic>
      <p:cxnSp>
        <p:nvCxnSpPr>
          <p:cNvPr id="47" name="직선 화살표 연결선 46"/>
          <p:cNvCxnSpPr/>
          <p:nvPr/>
        </p:nvCxnSpPr>
        <p:spPr>
          <a:xfrm>
            <a:off x="294976" y="3032736"/>
            <a:ext cx="18353" cy="1911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1082" y="2805907"/>
            <a:ext cx="3232544" cy="23108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9393" y="3562597"/>
            <a:ext cx="3049232" cy="9381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꺾인 연결선 59"/>
          <p:cNvCxnSpPr/>
          <p:nvPr/>
        </p:nvCxnSpPr>
        <p:spPr>
          <a:xfrm flipV="1">
            <a:off x="3467595" y="4370120"/>
            <a:ext cx="1718118" cy="33250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955548" y="5264381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[ { name : ‘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jhLee</a:t>
            </a:r>
            <a:r>
              <a:rPr lang="en-US" altLang="ko-KR" b="1" dirty="0" smtClean="0">
                <a:solidFill>
                  <a:srgbClr val="0070C0"/>
                </a:solidFill>
              </a:rPr>
              <a:t>’} ]</a:t>
            </a:r>
          </a:p>
        </p:txBody>
      </p:sp>
      <p:cxnSp>
        <p:nvCxnSpPr>
          <p:cNvPr id="24" name="꺾인 연결선 23"/>
          <p:cNvCxnSpPr/>
          <p:nvPr/>
        </p:nvCxnSpPr>
        <p:spPr>
          <a:xfrm>
            <a:off x="7951109" y="4370120"/>
            <a:ext cx="12700" cy="894262"/>
          </a:xfrm>
          <a:prstGeom prst="bentConnector3">
            <a:avLst>
              <a:gd name="adj1" fmla="val 1987016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955548" y="403761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[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whoIs</a:t>
            </a:r>
            <a:r>
              <a:rPr lang="en-US" altLang="ko-KR" b="1" dirty="0" smtClean="0">
                <a:solidFill>
                  <a:srgbClr val="0070C0"/>
                </a:solidFill>
              </a:rPr>
              <a:t> ]</a:t>
            </a:r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>
          <a:xfrm>
            <a:off x="7951109" y="4370120"/>
            <a:ext cx="100443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91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4" y="2612706"/>
            <a:ext cx="4552024" cy="33249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Binding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함수를 실행 할 때 바인딩 되는 </a:t>
            </a:r>
            <a:r>
              <a:rPr lang="en-US" altLang="ko-KR" dirty="0" smtClean="0">
                <a:latin typeface="+mj-ea"/>
                <a:ea typeface="+mj-ea"/>
              </a:rPr>
              <a:t>This </a:t>
            </a:r>
            <a:r>
              <a:rPr lang="ko-KR" altLang="en-US" dirty="0" smtClean="0">
                <a:latin typeface="+mj-ea"/>
                <a:ea typeface="+mj-ea"/>
              </a:rPr>
              <a:t>변수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en-US" altLang="ko-KR" dirty="0" err="1" smtClean="0">
                <a:latin typeface="+mj-ea"/>
                <a:ea typeface="+mj-ea"/>
              </a:rPr>
              <a:t>this.get</a:t>
            </a:r>
            <a:r>
              <a:rPr lang="en-US" altLang="ko-KR" dirty="0" smtClean="0">
                <a:latin typeface="+mj-ea"/>
                <a:ea typeface="+mj-ea"/>
              </a:rPr>
              <a:t>???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85713" y="2573923"/>
            <a:ext cx="3749882" cy="899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get EC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618" y="2627497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Lexical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618" y="3050398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Variable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03948" y="2650446"/>
            <a:ext cx="1290078" cy="731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8816" y="2937733"/>
            <a:ext cx="2823" cy="3047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8001" y="4814677"/>
            <a:ext cx="1406425" cy="4140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000" y="5547335"/>
            <a:ext cx="1406425" cy="4140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81973" y="5309833"/>
            <a:ext cx="3749882" cy="899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get EC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1878" y="5363407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Lexical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1878" y="5786308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Variable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00208" y="5386356"/>
            <a:ext cx="1290078" cy="731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21" name="꺾인 연결선 20"/>
          <p:cNvCxnSpPr>
            <a:stCxn id="14" idx="3"/>
            <a:endCxn id="5" idx="1"/>
          </p:cNvCxnSpPr>
          <p:nvPr/>
        </p:nvCxnSpPr>
        <p:spPr>
          <a:xfrm flipV="1">
            <a:off x="1864426" y="3023612"/>
            <a:ext cx="3321287" cy="1998105"/>
          </a:xfrm>
          <a:prstGeom prst="bentConnector3">
            <a:avLst>
              <a:gd name="adj1" fmla="val 7502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9863" y="4866452"/>
            <a:ext cx="229961" cy="2828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1738" y="5601088"/>
            <a:ext cx="229961" cy="2828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직선 화살표 연결선 35"/>
          <p:cNvCxnSpPr>
            <a:stCxn id="15" idx="3"/>
            <a:endCxn id="16" idx="1"/>
          </p:cNvCxnSpPr>
          <p:nvPr/>
        </p:nvCxnSpPr>
        <p:spPr>
          <a:xfrm>
            <a:off x="1864425" y="5754375"/>
            <a:ext cx="3317548" cy="51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632729" y="3814730"/>
            <a:ext cx="1933232" cy="457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 object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627410" y="4371259"/>
            <a:ext cx="1933232" cy="457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object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9" idx="0"/>
          </p:cNvCxnSpPr>
          <p:nvPr/>
        </p:nvCxnSpPr>
        <p:spPr>
          <a:xfrm flipV="1">
            <a:off x="5945247" y="4814677"/>
            <a:ext cx="0" cy="57167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8" idx="2"/>
          </p:cNvCxnSpPr>
          <p:nvPr/>
        </p:nvCxnSpPr>
        <p:spPr>
          <a:xfrm flipH="1">
            <a:off x="5945247" y="3381968"/>
            <a:ext cx="3740" cy="44338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3" idx="0"/>
            <a:endCxn id="43" idx="1"/>
          </p:cNvCxnSpPr>
          <p:nvPr/>
        </p:nvCxnSpPr>
        <p:spPr>
          <a:xfrm rot="5400000" flipH="1" flipV="1">
            <a:off x="2717271" y="1950995"/>
            <a:ext cx="823030" cy="5007885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44" idx="1"/>
          </p:cNvCxnSpPr>
          <p:nvPr/>
        </p:nvCxnSpPr>
        <p:spPr>
          <a:xfrm flipV="1">
            <a:off x="636718" y="4599951"/>
            <a:ext cx="4990692" cy="1100672"/>
          </a:xfrm>
          <a:prstGeom prst="bentConnector3">
            <a:avLst>
              <a:gd name="adj1" fmla="val 8022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76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4" y="2612706"/>
            <a:ext cx="4552024" cy="33249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Binding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함수를 실행 할 때 바인딩 되는 </a:t>
            </a:r>
            <a:r>
              <a:rPr lang="en-US" altLang="ko-KR" dirty="0" smtClean="0">
                <a:latin typeface="+mj-ea"/>
                <a:ea typeface="+mj-ea"/>
              </a:rPr>
              <a:t>This </a:t>
            </a:r>
            <a:r>
              <a:rPr lang="ko-KR" altLang="en-US" dirty="0" smtClean="0">
                <a:latin typeface="+mj-ea"/>
                <a:ea typeface="+mj-ea"/>
              </a:rPr>
              <a:t>변수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en-US" altLang="ko-KR" dirty="0" err="1" smtClean="0">
                <a:latin typeface="+mj-ea"/>
                <a:ea typeface="+mj-ea"/>
              </a:rPr>
              <a:t>this.get</a:t>
            </a:r>
            <a:r>
              <a:rPr lang="en-US" altLang="ko-KR" dirty="0" smtClean="0">
                <a:latin typeface="+mj-ea"/>
                <a:ea typeface="+mj-ea"/>
              </a:rPr>
              <a:t>???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85713" y="2573923"/>
            <a:ext cx="3749882" cy="899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get EC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618" y="2627497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Lexical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618" y="3050398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Variable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03948" y="2650446"/>
            <a:ext cx="1290078" cy="731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8816" y="2937733"/>
            <a:ext cx="2823" cy="3047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8001" y="4814677"/>
            <a:ext cx="1406425" cy="4140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000" y="5547335"/>
            <a:ext cx="1406425" cy="4140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81973" y="5309833"/>
            <a:ext cx="3749882" cy="899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get EC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1878" y="5363407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Lexical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1878" y="5786308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Variable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00208" y="5386356"/>
            <a:ext cx="1290078" cy="731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21" name="꺾인 연결선 20"/>
          <p:cNvCxnSpPr>
            <a:stCxn id="14" idx="3"/>
            <a:endCxn id="5" idx="1"/>
          </p:cNvCxnSpPr>
          <p:nvPr/>
        </p:nvCxnSpPr>
        <p:spPr>
          <a:xfrm flipV="1">
            <a:off x="1864426" y="3023612"/>
            <a:ext cx="3321287" cy="1998105"/>
          </a:xfrm>
          <a:prstGeom prst="bentConnector3">
            <a:avLst>
              <a:gd name="adj1" fmla="val 7502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9863" y="4866452"/>
            <a:ext cx="229961" cy="2828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1738" y="5601088"/>
            <a:ext cx="229961" cy="2828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직선 화살표 연결선 35"/>
          <p:cNvCxnSpPr>
            <a:stCxn id="15" idx="3"/>
            <a:endCxn id="16" idx="1"/>
          </p:cNvCxnSpPr>
          <p:nvPr/>
        </p:nvCxnSpPr>
        <p:spPr>
          <a:xfrm>
            <a:off x="1864425" y="5754375"/>
            <a:ext cx="3317548" cy="51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632729" y="3814730"/>
            <a:ext cx="1933232" cy="457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 object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627410" y="4371259"/>
            <a:ext cx="1933232" cy="457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object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9" idx="0"/>
          </p:cNvCxnSpPr>
          <p:nvPr/>
        </p:nvCxnSpPr>
        <p:spPr>
          <a:xfrm flipV="1">
            <a:off x="5945247" y="4814677"/>
            <a:ext cx="0" cy="57167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8" idx="2"/>
          </p:cNvCxnSpPr>
          <p:nvPr/>
        </p:nvCxnSpPr>
        <p:spPr>
          <a:xfrm flipH="1">
            <a:off x="5945247" y="3381968"/>
            <a:ext cx="3740" cy="44338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3" idx="0"/>
            <a:endCxn id="43" idx="1"/>
          </p:cNvCxnSpPr>
          <p:nvPr/>
        </p:nvCxnSpPr>
        <p:spPr>
          <a:xfrm rot="5400000" flipH="1" flipV="1">
            <a:off x="2717271" y="1950995"/>
            <a:ext cx="823030" cy="5007885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44" idx="1"/>
          </p:cNvCxnSpPr>
          <p:nvPr/>
        </p:nvCxnSpPr>
        <p:spPr>
          <a:xfrm flipV="1">
            <a:off x="636718" y="4599951"/>
            <a:ext cx="4990692" cy="1100672"/>
          </a:xfrm>
          <a:prstGeom prst="bentConnector3">
            <a:avLst>
              <a:gd name="adj1" fmla="val 8022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867045" y="2573923"/>
            <a:ext cx="2005182" cy="8993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This.name ?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[[ o.name ]]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867045" y="5309833"/>
            <a:ext cx="2005182" cy="8993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This.name ?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[[ window.name ]]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>
            <a:stCxn id="16" idx="3"/>
            <a:endCxn id="27" idx="1"/>
          </p:cNvCxnSpPr>
          <p:nvPr/>
        </p:nvCxnSpPr>
        <p:spPr>
          <a:xfrm>
            <a:off x="8931855" y="5759522"/>
            <a:ext cx="93519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" idx="3"/>
            <a:endCxn id="26" idx="1"/>
          </p:cNvCxnSpPr>
          <p:nvPr/>
        </p:nvCxnSpPr>
        <p:spPr>
          <a:xfrm>
            <a:off x="8935595" y="3023612"/>
            <a:ext cx="9314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4" idx="3"/>
            <a:endCxn id="27" idx="0"/>
          </p:cNvCxnSpPr>
          <p:nvPr/>
        </p:nvCxnSpPr>
        <p:spPr>
          <a:xfrm>
            <a:off x="7560642" y="4599951"/>
            <a:ext cx="3308994" cy="7098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43" idx="3"/>
            <a:endCxn id="26" idx="2"/>
          </p:cNvCxnSpPr>
          <p:nvPr/>
        </p:nvCxnSpPr>
        <p:spPr>
          <a:xfrm flipV="1">
            <a:off x="7565961" y="3473300"/>
            <a:ext cx="3303675" cy="57012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8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Executable Code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할 수 있는 코드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너 움직일 수 있니</a:t>
            </a:r>
            <a:r>
              <a:rPr lang="en-US" altLang="ko-KR" dirty="0" smtClean="0">
                <a:latin typeface="+mj-ea"/>
                <a:ea typeface="+mj-ea"/>
              </a:rPr>
              <a:t>?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77040" y="2240946"/>
            <a:ext cx="1499467" cy="12178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Executable </a:t>
            </a:r>
            <a:r>
              <a:rPr lang="en-US" altLang="ko-KR" sz="1200" b="1" dirty="0" smtClean="0"/>
              <a:t>Code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9722599" y="4779915"/>
            <a:ext cx="1217868" cy="157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Eval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20561" y="4779916"/>
            <a:ext cx="1217868" cy="157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  <a:br>
              <a:rPr lang="en-US" altLang="ko-KR" dirty="0"/>
            </a:br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771580" y="4779918"/>
            <a:ext cx="1217868" cy="157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Function</a:t>
            </a:r>
            <a:br>
              <a:rPr lang="en-US" altLang="ko-KR" dirty="0"/>
            </a:br>
            <a:r>
              <a:rPr lang="en-US" altLang="ko-KR" dirty="0"/>
              <a:t>Code</a:t>
            </a:r>
            <a:endParaRPr lang="ko-KR" altLang="en-US" dirty="0"/>
          </a:p>
        </p:txBody>
      </p:sp>
      <p:cxnSp>
        <p:nvCxnSpPr>
          <p:cNvPr id="34" name="꺾인 연결선 33"/>
          <p:cNvCxnSpPr>
            <a:stCxn id="7" idx="4"/>
            <a:endCxn id="31" idx="0"/>
          </p:cNvCxnSpPr>
          <p:nvPr/>
        </p:nvCxnSpPr>
        <p:spPr>
          <a:xfrm rot="16200000" flipH="1">
            <a:off x="2117584" y="2468005"/>
            <a:ext cx="1321100" cy="3302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" idx="4"/>
            <a:endCxn id="32" idx="0"/>
          </p:cNvCxnSpPr>
          <p:nvPr/>
        </p:nvCxnSpPr>
        <p:spPr>
          <a:xfrm rot="16200000" flipH="1">
            <a:off x="3593093" y="992497"/>
            <a:ext cx="1321102" cy="6253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7" idx="4"/>
            <a:endCxn id="30" idx="0"/>
          </p:cNvCxnSpPr>
          <p:nvPr/>
        </p:nvCxnSpPr>
        <p:spPr>
          <a:xfrm rot="16200000" flipH="1">
            <a:off x="5068604" y="-483015"/>
            <a:ext cx="1321099" cy="9204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208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Execution Context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98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환경을 기억하는 있는 큰 박스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아직도 내가 작아 보이니</a:t>
            </a:r>
            <a:r>
              <a:rPr lang="en-US" altLang="ko-KR" dirty="0" smtClean="0">
                <a:latin typeface="+mj-ea"/>
                <a:ea typeface="+mj-ea"/>
              </a:rPr>
              <a:t>? ] 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" y="3346676"/>
            <a:ext cx="3868111" cy="222285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5232" y="3311050"/>
            <a:ext cx="3868111" cy="11114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232" y="4458102"/>
            <a:ext cx="3868111" cy="11114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69776" y="2472757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93134" y="3508337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16492" y="4493036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32223" y="4723737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87540" y="4954437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8" idx="3"/>
            <a:endCxn id="6" idx="1"/>
          </p:cNvCxnSpPr>
          <p:nvPr/>
        </p:nvCxnSpPr>
        <p:spPr>
          <a:xfrm flipV="1">
            <a:off x="4173343" y="3195807"/>
            <a:ext cx="2896433" cy="670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3"/>
            <a:endCxn id="11" idx="1"/>
          </p:cNvCxnSpPr>
          <p:nvPr/>
        </p:nvCxnSpPr>
        <p:spPr>
          <a:xfrm flipV="1">
            <a:off x="4173343" y="4231387"/>
            <a:ext cx="3719791" cy="782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5232" y="5649786"/>
            <a:ext cx="3868111" cy="2843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5231" y="6049941"/>
            <a:ext cx="3868111" cy="2843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9" idx="3"/>
            <a:endCxn id="12" idx="1"/>
          </p:cNvCxnSpPr>
          <p:nvPr/>
        </p:nvCxnSpPr>
        <p:spPr>
          <a:xfrm flipV="1">
            <a:off x="4173343" y="5216086"/>
            <a:ext cx="4543149" cy="575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0" idx="3"/>
          </p:cNvCxnSpPr>
          <p:nvPr/>
        </p:nvCxnSpPr>
        <p:spPr>
          <a:xfrm flipV="1">
            <a:off x="4173342" y="5569527"/>
            <a:ext cx="4758881" cy="622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72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 Context &amp; Call Stack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1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준비 된 컨텍스트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자 이제 시작이야 </a:t>
            </a:r>
            <a:r>
              <a:rPr lang="en-US" altLang="ko-KR" dirty="0" smtClean="0">
                <a:latin typeface="+mj-ea"/>
                <a:ea typeface="+mj-ea"/>
              </a:rPr>
              <a:t>~ !! ]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4482" y="2388088"/>
            <a:ext cx="3075710" cy="4132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1396" y="4792168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7707" y="5016454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80569" y="2254771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39398" y="2442004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95709" y="2666290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52020" y="2890576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9359" y="2398732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5670" y="2623018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꺾인 연결선 28"/>
          <p:cNvCxnSpPr>
            <a:stCxn id="27" idx="3"/>
            <a:endCxn id="5" idx="1"/>
          </p:cNvCxnSpPr>
          <p:nvPr/>
        </p:nvCxnSpPr>
        <p:spPr>
          <a:xfrm>
            <a:off x="2344882" y="3346068"/>
            <a:ext cx="1609600" cy="1108327"/>
          </a:xfrm>
          <a:prstGeom prst="bentConnector3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" idx="1"/>
            <a:endCxn id="5" idx="3"/>
          </p:cNvCxnSpPr>
          <p:nvPr/>
        </p:nvCxnSpPr>
        <p:spPr>
          <a:xfrm rot="10800000" flipV="1">
            <a:off x="7030193" y="2977821"/>
            <a:ext cx="2250377" cy="1476574"/>
          </a:xfrm>
          <a:prstGeom prst="bentConnector3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7" idx="3"/>
            <a:endCxn id="5" idx="2"/>
          </p:cNvCxnSpPr>
          <p:nvPr/>
        </p:nvCxnSpPr>
        <p:spPr>
          <a:xfrm>
            <a:off x="2436919" y="5739504"/>
            <a:ext cx="3055418" cy="781197"/>
          </a:xfrm>
          <a:prstGeom prst="bentConnector4">
            <a:avLst>
              <a:gd name="adj1" fmla="val 24834"/>
              <a:gd name="adj2" fmla="val 129263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040580" y="5890160"/>
            <a:ext cx="2882734" cy="572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Global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36131" y="5259619"/>
            <a:ext cx="2882734" cy="572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46519" y="4629085"/>
            <a:ext cx="2882734" cy="572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42711" y="4900677"/>
            <a:ext cx="4203865" cy="1535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최초의 실행 흐름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Global 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직선 화살표 연결선 39"/>
          <p:cNvCxnSpPr>
            <a:stCxn id="38" idx="1"/>
            <a:endCxn id="34" idx="3"/>
          </p:cNvCxnSpPr>
          <p:nvPr/>
        </p:nvCxnSpPr>
        <p:spPr>
          <a:xfrm flipH="1">
            <a:off x="6923314" y="5668551"/>
            <a:ext cx="819397" cy="5078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046519" y="4012462"/>
            <a:ext cx="2882734" cy="572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46519" y="3405548"/>
            <a:ext cx="2882734" cy="572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44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Environment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정보를 담고 있는 객체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넌 움직여 그럼 난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  <a:r>
              <a:rPr lang="ko-KR" altLang="en-US" dirty="0" smtClean="0">
                <a:latin typeface="+mj-ea"/>
                <a:ea typeface="+mj-ea"/>
              </a:rPr>
              <a:t> 정리</a:t>
            </a:r>
            <a:r>
              <a:rPr lang="en-US" altLang="ko-KR" dirty="0" smtClean="0">
                <a:latin typeface="+mj-ea"/>
                <a:ea typeface="+mj-ea"/>
              </a:rPr>
              <a:t>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0919" y="2637472"/>
            <a:ext cx="9791702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 Context</a:t>
            </a: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2572" y="3588535"/>
            <a:ext cx="5771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Lexical Environment : { </a:t>
            </a: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	environment record : {}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outer environment : {}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},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Variable Environment : {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Lexical Environment</a:t>
            </a:r>
            <a:r>
              <a:rPr lang="en-US" altLang="ko-KR" dirty="0" smtClean="0">
                <a:solidFill>
                  <a:srgbClr val="0070C0"/>
                </a:solidFill>
              </a:rPr>
              <a:t> },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This Binding : {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global</a:t>
            </a:r>
            <a:r>
              <a:rPr lang="en-US" altLang="ko-KR" dirty="0" smtClean="0">
                <a:solidFill>
                  <a:srgbClr val="0070C0"/>
                </a:solidFill>
              </a:rPr>
              <a:t> }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7008" y="2578095"/>
            <a:ext cx="6746177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Environment Record</a:t>
            </a: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35139" y="32775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Declarative Environment Record</a:t>
            </a:r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변수를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담을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19162" y="32662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Object Environment Record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참조를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담을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 dirty="0" smtClean="0"/>
              <a:t>Environment Record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결과를 저장 할 객체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이번 실행의 스코어는</a:t>
            </a:r>
            <a:r>
              <a:rPr lang="en-US" altLang="ko-KR" dirty="0" smtClean="0">
                <a:latin typeface="+mj-ea"/>
                <a:ea typeface="+mj-ea"/>
              </a:rPr>
              <a:t>??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29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Environment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err="1" smtClean="0">
                <a:latin typeface="+mj-ea"/>
                <a:ea typeface="+mj-ea"/>
              </a:rPr>
              <a:t>프로퍼티</a:t>
            </a:r>
            <a:r>
              <a:rPr lang="ko-KR" altLang="en-US" dirty="0" smtClean="0">
                <a:latin typeface="+mj-ea"/>
                <a:ea typeface="+mj-ea"/>
              </a:rPr>
              <a:t> 체인이 일어 나는 객체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내가 없으니 네 꺼 좀 쓰자 </a:t>
            </a:r>
            <a:r>
              <a:rPr lang="en-US" altLang="ko-KR" dirty="0" smtClean="0">
                <a:latin typeface="+mj-ea"/>
                <a:ea typeface="+mj-ea"/>
              </a:rPr>
              <a:t>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57008" y="2578095"/>
            <a:ext cx="6746177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Environment Record</a:t>
            </a: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35139" y="32775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Declarative Environment Record</a:t>
            </a:r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변수를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19162" y="32662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Object Environment Record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참조를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479235" y="5471678"/>
            <a:ext cx="27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binding : global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4" name="직선 화살표 연결선 13"/>
          <p:cNvCxnSpPr>
            <a:stCxn id="15" idx="3"/>
            <a:endCxn id="13" idx="1"/>
          </p:cNvCxnSpPr>
          <p:nvPr/>
        </p:nvCxnSpPr>
        <p:spPr>
          <a:xfrm>
            <a:off x="534388" y="5476004"/>
            <a:ext cx="7944847" cy="1803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432" y="5295664"/>
            <a:ext cx="456956" cy="3606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53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parameters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해당 함수의 인자로 넘어온 데이터와 객체 </a:t>
            </a:r>
            <a:r>
              <a:rPr lang="en-US" altLang="ko-KR" dirty="0" smtClean="0">
                <a:latin typeface="+mj-ea"/>
                <a:ea typeface="+mj-ea"/>
              </a:rPr>
              <a:t>[ arguments? ,parameters? ]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57008" y="2578095"/>
            <a:ext cx="6746177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Environment Record</a:t>
            </a: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35139" y="32775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Declarative Environment Record</a:t>
            </a:r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변수를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3447" y="4406321"/>
            <a:ext cx="306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left : </a:t>
            </a:r>
            <a:r>
              <a:rPr lang="en-US" altLang="ko-KR" dirty="0" smtClean="0">
                <a:solidFill>
                  <a:srgbClr val="002060"/>
                </a:solidFill>
              </a:rPr>
              <a:t>10 ,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right : </a:t>
            </a:r>
            <a:r>
              <a:rPr lang="en-US" altLang="ko-KR" dirty="0" smtClean="0">
                <a:solidFill>
                  <a:srgbClr val="002060"/>
                </a:solidFill>
              </a:rPr>
              <a:t>20 ,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arguments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en-US" altLang="ko-KR" dirty="0">
                <a:solidFill>
                  <a:srgbClr val="002060"/>
                </a:solidFill>
              </a:rPr>
              <a:t>{{1:10},{2:20</a:t>
            </a:r>
            <a:r>
              <a:rPr lang="en-US" altLang="ko-KR" dirty="0" smtClean="0">
                <a:solidFill>
                  <a:srgbClr val="002060"/>
                </a:solidFill>
              </a:rPr>
              <a:t>}}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19162" y="32662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Object Environment Record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참조를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479235" y="5471678"/>
            <a:ext cx="27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binding : global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4849" y="3204160"/>
            <a:ext cx="457060" cy="2787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64024" y="3214537"/>
            <a:ext cx="579176" cy="2683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773379" y="3357359"/>
            <a:ext cx="3280068" cy="125425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75679" y="3375451"/>
            <a:ext cx="2609859" cy="147676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59056" y="3386661"/>
            <a:ext cx="1014323" cy="193044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127653" y="3343522"/>
            <a:ext cx="1315935" cy="195974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67592" y="5300387"/>
            <a:ext cx="283797" cy="2787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36783" y="5310764"/>
            <a:ext cx="359623" cy="2683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11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Hoisting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먼저 선언되는 변수</a:t>
            </a:r>
            <a:r>
              <a:rPr lang="en-US" altLang="ko-KR" dirty="0" smtClean="0">
                <a:latin typeface="+mj-ea"/>
                <a:ea typeface="+mj-ea"/>
              </a:rPr>
              <a:t> [ </a:t>
            </a:r>
            <a:r>
              <a:rPr lang="ko-KR" altLang="en-US" dirty="0" smtClean="0">
                <a:latin typeface="+mj-ea"/>
                <a:ea typeface="+mj-ea"/>
              </a:rPr>
              <a:t>이번 실행의 스코어는</a:t>
            </a:r>
            <a:r>
              <a:rPr lang="en-US" altLang="ko-KR" dirty="0" smtClean="0">
                <a:latin typeface="+mj-ea"/>
                <a:ea typeface="+mj-ea"/>
              </a:rPr>
              <a:t>??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57008" y="2578095"/>
            <a:ext cx="6746177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Environment Record</a:t>
            </a: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35139" y="32775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Declarative Environment Record</a:t>
            </a:r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변수를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3447" y="4406321"/>
            <a:ext cx="3069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left : </a:t>
            </a:r>
            <a:r>
              <a:rPr lang="en-US" altLang="ko-KR" dirty="0" smtClean="0">
                <a:solidFill>
                  <a:srgbClr val="002060"/>
                </a:solidFill>
              </a:rPr>
              <a:t>10 ,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right : </a:t>
            </a:r>
            <a:r>
              <a:rPr lang="en-US" altLang="ko-KR" dirty="0" smtClean="0">
                <a:solidFill>
                  <a:srgbClr val="002060"/>
                </a:solidFill>
              </a:rPr>
              <a:t>20 ,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arguments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en-US" altLang="ko-KR" dirty="0">
                <a:solidFill>
                  <a:srgbClr val="002060"/>
                </a:solidFill>
              </a:rPr>
              <a:t>[</a:t>
            </a:r>
            <a:r>
              <a:rPr lang="en-US" altLang="ko-KR" dirty="0" smtClean="0">
                <a:solidFill>
                  <a:srgbClr val="002060"/>
                </a:solidFill>
              </a:rPr>
              <a:t>10, 20] ,</a:t>
            </a: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subSum</a:t>
            </a:r>
            <a:r>
              <a:rPr lang="en-US" altLang="ko-KR" dirty="0" smtClean="0">
                <a:solidFill>
                  <a:srgbClr val="002060"/>
                </a:solidFill>
              </a:rPr>
              <a:t> : { Function } ,</a:t>
            </a: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idx</a:t>
            </a:r>
            <a:r>
              <a:rPr lang="en-US" altLang="ko-KR" dirty="0" smtClean="0">
                <a:solidFill>
                  <a:srgbClr val="002060"/>
                </a:solidFill>
              </a:rPr>
              <a:t> : undefined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19162" y="32662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Object Environment Record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참조를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479235" y="5471678"/>
            <a:ext cx="27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binding : global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07571" y="3515096"/>
            <a:ext cx="3" cy="100940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2004" y="3415218"/>
            <a:ext cx="2428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는 함수 판정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ariable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은 선언 후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undefined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할당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순서는 함수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변수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54676" y="3734559"/>
            <a:ext cx="666009" cy="231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99751" y="3487348"/>
            <a:ext cx="395104" cy="231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1" idx="2"/>
          </p:cNvCxnSpPr>
          <p:nvPr/>
        </p:nvCxnSpPr>
        <p:spPr>
          <a:xfrm rot="16200000" flipH="1">
            <a:off x="2160780" y="2755670"/>
            <a:ext cx="1965808" cy="3892763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6" idx="2"/>
          </p:cNvCxnSpPr>
          <p:nvPr/>
        </p:nvCxnSpPr>
        <p:spPr>
          <a:xfrm rot="16200000" flipH="1">
            <a:off x="2727059" y="3126980"/>
            <a:ext cx="1505321" cy="3184077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65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354</TotalTime>
  <Words>839</Words>
  <Application>Microsoft Office PowerPoint</Application>
  <PresentationFormat>와이드스크린</PresentationFormat>
  <Paragraphs>374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Century Gothic</vt:lpstr>
      <vt:lpstr>Wingdings 2</vt:lpstr>
      <vt:lpstr>명언</vt:lpstr>
      <vt:lpstr>Context와 Lexical Environments</vt:lpstr>
      <vt:lpstr>Executable Code</vt:lpstr>
      <vt:lpstr>Execution Context</vt:lpstr>
      <vt:lpstr>Activation Context &amp; Call Stack</vt:lpstr>
      <vt:lpstr>Lexical Environment</vt:lpstr>
      <vt:lpstr>Environment Record</vt:lpstr>
      <vt:lpstr>Object Environment</vt:lpstr>
      <vt:lpstr>Arguments와 parameters</vt:lpstr>
      <vt:lpstr>Hoisting</vt:lpstr>
      <vt:lpstr>Run…..</vt:lpstr>
      <vt:lpstr>Outer Environment</vt:lpstr>
      <vt:lpstr>Outer Environment</vt:lpstr>
      <vt:lpstr>Variable Environment</vt:lpstr>
      <vt:lpstr>Variable Environment at Run With Statement</vt:lpstr>
      <vt:lpstr>Variable Environment at Run With Statement</vt:lpstr>
      <vt:lpstr>Variable Environment at Run With Statement</vt:lpstr>
      <vt:lpstr>This Binding</vt:lpstr>
      <vt:lpstr>This Binding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Context와 Closure</dc:title>
  <dc:creator>kim0lil0705@gmail.com</dc:creator>
  <cp:lastModifiedBy>kim0lil0705@gmail.com</cp:lastModifiedBy>
  <cp:revision>23</cp:revision>
  <dcterms:created xsi:type="dcterms:W3CDTF">2017-11-09T01:49:03Z</dcterms:created>
  <dcterms:modified xsi:type="dcterms:W3CDTF">2017-11-09T08:05:13Z</dcterms:modified>
</cp:coreProperties>
</file>