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61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56F83-3C26-48C7-A1B5-AE3BCFE4FBB7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01382-F3D4-4EE1-8640-1B2C1C9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9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선형 함수인 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h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)=</a:t>
            </a:r>
            <a:r>
              <a:rPr lang="en-US" altLang="ko-KR" b="0" i="0" u="none" strike="noStrike" dirty="0" err="1">
                <a:solidFill>
                  <a:srgbClr val="7A7A7A"/>
                </a:solidFill>
                <a:effectLst/>
                <a:latin typeface="MathJax_Math-italic"/>
              </a:rPr>
              <a:t>cx</a:t>
            </a:r>
            <a:r>
              <a:rPr lang="en-US" altLang="ko-KR" b="0" i="0" u="none" strike="noStrike" dirty="0" err="1">
                <a:solidFill>
                  <a:srgbClr val="7A7A7A"/>
                </a:solidFill>
                <a:effectLst/>
                <a:latin typeface="PT Sans"/>
              </a:rPr>
              <a:t>h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PT Sans"/>
              </a:rPr>
              <a:t>(x)=cx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를 활성 함수로 사용한 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3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층 네트워크를 떠올려 보세요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이를 식으로 나타내면 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y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)=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h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h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h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)))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PT Sans"/>
              </a:rPr>
              <a:t>y(x)=h(h(h(x)))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가 됩니다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이 계산은 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y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)=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c</a:t>
            </a:r>
            <a:r>
              <a:rPr lang="ko-KR" altLang="en-US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∗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c</a:t>
            </a:r>
            <a:r>
              <a:rPr lang="ko-KR" altLang="en-US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∗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c</a:t>
            </a:r>
            <a:r>
              <a:rPr lang="ko-KR" altLang="en-US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∗</a:t>
            </a:r>
            <a:r>
              <a:rPr lang="en-US" altLang="ko-KR" b="0" i="0" u="none" strike="noStrike" dirty="0" err="1">
                <a:solidFill>
                  <a:srgbClr val="7A7A7A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 err="1">
                <a:solidFill>
                  <a:srgbClr val="7A7A7A"/>
                </a:solidFill>
                <a:effectLst/>
                <a:latin typeface="PT Sans"/>
              </a:rPr>
              <a:t>y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PT Sans"/>
              </a:rPr>
              <a:t>(x)=</a:t>
            </a:r>
            <a:r>
              <a:rPr lang="en-US" altLang="ko-KR" b="0" i="0" u="none" strike="noStrike" dirty="0" err="1">
                <a:solidFill>
                  <a:srgbClr val="7A7A7A"/>
                </a:solidFill>
                <a:effectLst/>
                <a:latin typeface="PT Sans"/>
              </a:rPr>
              <a:t>c∗c∗c∗x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처럼 세번의 곱셈을 수행하지만 실은 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y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)=</a:t>
            </a:r>
            <a:r>
              <a:rPr lang="en-US" altLang="ko-KR" b="0" i="0" u="none" strike="noStrike" dirty="0" err="1">
                <a:solidFill>
                  <a:srgbClr val="7A7A7A"/>
                </a:solidFill>
                <a:effectLst/>
                <a:latin typeface="MathJax_Math-italic"/>
              </a:rPr>
              <a:t>ax</a:t>
            </a:r>
            <a:r>
              <a:rPr lang="en-US" altLang="ko-KR" b="0" i="0" u="none" strike="noStrike" dirty="0" err="1">
                <a:solidFill>
                  <a:srgbClr val="7A7A7A"/>
                </a:solidFill>
                <a:effectLst/>
                <a:latin typeface="PT Sans"/>
              </a:rPr>
              <a:t>y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PT Sans"/>
              </a:rPr>
              <a:t>(x)=ax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와 똑같은 식입니다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 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a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=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th-italic"/>
              </a:rPr>
              <a:t>c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MathJax_Main"/>
              </a:rPr>
              <a:t>3</a:t>
            </a:r>
            <a:r>
              <a:rPr lang="en-US" altLang="ko-KR" b="0" i="0" u="none" strike="noStrike" dirty="0">
                <a:solidFill>
                  <a:srgbClr val="7A7A7A"/>
                </a:solidFill>
                <a:effectLst/>
                <a:latin typeface="PT Sans"/>
              </a:rPr>
              <a:t>a=c3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이라고만 하면 끝이죠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즉 </a:t>
            </a:r>
            <a:r>
              <a:rPr lang="ko-KR" altLang="en-US" b="0" i="0" dirty="0" err="1">
                <a:solidFill>
                  <a:srgbClr val="7A7A7A"/>
                </a:solidFill>
                <a:effectLst/>
                <a:latin typeface="PT Sans"/>
              </a:rPr>
              <a:t>히든레이어가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 없는 네트워크로 표현할 수 있습니다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그래서 층을 쌓는 혜택을 얻고 싶다면 활성함수로는 반드시 비선형함수를 사용해야 합니다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1382-F3D4-4EE1-8640-1B2C1C93DB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DD0C-6622-4163-92D4-43598600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677D1-4B90-4981-8301-5F8D09C7B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6F92E-7DCA-4004-936F-05557D76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EF5FE-3C02-4783-B043-8C716120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745EB-C1CE-4FB3-B681-73CCAC0D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82A06-18FB-49CD-AC0C-5B1A9FC3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5A992-4C81-4F1B-AFB6-235583B3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23444-7A3A-49DA-A55E-141A1B00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4E98B-D8ED-44E1-9A1D-D6B950F7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30FD7-CAA7-438C-A435-E4FCBEE0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21D6EF-5D58-4CC9-B377-F3CE161C6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A011DF-34D4-43F0-B842-48A6DF5C9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31E45-598B-46CD-BA9C-27E9B9BC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89C17-EAF3-42D6-B776-3643BF0C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15F8B-110B-40A7-B89E-43D51982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4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86141-800C-4803-9AA7-05178762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4F0E9-BA78-4163-B30F-687E00E8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6884A-240A-42CD-8D96-A11B15E1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9D2BA-E1E1-4316-9C49-12455075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D19D2-C889-4EAA-9798-CDC62604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1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4D0A0-C592-41E2-A63B-A505976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3CF93-D82C-426F-810D-B6727E6C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AC085-C071-4509-A960-0E77CACB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B0B90-551F-4B8F-818E-85E768C2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63146-4AF2-4B37-A0EA-741F0EB4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5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C076F-8DE6-4411-A9CB-7CB74E1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D813C-B49D-48FE-B540-ED0066FDA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E3713-F1AC-4747-8B20-8BD5D28C4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764C8-2FCA-4AA1-A882-C21B0451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7C5F7-0515-43F5-B12C-7CF6BD73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A54B0-027D-4076-9C7B-2C5B4D33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6C53-6F0C-47EA-9400-52039535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B839D-A5DF-4148-9537-C69F6447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090F6-A19B-4A9C-86B2-E942760FC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C32E7-58B5-4FBE-AA32-9F6F49116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79B013-5CE1-4445-A684-6036ACFEC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87A755-432C-44B8-84DB-53AAACEA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062095-ADFB-496D-9D86-8075496F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AD61DA-BE0D-4CF0-A014-BE7D6DDE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2B3A-521F-4CDD-B8F6-342A8FAD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1CADB-ECA8-4985-86D3-7ADDFDBA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3294C-0468-41E9-8D3A-C4EE0928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FDC89-42FF-4E54-A4AD-8DD0B3B2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9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050631-C37C-4194-9D90-A7DE5413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04A034-FF72-4102-A3EB-2263F95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909BD0-176E-448B-A746-0884E371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1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7492C-6EF2-4536-8ACB-1263116B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8532B-A721-490A-B3F7-4BE0A6E0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46808-748E-475A-80C1-82140EB1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6DECF-CB5B-4D2D-BE02-85BD4C47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ACB54-8802-4280-89D8-FC9BC330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6F30F-B293-4401-B9E6-3E69C8F6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2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59204-3A2B-494A-985F-E60770BB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7CA271-632A-4E81-9A3D-5E0C749E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3FC3A-9021-413E-ABF2-A76433C8B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E81B9-6424-49FD-8A7B-0CE59B7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3FCA-124E-413C-BFFE-32F2F41E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46ED9-056A-4D84-A47B-F5422645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4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D0DAA5-24FC-4950-94BB-7EF19574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8A6D7-4A3E-461D-80CE-CC71E1A1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DBB4D-BB74-4B96-A41F-4E9A16D7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2283-A3BB-46F9-9519-49C96E1013B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22127-7CF6-49A6-89F9-E3E1F04E4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C6F5F-6F69-4D09-9D25-4488C047F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02967-34D6-4632-9286-41383792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4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DA7E8-A369-4916-B96A-99B928D29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Workshop_0707_</a:t>
            </a:r>
            <a:r>
              <a:rPr lang="ko-KR" altLang="en-US" dirty="0"/>
              <a:t>김서정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89F84-63AF-48FA-8005-02193E31F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6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28E06-34DE-40E1-9E1E-8CFEE5AC39A0}"/>
              </a:ext>
            </a:extLst>
          </p:cNvPr>
          <p:cNvSpPr txBox="1"/>
          <p:nvPr/>
        </p:nvSpPr>
        <p:spPr>
          <a:xfrm>
            <a:off x="545123" y="650631"/>
            <a:ext cx="36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 : Recurrent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7DC2C-B608-41E6-897D-D0913036BAAC}"/>
              </a:ext>
            </a:extLst>
          </p:cNvPr>
          <p:cNvSpPr txBox="1"/>
          <p:nvPr/>
        </p:nvSpPr>
        <p:spPr>
          <a:xfrm>
            <a:off x="641838" y="1336431"/>
            <a:ext cx="1061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sequential</a:t>
            </a:r>
            <a:r>
              <a:rPr lang="ko-KR" altLang="en-US" dirty="0"/>
              <a:t>한 데이터</a:t>
            </a: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시계열 정보</a:t>
            </a:r>
            <a:r>
              <a:rPr lang="en-US" altLang="ko-KR" dirty="0"/>
              <a:t>(</a:t>
            </a:r>
            <a:r>
              <a:rPr lang="ko-KR" altLang="en-US" dirty="0"/>
              <a:t>주식차트</a:t>
            </a:r>
            <a:r>
              <a:rPr lang="en-US" altLang="ko-KR" dirty="0"/>
              <a:t>), </a:t>
            </a:r>
            <a:r>
              <a:rPr lang="ko-KR" altLang="en-US" dirty="0"/>
              <a:t>문장 등</a:t>
            </a:r>
            <a:r>
              <a:rPr lang="en-US" altLang="ko-KR" dirty="0"/>
              <a:t>)</a:t>
            </a:r>
            <a:r>
              <a:rPr lang="ko-KR" altLang="en-US" dirty="0"/>
              <a:t>를 학습하는데 적합한 모델</a:t>
            </a: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45CB8B-03B9-4AD0-B948-E42AFE43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1" y="2299230"/>
            <a:ext cx="4237160" cy="26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EE1E3-AB30-4039-91D6-415F7921E48A}"/>
              </a:ext>
            </a:extLst>
          </p:cNvPr>
          <p:cNvSpPr txBox="1"/>
          <p:nvPr/>
        </p:nvSpPr>
        <p:spPr>
          <a:xfrm>
            <a:off x="940776" y="5367680"/>
            <a:ext cx="232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&lt;RNN</a:t>
            </a:r>
            <a:r>
              <a:rPr lang="ko-KR" altLang="en-US" sz="1400" dirty="0"/>
              <a:t>의 기본구조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23142C-C9F8-4BFF-8FBD-CFD9CADE5B28}"/>
              </a:ext>
            </a:extLst>
          </p:cNvPr>
          <p:cNvSpPr/>
          <p:nvPr/>
        </p:nvSpPr>
        <p:spPr>
          <a:xfrm>
            <a:off x="2567721" y="3529584"/>
            <a:ext cx="565623" cy="4145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C0086-8976-48E9-9DDC-1BD938E2C29C}"/>
              </a:ext>
            </a:extLst>
          </p:cNvPr>
          <p:cNvSpPr txBox="1"/>
          <p:nvPr/>
        </p:nvSpPr>
        <p:spPr>
          <a:xfrm>
            <a:off x="4935721" y="2391244"/>
            <a:ext cx="739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의 활성함수 </a:t>
            </a:r>
            <a:r>
              <a:rPr lang="en-US" altLang="ko-KR" dirty="0"/>
              <a:t>: tanh(x) = </a:t>
            </a:r>
            <a:r>
              <a:rPr lang="ko-KR" altLang="en-US" dirty="0"/>
              <a:t>비선형함수</a:t>
            </a:r>
            <a:endParaRPr lang="en-US" altLang="ko-KR" dirty="0"/>
          </a:p>
          <a:p>
            <a:r>
              <a:rPr lang="en-US" altLang="ko-KR" sz="1000" dirty="0"/>
              <a:t>			(</a:t>
            </a:r>
            <a:r>
              <a:rPr lang="ko-KR" altLang="en-US" sz="1000" dirty="0" err="1"/>
              <a:t>히든레이어를</a:t>
            </a:r>
            <a:r>
              <a:rPr lang="ko-KR" altLang="en-US" sz="1000" dirty="0"/>
              <a:t> 이용하여 </a:t>
            </a:r>
            <a:r>
              <a:rPr lang="en-US" altLang="ko-KR" sz="1000" dirty="0"/>
              <a:t>output</a:t>
            </a:r>
            <a:r>
              <a:rPr lang="ko-KR" altLang="en-US" sz="1000" dirty="0"/>
              <a:t>값을 </a:t>
            </a:r>
            <a:r>
              <a:rPr lang="ko-KR" altLang="en-US" sz="1000" dirty="0" err="1"/>
              <a:t>내고싶다면</a:t>
            </a:r>
            <a:r>
              <a:rPr lang="en-US" altLang="ko-KR" sz="1000" dirty="0"/>
              <a:t>, </a:t>
            </a:r>
            <a:r>
              <a:rPr lang="ko-KR" altLang="en-US" sz="1000" dirty="0"/>
              <a:t>비선형함수 를 </a:t>
            </a:r>
            <a:r>
              <a:rPr lang="ko-KR" altLang="en-US" sz="1000" dirty="0" err="1"/>
              <a:t>이용해야함</a:t>
            </a:r>
            <a:r>
              <a:rPr lang="en-US" altLang="ko-KR" sz="1000" dirty="0"/>
              <a:t>)</a:t>
            </a:r>
            <a:r>
              <a:rPr lang="en-US" altLang="ko-K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00F8FF-EC38-4BB2-A706-818F5B8B60DC}"/>
                  </a:ext>
                </a:extLst>
              </p:cNvPr>
              <p:cNvSpPr txBox="1"/>
              <p:nvPr/>
            </p:nvSpPr>
            <p:spPr>
              <a:xfrm>
                <a:off x="4935721" y="3112311"/>
                <a:ext cx="4829168" cy="40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Ht</a:t>
                </a:r>
                <a:r>
                  <a:rPr lang="ko-KR" altLang="en-US" dirty="0"/>
                  <a:t>의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파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미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𝑥h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altLang="ko-KR" dirty="0"/>
                  <a:t>}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00F8FF-EC38-4BB2-A706-818F5B8B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21" y="3112311"/>
                <a:ext cx="4829168" cy="402803"/>
              </a:xfrm>
              <a:prstGeom prst="rect">
                <a:avLst/>
              </a:prstGeom>
              <a:blipFill>
                <a:blip r:embed="rId4"/>
                <a:stretch>
                  <a:fillRect l="-1136" t="-757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87205E-B14D-4110-B138-570C8DCFC7F0}"/>
              </a:ext>
            </a:extLst>
          </p:cNvPr>
          <p:cNvSpPr txBox="1"/>
          <p:nvPr/>
        </p:nvSpPr>
        <p:spPr>
          <a:xfrm>
            <a:off x="4935721" y="3614086"/>
            <a:ext cx="622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tanh(x)</a:t>
            </a:r>
            <a:r>
              <a:rPr lang="ko-KR" altLang="en-US" dirty="0"/>
              <a:t>라는 활성함수</a:t>
            </a:r>
            <a:r>
              <a:rPr lang="en-US" altLang="ko-KR" dirty="0"/>
              <a:t>(y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[-1,1])</a:t>
            </a:r>
            <a:r>
              <a:rPr lang="ko-KR" altLang="en-US" dirty="0"/>
              <a:t>를 통해 </a:t>
            </a:r>
            <a:endParaRPr lang="en-US" altLang="ko-KR" dirty="0"/>
          </a:p>
          <a:p>
            <a:r>
              <a:rPr lang="ko-KR" altLang="en-US" dirty="0"/>
              <a:t>음의 값</a:t>
            </a:r>
            <a:r>
              <a:rPr lang="en-US" altLang="ko-KR" dirty="0"/>
              <a:t>, </a:t>
            </a:r>
            <a:r>
              <a:rPr lang="ko-KR" altLang="en-US" dirty="0"/>
              <a:t>양의 값을 얻을 수 있게 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최종적으로</a:t>
            </a:r>
            <a:r>
              <a:rPr lang="en-US" altLang="ko-KR" dirty="0"/>
              <a:t> </a:t>
            </a:r>
            <a:r>
              <a:rPr lang="en-US" altLang="ko-KR" dirty="0" err="1"/>
              <a:t>yt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 err="1"/>
              <a:t>출력값</a:t>
            </a:r>
            <a:r>
              <a:rPr lang="en-US" altLang="ko-KR" dirty="0"/>
              <a:t>)</a:t>
            </a:r>
            <a:r>
              <a:rPr lang="ko-KR" altLang="en-US" dirty="0"/>
              <a:t>의 방향 </a:t>
            </a:r>
            <a:r>
              <a:rPr lang="en-US" altLang="ko-KR" dirty="0"/>
              <a:t>(</a:t>
            </a:r>
            <a:r>
              <a:rPr lang="ko-KR" altLang="en-US" dirty="0"/>
              <a:t>상승</a:t>
            </a:r>
            <a:r>
              <a:rPr lang="en-US" altLang="ko-KR" dirty="0"/>
              <a:t>, 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을 알 수 있음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982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C15730B-BA60-4378-B8C0-3FC228EA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56" y="2546831"/>
            <a:ext cx="7103913" cy="22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C1852-2067-40AB-97C8-4553252F6AB3}"/>
              </a:ext>
            </a:extLst>
          </p:cNvPr>
          <p:cNvSpPr txBox="1"/>
          <p:nvPr/>
        </p:nvSpPr>
        <p:spPr>
          <a:xfrm>
            <a:off x="3435633" y="5091282"/>
            <a:ext cx="532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Tanh(x) 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차 미분한 그래프 </a:t>
            </a:r>
            <a:r>
              <a:rPr lang="en-US" altLang="ko-KR" dirty="0"/>
              <a:t>:1 - tanh(x)</a:t>
            </a:r>
            <a:r>
              <a:rPr lang="ko-KR" altLang="en-US" dirty="0"/>
              <a:t> </a:t>
            </a:r>
            <a:r>
              <a:rPr lang="en-US" altLang="ko-KR" dirty="0"/>
              <a:t>^2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5A909-856C-4450-AE5C-EEB35C5679EA}"/>
              </a:ext>
            </a:extLst>
          </p:cNvPr>
          <p:cNvSpPr txBox="1"/>
          <p:nvPr/>
        </p:nvSpPr>
        <p:spPr>
          <a:xfrm>
            <a:off x="1298222" y="1254246"/>
            <a:ext cx="102277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But, RNN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은 관련 정보와 그 정보를 사용하는 지점 사이 거리가 멀 경우 역전파시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그래디언트가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점차 줄어 학습능력이 크게 저하됨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(</a:t>
            </a:r>
            <a:r>
              <a:rPr lang="en-US" altLang="ko-KR" dirty="0">
                <a:solidFill>
                  <a:srgbClr val="313131"/>
                </a:solidFill>
                <a:latin typeface="PT Sans"/>
              </a:rPr>
              <a:t>Vanishing</a:t>
            </a:r>
            <a:r>
              <a:rPr lang="ko-KR" altLang="en-US" dirty="0">
                <a:solidFill>
                  <a:srgbClr val="313131"/>
                </a:solidFill>
                <a:latin typeface="PT Sans"/>
              </a:rPr>
              <a:t> </a:t>
            </a:r>
            <a:r>
              <a:rPr lang="en-US" altLang="ko-KR" dirty="0">
                <a:solidFill>
                  <a:srgbClr val="313131"/>
                </a:solidFill>
                <a:latin typeface="PT Sans"/>
              </a:rPr>
              <a:t>Gradient</a:t>
            </a:r>
            <a:r>
              <a:rPr lang="ko-KR" altLang="en-US" dirty="0">
                <a:solidFill>
                  <a:srgbClr val="313131"/>
                </a:solidFill>
                <a:latin typeface="PT Sans"/>
              </a:rPr>
              <a:t> </a:t>
            </a:r>
            <a:r>
              <a:rPr lang="en-US" altLang="ko-KR" dirty="0">
                <a:solidFill>
                  <a:srgbClr val="313131"/>
                </a:solidFill>
                <a:latin typeface="PT Sans"/>
              </a:rPr>
              <a:t>Problem)  -&gt;</a:t>
            </a:r>
            <a:r>
              <a:rPr lang="en-US" altLang="ko-KR" dirty="0">
                <a:solidFill>
                  <a:srgbClr val="C00000"/>
                </a:solidFill>
                <a:latin typeface="PT Sans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PT Sans"/>
              </a:rPr>
              <a:t>LSTM</a:t>
            </a:r>
            <a:r>
              <a:rPr lang="ko-KR" altLang="en-US" dirty="0">
                <a:solidFill>
                  <a:srgbClr val="313131"/>
                </a:solidFill>
                <a:latin typeface="PT Sans"/>
              </a:rPr>
              <a:t>을 이용해 이를 보완</a:t>
            </a:r>
            <a:r>
              <a:rPr lang="en-US" altLang="ko-KR" dirty="0">
                <a:solidFill>
                  <a:srgbClr val="313131"/>
                </a:solidFill>
                <a:latin typeface="PT Sans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EF98A-342B-4474-8B58-241235006554}"/>
              </a:ext>
            </a:extLst>
          </p:cNvPr>
          <p:cNvSpPr txBox="1"/>
          <p:nvPr/>
        </p:nvSpPr>
        <p:spPr>
          <a:xfrm>
            <a:off x="545123" y="650631"/>
            <a:ext cx="36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 : Recurrent Neural Network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870E6-0F9A-4617-A71D-6F5C461E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62" y="1658695"/>
            <a:ext cx="3641193" cy="3949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EDEF9-5B97-4557-8BBA-BAA6A1CC480E}"/>
              </a:ext>
            </a:extLst>
          </p:cNvPr>
          <p:cNvSpPr txBox="1"/>
          <p:nvPr/>
        </p:nvSpPr>
        <p:spPr>
          <a:xfrm>
            <a:off x="4174900" y="1197030"/>
            <a:ext cx="256456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7030A0"/>
                </a:solidFill>
              </a:rPr>
              <a:t>LSTM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5F3D0B-1412-45A7-92ED-5CCDD8DE00B2}"/>
              </a:ext>
            </a:extLst>
          </p:cNvPr>
          <p:cNvSpPr/>
          <p:nvPr/>
        </p:nvSpPr>
        <p:spPr>
          <a:xfrm>
            <a:off x="1230489" y="3101622"/>
            <a:ext cx="575733" cy="141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E8406-57E9-4963-980A-07259060B9B1}"/>
              </a:ext>
            </a:extLst>
          </p:cNvPr>
          <p:cNvSpPr txBox="1"/>
          <p:nvPr/>
        </p:nvSpPr>
        <p:spPr>
          <a:xfrm>
            <a:off x="4928126" y="2501458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σ</a:t>
            </a:r>
            <a:r>
              <a:rPr lang="el-GR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Wxh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_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fxt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+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Whh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_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fht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−1+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bh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_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f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)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2060"/>
                </a:solidFill>
              </a:rPr>
              <a:t>forget gate(</a:t>
            </a:r>
            <a:r>
              <a:rPr lang="ko-KR" altLang="en-US" dirty="0">
                <a:solidFill>
                  <a:srgbClr val="002060"/>
                </a:solidFill>
              </a:rPr>
              <a:t>과거정보 잊기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시그모이드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함수의 출력 범위는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0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에서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1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사이이기 때문에 </a:t>
            </a:r>
            <a:endParaRPr lang="en-US" altLang="ko-KR" b="0" i="0" dirty="0">
              <a:solidFill>
                <a:srgbClr val="313131"/>
              </a:solidFill>
              <a:effectLst/>
              <a:latin typeface="PT Sans"/>
            </a:endParaRPr>
          </a:p>
          <a:p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그 값이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0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이라면 이전 상태의 정보는 잊고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, 1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이라면 이전 상태의</a:t>
            </a:r>
            <a:endParaRPr lang="en-US" altLang="ko-KR" b="0" i="0" dirty="0">
              <a:solidFill>
                <a:srgbClr val="313131"/>
              </a:solidFill>
              <a:effectLst/>
              <a:latin typeface="PT Sans"/>
            </a:endParaRPr>
          </a:p>
          <a:p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정보를 온전히 기억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21BF9-C596-499C-88D1-BCB3F814126C}"/>
              </a:ext>
            </a:extLst>
          </p:cNvPr>
          <p:cNvSpPr txBox="1"/>
          <p:nvPr/>
        </p:nvSpPr>
        <p:spPr>
          <a:xfrm>
            <a:off x="4928126" y="4063748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σ</a:t>
            </a:r>
            <a:r>
              <a:rPr lang="el-GR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Wxh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_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ixt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+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Whh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_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iht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−1+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bh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_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th-italic"/>
              </a:rPr>
              <a:t>i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latin typeface="MathJax_Main"/>
              </a:rPr>
              <a:t>) </a:t>
            </a:r>
            <a:r>
              <a:rPr lang="en-US" altLang="ko-KR" dirty="0"/>
              <a:t>: input</a:t>
            </a:r>
            <a:r>
              <a:rPr lang="en-US" altLang="ko-KR" dirty="0">
                <a:solidFill>
                  <a:srgbClr val="002060"/>
                </a:solidFill>
              </a:rPr>
              <a:t> gate(</a:t>
            </a:r>
            <a:r>
              <a:rPr lang="ko-KR" altLang="en-US" dirty="0">
                <a:solidFill>
                  <a:srgbClr val="002060"/>
                </a:solidFill>
              </a:rPr>
              <a:t>현재 정보 기억하기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시그모이드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함수의 출력 범위는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0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에서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1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사이이기 때문에 </a:t>
            </a:r>
            <a:endParaRPr lang="en-US" altLang="ko-KR" b="0" i="0" dirty="0">
              <a:solidFill>
                <a:srgbClr val="313131"/>
              </a:solidFill>
              <a:effectLst/>
              <a:latin typeface="PT Sans"/>
            </a:endParaRPr>
          </a:p>
          <a:p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그 값이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0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이라면 이전 상태의 정보는 잊고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, 1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이라면 이전 상태의</a:t>
            </a:r>
            <a:endParaRPr lang="en-US" altLang="ko-KR" b="0" i="0" dirty="0">
              <a:solidFill>
                <a:srgbClr val="313131"/>
              </a:solidFill>
              <a:effectLst/>
              <a:latin typeface="PT Sans"/>
            </a:endParaRPr>
          </a:p>
          <a:p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정보를 온전히 기억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C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EA0C10-EFC0-4729-B2AE-436B3BB94E9D}"/>
              </a:ext>
            </a:extLst>
          </p:cNvPr>
          <p:cNvSpPr/>
          <p:nvPr/>
        </p:nvSpPr>
        <p:spPr>
          <a:xfrm>
            <a:off x="1896533" y="3635022"/>
            <a:ext cx="824089" cy="88053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BD5283-8844-4076-8F2E-4EE381F5AE7B}"/>
              </a:ext>
            </a:extLst>
          </p:cNvPr>
          <p:cNvSpPr/>
          <p:nvPr/>
        </p:nvSpPr>
        <p:spPr>
          <a:xfrm>
            <a:off x="4928126" y="2394655"/>
            <a:ext cx="6622326" cy="141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296475-3CBA-491E-8F4A-6317964E2866}"/>
              </a:ext>
            </a:extLst>
          </p:cNvPr>
          <p:cNvSpPr/>
          <p:nvPr/>
        </p:nvSpPr>
        <p:spPr>
          <a:xfrm>
            <a:off x="4928126" y="3987714"/>
            <a:ext cx="6622326" cy="141393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8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05C44-639B-46C5-8099-A2D9265BFB18}"/>
              </a:ext>
            </a:extLst>
          </p:cNvPr>
          <p:cNvSpPr txBox="1"/>
          <p:nvPr/>
        </p:nvSpPr>
        <p:spPr>
          <a:xfrm>
            <a:off x="1027289" y="722489"/>
            <a:ext cx="291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Hihello</a:t>
            </a:r>
            <a:r>
              <a:rPr lang="ko-KR" altLang="en-US" dirty="0"/>
              <a:t>를 </a:t>
            </a:r>
            <a:r>
              <a:rPr lang="ko-KR" altLang="en-US" dirty="0" err="1"/>
              <a:t>출력해내기위해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hihell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값 </a:t>
            </a:r>
            <a:r>
              <a:rPr lang="en-US" altLang="ko-KR" dirty="0"/>
              <a:t>: </a:t>
            </a:r>
            <a:r>
              <a:rPr lang="en-US" altLang="ko-KR" dirty="0" err="1"/>
              <a:t>ihell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설정함</a:t>
            </a:r>
            <a:r>
              <a:rPr lang="en-US" altLang="ko-KR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6323C36-9E8A-46CC-B916-8C1A87E57331}"/>
              </a:ext>
            </a:extLst>
          </p:cNvPr>
          <p:cNvGrpSpPr/>
          <p:nvPr/>
        </p:nvGrpSpPr>
        <p:grpSpPr>
          <a:xfrm>
            <a:off x="1286933" y="3259667"/>
            <a:ext cx="2370665" cy="1055808"/>
            <a:chOff x="1840090" y="3244333"/>
            <a:chExt cx="2370665" cy="10558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61C5BF-80D9-4F89-97E9-EBAF025DE7D3}"/>
                </a:ext>
              </a:extLst>
            </p:cNvPr>
            <p:cNvSpPr txBox="1"/>
            <p:nvPr/>
          </p:nvSpPr>
          <p:spPr>
            <a:xfrm>
              <a:off x="1840090" y="3919520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ADBDF6-4680-441D-A6E4-3C3DAEB6EFD8}"/>
                </a:ext>
              </a:extLst>
            </p:cNvPr>
            <p:cNvSpPr txBox="1"/>
            <p:nvPr/>
          </p:nvSpPr>
          <p:spPr>
            <a:xfrm>
              <a:off x="1840090" y="3244334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60C145-E87B-471D-86F2-AC8F2590AC30}"/>
                </a:ext>
              </a:extLst>
            </p:cNvPr>
            <p:cNvSpPr txBox="1"/>
            <p:nvPr/>
          </p:nvSpPr>
          <p:spPr>
            <a:xfrm>
              <a:off x="2291644" y="3919520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367C7C-711F-4588-BF17-AC983B06664F}"/>
                </a:ext>
              </a:extLst>
            </p:cNvPr>
            <p:cNvSpPr txBox="1"/>
            <p:nvPr/>
          </p:nvSpPr>
          <p:spPr>
            <a:xfrm>
              <a:off x="2675465" y="3919520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8EEA45-55EE-45EF-B46E-30C0E1DC1B1A}"/>
                </a:ext>
              </a:extLst>
            </p:cNvPr>
            <p:cNvSpPr txBox="1"/>
            <p:nvPr/>
          </p:nvSpPr>
          <p:spPr>
            <a:xfrm>
              <a:off x="3059286" y="3919520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37CA-6AE5-4620-B832-DE6B6EF112F1}"/>
                </a:ext>
              </a:extLst>
            </p:cNvPr>
            <p:cNvSpPr txBox="1"/>
            <p:nvPr/>
          </p:nvSpPr>
          <p:spPr>
            <a:xfrm>
              <a:off x="3443107" y="3919520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E712F0-E557-4503-B263-D4E63399B107}"/>
                </a:ext>
              </a:extLst>
            </p:cNvPr>
            <p:cNvSpPr txBox="1"/>
            <p:nvPr/>
          </p:nvSpPr>
          <p:spPr>
            <a:xfrm>
              <a:off x="3826934" y="3930809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782E24-62E4-4E0A-8881-6BAD30547A15}"/>
                </a:ext>
              </a:extLst>
            </p:cNvPr>
            <p:cNvSpPr txBox="1"/>
            <p:nvPr/>
          </p:nvSpPr>
          <p:spPr>
            <a:xfrm>
              <a:off x="2291644" y="3244334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A1ACCE-EB30-480A-91B1-2DBCA1404D22}"/>
                </a:ext>
              </a:extLst>
            </p:cNvPr>
            <p:cNvSpPr txBox="1"/>
            <p:nvPr/>
          </p:nvSpPr>
          <p:spPr>
            <a:xfrm flipH="1">
              <a:off x="3047994" y="3244333"/>
              <a:ext cx="383822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AB5DC7-62CA-4A0F-9072-D9F25C8017D4}"/>
                </a:ext>
              </a:extLst>
            </p:cNvPr>
            <p:cNvSpPr txBox="1"/>
            <p:nvPr/>
          </p:nvSpPr>
          <p:spPr>
            <a:xfrm flipH="1">
              <a:off x="3420523" y="3244333"/>
              <a:ext cx="383822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FA0240-B67A-4A94-8555-CBD9E6CAC9D1}"/>
                </a:ext>
              </a:extLst>
            </p:cNvPr>
            <p:cNvSpPr txBox="1"/>
            <p:nvPr/>
          </p:nvSpPr>
          <p:spPr>
            <a:xfrm flipH="1">
              <a:off x="3793053" y="3244333"/>
              <a:ext cx="383822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8B2385-4DB4-41DA-897E-3F72B2F03481}"/>
                </a:ext>
              </a:extLst>
            </p:cNvPr>
            <p:cNvSpPr txBox="1"/>
            <p:nvPr/>
          </p:nvSpPr>
          <p:spPr>
            <a:xfrm>
              <a:off x="2647234" y="3244334"/>
              <a:ext cx="38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2854E2-802D-4188-A77E-481D7E31F122}"/>
              </a:ext>
            </a:extLst>
          </p:cNvPr>
          <p:cNvCxnSpPr>
            <a:cxnSpLocks/>
          </p:cNvCxnSpPr>
          <p:nvPr/>
        </p:nvCxnSpPr>
        <p:spPr>
          <a:xfrm flipV="1">
            <a:off x="1365950" y="3629000"/>
            <a:ext cx="11291" cy="225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275636-6F13-424C-BFE6-094FAC6B45BF}"/>
              </a:ext>
            </a:extLst>
          </p:cNvPr>
          <p:cNvCxnSpPr>
            <a:cxnSpLocks/>
          </p:cNvCxnSpPr>
          <p:nvPr/>
        </p:nvCxnSpPr>
        <p:spPr>
          <a:xfrm flipV="1">
            <a:off x="1851375" y="3629000"/>
            <a:ext cx="11291" cy="225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81ACF0-E628-44CD-91BB-27911AC7DA10}"/>
              </a:ext>
            </a:extLst>
          </p:cNvPr>
          <p:cNvCxnSpPr>
            <a:cxnSpLocks/>
          </p:cNvCxnSpPr>
          <p:nvPr/>
        </p:nvCxnSpPr>
        <p:spPr>
          <a:xfrm flipV="1">
            <a:off x="2235192" y="3629000"/>
            <a:ext cx="11291" cy="225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9FC722-C6D3-4103-8C6D-D2BD4F1FFA03}"/>
              </a:ext>
            </a:extLst>
          </p:cNvPr>
          <p:cNvCxnSpPr>
            <a:cxnSpLocks/>
          </p:cNvCxnSpPr>
          <p:nvPr/>
        </p:nvCxnSpPr>
        <p:spPr>
          <a:xfrm flipV="1">
            <a:off x="2619009" y="3629000"/>
            <a:ext cx="11291" cy="225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8CFEE7-7884-4F10-8378-D051FEDB67D0}"/>
              </a:ext>
            </a:extLst>
          </p:cNvPr>
          <p:cNvCxnSpPr>
            <a:cxnSpLocks/>
          </p:cNvCxnSpPr>
          <p:nvPr/>
        </p:nvCxnSpPr>
        <p:spPr>
          <a:xfrm flipV="1">
            <a:off x="2980246" y="3629000"/>
            <a:ext cx="11291" cy="225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026C7DA-FCB7-428E-8BD0-EC0A2666159F}"/>
              </a:ext>
            </a:extLst>
          </p:cNvPr>
          <p:cNvCxnSpPr>
            <a:cxnSpLocks/>
          </p:cNvCxnSpPr>
          <p:nvPr/>
        </p:nvCxnSpPr>
        <p:spPr>
          <a:xfrm flipV="1">
            <a:off x="3375355" y="3629000"/>
            <a:ext cx="11291" cy="225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86BAD-6767-4405-A459-7A95D3752DBD}"/>
              </a:ext>
            </a:extLst>
          </p:cNvPr>
          <p:cNvSpPr txBox="1"/>
          <p:nvPr/>
        </p:nvSpPr>
        <p:spPr>
          <a:xfrm>
            <a:off x="5068710" y="1628508"/>
            <a:ext cx="71007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idx2char=['h','</a:t>
            </a:r>
            <a:r>
              <a:rPr lang="en-US" altLang="ko-KR" dirty="0" err="1"/>
              <a:t>i</a:t>
            </a:r>
            <a:r>
              <a:rPr lang="en-US" altLang="ko-KR" dirty="0"/>
              <a:t>','</a:t>
            </a:r>
            <a:r>
              <a:rPr lang="en-US" altLang="ko-KR" dirty="0" err="1"/>
              <a:t>e','l',’o</a:t>
            </a:r>
            <a:r>
              <a:rPr lang="en-US" altLang="ko-KR" dirty="0"/>
              <a:t>’]  </a:t>
            </a:r>
          </a:p>
          <a:p>
            <a:r>
              <a:rPr lang="en-US" altLang="ko-KR" dirty="0"/>
              <a:t>#yhat</a:t>
            </a:r>
            <a:r>
              <a:rPr lang="ko-KR" altLang="en-US" dirty="0"/>
              <a:t>값이 해당 알파벳의 인덱스를 뱉도록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x_data</a:t>
            </a:r>
            <a:r>
              <a:rPr lang="en-US" altLang="ko-KR" dirty="0"/>
              <a:t>=[[0,1,0,2,3,3]]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#one_hot </a:t>
            </a:r>
            <a:r>
              <a:rPr lang="ko-KR" altLang="en-US" dirty="0" err="1"/>
              <a:t>encoding</a:t>
            </a:r>
            <a:endParaRPr lang="ko-KR" altLang="en-US" dirty="0"/>
          </a:p>
          <a:p>
            <a:r>
              <a:rPr lang="ko-KR" altLang="en-US" dirty="0" err="1"/>
              <a:t>x_one_hot</a:t>
            </a:r>
            <a:r>
              <a:rPr lang="ko-KR" altLang="en-US" dirty="0"/>
              <a:t>=[[[1,0,0,0,0],</a:t>
            </a:r>
          </a:p>
          <a:p>
            <a:r>
              <a:rPr lang="ko-KR" altLang="en-US" dirty="0"/>
              <a:t>            [0,1,0,0,0],</a:t>
            </a:r>
          </a:p>
          <a:p>
            <a:r>
              <a:rPr lang="ko-KR" altLang="en-US" dirty="0"/>
              <a:t>            [1,0,0,0,0],</a:t>
            </a:r>
          </a:p>
          <a:p>
            <a:r>
              <a:rPr lang="ko-KR" altLang="en-US" dirty="0"/>
              <a:t>            [0,0,1,0,0],</a:t>
            </a:r>
          </a:p>
          <a:p>
            <a:r>
              <a:rPr lang="ko-KR" altLang="en-US" dirty="0"/>
              <a:t>            [0,0,0,1,0],</a:t>
            </a:r>
          </a:p>
          <a:p>
            <a:r>
              <a:rPr lang="ko-KR" altLang="en-US" dirty="0"/>
              <a:t>            [0,0,0,1,0]]]  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y_data</a:t>
            </a:r>
            <a:r>
              <a:rPr lang="en-US" altLang="ko-KR" dirty="0"/>
              <a:t>=[[1,0,2,3,3,4]]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91D8C-793B-488E-A3EE-61C3F22AC79E}"/>
              </a:ext>
            </a:extLst>
          </p:cNvPr>
          <p:cNvSpPr txBox="1"/>
          <p:nvPr/>
        </p:nvSpPr>
        <p:spPr>
          <a:xfrm>
            <a:off x="206009" y="3946143"/>
            <a:ext cx="9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DAB72C-E4D4-4F88-88C5-A6D784E75B9E}"/>
              </a:ext>
            </a:extLst>
          </p:cNvPr>
          <p:cNvSpPr txBox="1"/>
          <p:nvPr/>
        </p:nvSpPr>
        <p:spPr>
          <a:xfrm>
            <a:off x="206009" y="3265989"/>
            <a:ext cx="9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y_hat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E0C5F3-779C-45AF-B9D3-F09B575267C0}"/>
              </a:ext>
            </a:extLst>
          </p:cNvPr>
          <p:cNvSpPr/>
          <p:nvPr/>
        </p:nvSpPr>
        <p:spPr>
          <a:xfrm>
            <a:off x="124178" y="3172178"/>
            <a:ext cx="3533420" cy="46811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AF39B5-F0EF-4F39-AC0F-AA32182A7258}"/>
              </a:ext>
            </a:extLst>
          </p:cNvPr>
          <p:cNvSpPr/>
          <p:nvPr/>
        </p:nvSpPr>
        <p:spPr>
          <a:xfrm>
            <a:off x="124178" y="3934854"/>
            <a:ext cx="3533420" cy="46811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0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F58C68-91D6-44BA-8E3C-97375A2C3F20}"/>
              </a:ext>
            </a:extLst>
          </p:cNvPr>
          <p:cNvSpPr txBox="1"/>
          <p:nvPr/>
        </p:nvSpPr>
        <p:spPr>
          <a:xfrm>
            <a:off x="564445" y="490983"/>
            <a:ext cx="117178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input_dim</a:t>
            </a:r>
            <a:r>
              <a:rPr lang="ko-KR" altLang="en-US" dirty="0"/>
              <a:t>=5   </a:t>
            </a:r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x_one_hot에서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axis</a:t>
            </a:r>
            <a:r>
              <a:rPr lang="ko-KR" altLang="en-US" dirty="0">
                <a:solidFill>
                  <a:srgbClr val="00B050"/>
                </a:solidFill>
              </a:rPr>
              <a:t>=2의 차원 수</a:t>
            </a:r>
          </a:p>
          <a:p>
            <a:r>
              <a:rPr lang="ko-KR" altLang="en-US" dirty="0" err="1"/>
              <a:t>batch_size</a:t>
            </a:r>
            <a:r>
              <a:rPr lang="ko-KR" altLang="en-US" dirty="0"/>
              <a:t>=1   </a:t>
            </a:r>
            <a:r>
              <a:rPr lang="ko-KR" altLang="en-US" dirty="0">
                <a:solidFill>
                  <a:srgbClr val="00B050"/>
                </a:solidFill>
              </a:rPr>
              <a:t># 예측할 단어의 수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즉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하나의 단어를 이용하기때문에 </a:t>
            </a:r>
            <a:r>
              <a:rPr lang="en-US" altLang="ko-KR" dirty="0" err="1">
                <a:solidFill>
                  <a:srgbClr val="00B050"/>
                </a:solidFill>
              </a:rPr>
              <a:t>batch_size</a:t>
            </a:r>
            <a:r>
              <a:rPr lang="en-US" altLang="ko-KR" dirty="0">
                <a:solidFill>
                  <a:srgbClr val="00B050"/>
                </a:solidFill>
              </a:rPr>
              <a:t>=1</a:t>
            </a:r>
          </a:p>
          <a:p>
            <a:r>
              <a:rPr lang="ko-KR" altLang="en-US" dirty="0" err="1"/>
              <a:t>sequence_length</a:t>
            </a:r>
            <a:r>
              <a:rPr lang="ko-KR" altLang="en-US" dirty="0"/>
              <a:t>=6  </a:t>
            </a:r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n개의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sequence를</a:t>
            </a:r>
            <a:r>
              <a:rPr lang="ko-KR" altLang="en-US" dirty="0">
                <a:solidFill>
                  <a:srgbClr val="00B050"/>
                </a:solidFill>
              </a:rPr>
              <a:t> 가진 데이터를 이용해 </a:t>
            </a:r>
            <a:r>
              <a:rPr lang="ko-KR" altLang="en-US" dirty="0" err="1">
                <a:solidFill>
                  <a:srgbClr val="00B050"/>
                </a:solidFill>
              </a:rPr>
              <a:t>n개의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sequence를</a:t>
            </a:r>
            <a:r>
              <a:rPr lang="ko-KR" altLang="en-US" dirty="0">
                <a:solidFill>
                  <a:srgbClr val="00B050"/>
                </a:solidFill>
              </a:rPr>
              <a:t> 예측하기위한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셀의 개수</a:t>
            </a:r>
          </a:p>
          <a:p>
            <a:r>
              <a:rPr lang="ko-KR" altLang="en-US" dirty="0" err="1"/>
              <a:t>num_class</a:t>
            </a:r>
            <a:r>
              <a:rPr lang="ko-KR" altLang="en-US" dirty="0"/>
              <a:t>=5   </a:t>
            </a:r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가중치의 마지막 차원수  </a:t>
            </a:r>
            <a:r>
              <a:rPr lang="en-US" altLang="ko-KR" dirty="0">
                <a:solidFill>
                  <a:srgbClr val="00B050"/>
                </a:solidFill>
              </a:rPr>
              <a:t>ex. [N x 5] x [5 x ?] </a:t>
            </a:r>
            <a:r>
              <a:rPr lang="ko-KR" altLang="en-US" dirty="0">
                <a:solidFill>
                  <a:srgbClr val="00B050"/>
                </a:solidFill>
              </a:rPr>
              <a:t>이때</a:t>
            </a:r>
            <a:r>
              <a:rPr lang="en-US" altLang="ko-KR" dirty="0">
                <a:solidFill>
                  <a:srgbClr val="00B050"/>
                </a:solidFill>
              </a:rPr>
              <a:t>, ?</a:t>
            </a:r>
            <a:r>
              <a:rPr lang="ko-KR" altLang="en-US" dirty="0">
                <a:solidFill>
                  <a:srgbClr val="00B050"/>
                </a:solidFill>
              </a:rPr>
              <a:t>이 </a:t>
            </a:r>
            <a:r>
              <a:rPr lang="en-US" altLang="ko-KR" dirty="0" err="1">
                <a:solidFill>
                  <a:srgbClr val="00B050"/>
                </a:solidFill>
              </a:rPr>
              <a:t>num_class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 err="1"/>
              <a:t>learning_rate</a:t>
            </a:r>
            <a:r>
              <a:rPr lang="ko-KR" altLang="en-US" dirty="0"/>
              <a:t>=0.1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AC089-62F2-42F8-B35D-320879EDFA50}"/>
              </a:ext>
            </a:extLst>
          </p:cNvPr>
          <p:cNvSpPr txBox="1"/>
          <p:nvPr/>
        </p:nvSpPr>
        <p:spPr>
          <a:xfrm>
            <a:off x="135466" y="3016872"/>
            <a:ext cx="120565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 RNN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tf.placeholder</a:t>
            </a:r>
            <a:r>
              <a:rPr lang="ko-KR" altLang="en-US" dirty="0"/>
              <a:t>(tf.float32, [</a:t>
            </a:r>
            <a:r>
              <a:rPr lang="ko-KR" altLang="en-US" dirty="0" err="1"/>
              <a:t>None,sequence_length</a:t>
            </a:r>
            <a:r>
              <a:rPr lang="ko-KR" altLang="en-US" dirty="0"/>
              <a:t>, </a:t>
            </a:r>
            <a:r>
              <a:rPr lang="ko-KR" altLang="en-US" dirty="0" err="1"/>
              <a:t>input_dim</a:t>
            </a:r>
            <a:r>
              <a:rPr lang="ko-KR" altLang="en-US" dirty="0"/>
              <a:t>])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ko-KR" altLang="en-US" dirty="0" err="1"/>
              <a:t>tf.placeholder</a:t>
            </a:r>
            <a:r>
              <a:rPr lang="ko-KR" altLang="en-US" dirty="0"/>
              <a:t>(tf.int32, [</a:t>
            </a:r>
            <a:r>
              <a:rPr lang="ko-KR" altLang="en-US" dirty="0" err="1"/>
              <a:t>None,sequence_length</a:t>
            </a:r>
            <a:r>
              <a:rPr lang="ko-KR" altLang="en-US" dirty="0"/>
              <a:t>])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#LSTM</a:t>
            </a:r>
            <a:r>
              <a:rPr lang="ko-KR" altLang="en-US" dirty="0">
                <a:solidFill>
                  <a:srgbClr val="00B050"/>
                </a:solidFill>
              </a:rPr>
              <a:t>을 </a:t>
            </a:r>
            <a:r>
              <a:rPr lang="en-US" altLang="ko-KR" dirty="0" err="1">
                <a:solidFill>
                  <a:srgbClr val="00B050"/>
                </a:solidFill>
              </a:rPr>
              <a:t>followin</a:t>
            </a:r>
            <a:r>
              <a:rPr lang="ko-KR" altLang="en-US" dirty="0">
                <a:solidFill>
                  <a:srgbClr val="00B050"/>
                </a:solidFill>
              </a:rPr>
              <a:t>하는 </a:t>
            </a:r>
            <a:r>
              <a:rPr lang="en-US" altLang="ko-KR" dirty="0">
                <a:solidFill>
                  <a:srgbClr val="00B050"/>
                </a:solidFill>
              </a:rPr>
              <a:t>cell </a:t>
            </a:r>
            <a:r>
              <a:rPr lang="ko-KR" altLang="en-US" dirty="0" err="1">
                <a:solidFill>
                  <a:srgbClr val="00B050"/>
                </a:solidFill>
              </a:rPr>
              <a:t>가중치값으로</a:t>
            </a:r>
            <a:r>
              <a:rPr lang="ko-KR" altLang="en-US" dirty="0">
                <a:solidFill>
                  <a:srgbClr val="00B050"/>
                </a:solidFill>
              </a:rPr>
              <a:t> 설정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/>
              <a:t>cell</a:t>
            </a:r>
            <a:r>
              <a:rPr lang="ko-KR" altLang="en-US" dirty="0"/>
              <a:t>=</a:t>
            </a:r>
            <a:r>
              <a:rPr lang="ko-KR" altLang="en-US" dirty="0" err="1"/>
              <a:t>tf.contrib.rnn.BasicLSTMCell</a:t>
            </a:r>
            <a:r>
              <a:rPr lang="ko-KR" altLang="en-US" dirty="0"/>
              <a:t>(</a:t>
            </a:r>
            <a:r>
              <a:rPr lang="ko-KR" altLang="en-US" dirty="0" err="1"/>
              <a:t>num_units</a:t>
            </a:r>
            <a:r>
              <a:rPr lang="ko-KR" altLang="en-US" dirty="0"/>
              <a:t>=5, </a:t>
            </a:r>
            <a:r>
              <a:rPr lang="ko-KR" altLang="en-US" dirty="0" err="1"/>
              <a:t>state_is_tuple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initial_state</a:t>
            </a:r>
            <a:r>
              <a:rPr lang="ko-KR" altLang="en-US" dirty="0"/>
              <a:t>=</a:t>
            </a:r>
            <a:r>
              <a:rPr lang="ko-KR" altLang="en-US" dirty="0" err="1"/>
              <a:t>cell.zero_state</a:t>
            </a:r>
            <a:r>
              <a:rPr lang="ko-KR" altLang="en-US" dirty="0"/>
              <a:t>(</a:t>
            </a:r>
            <a:r>
              <a:rPr lang="ko-KR" altLang="en-US" dirty="0" err="1"/>
              <a:t>batch_size</a:t>
            </a:r>
            <a:r>
              <a:rPr lang="ko-KR" altLang="en-US" dirty="0"/>
              <a:t>, tf.float32)  # </a:t>
            </a:r>
            <a:r>
              <a:rPr lang="en-US" altLang="ko-KR" dirty="0"/>
              <a:t>0</a:t>
            </a:r>
            <a:r>
              <a:rPr lang="ko-KR" altLang="en-US" dirty="0"/>
              <a:t>번째 셀의 초기값은 0으로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#cell, X</a:t>
            </a:r>
            <a:r>
              <a:rPr lang="ko-KR" altLang="en-US" dirty="0">
                <a:solidFill>
                  <a:srgbClr val="00B050"/>
                </a:solidFill>
              </a:rPr>
              <a:t>값 에 대한 </a:t>
            </a:r>
            <a:r>
              <a:rPr lang="en-US" altLang="ko-KR" dirty="0">
                <a:solidFill>
                  <a:srgbClr val="00B050"/>
                </a:solidFill>
              </a:rPr>
              <a:t>RNN</a:t>
            </a:r>
            <a:r>
              <a:rPr lang="ko-KR" altLang="en-US" dirty="0">
                <a:solidFill>
                  <a:srgbClr val="00B050"/>
                </a:solidFill>
              </a:rPr>
              <a:t> 실행 </a:t>
            </a:r>
          </a:p>
          <a:p>
            <a:r>
              <a:rPr lang="ko-KR" altLang="en-US" dirty="0" err="1"/>
              <a:t>output</a:t>
            </a:r>
            <a:r>
              <a:rPr lang="ko-KR" altLang="en-US" dirty="0"/>
              <a:t>, _</a:t>
            </a:r>
            <a:r>
              <a:rPr lang="ko-KR" altLang="en-US" dirty="0" err="1"/>
              <a:t>staste</a:t>
            </a:r>
            <a:r>
              <a:rPr lang="ko-KR" altLang="en-US" dirty="0"/>
              <a:t>=</a:t>
            </a:r>
            <a:r>
              <a:rPr lang="ko-KR" altLang="en-US" dirty="0" err="1"/>
              <a:t>tf.nn.dynamic_rnn</a:t>
            </a:r>
            <a:r>
              <a:rPr lang="ko-KR" altLang="en-US" dirty="0"/>
              <a:t>(</a:t>
            </a:r>
            <a:r>
              <a:rPr lang="ko-KR" altLang="en-US" dirty="0" err="1"/>
              <a:t>cell</a:t>
            </a:r>
            <a:r>
              <a:rPr lang="ko-KR" altLang="en-US" dirty="0"/>
              <a:t>, 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initial_state</a:t>
            </a:r>
            <a:r>
              <a:rPr lang="ko-KR" altLang="en-US" dirty="0"/>
              <a:t>=</a:t>
            </a:r>
            <a:r>
              <a:rPr lang="ko-KR" altLang="en-US" dirty="0" err="1"/>
              <a:t>initial_state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=tf.float32)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F58C68-91D6-44BA-8E3C-97375A2C3F20}"/>
              </a:ext>
            </a:extLst>
          </p:cNvPr>
          <p:cNvSpPr txBox="1"/>
          <p:nvPr/>
        </p:nvSpPr>
        <p:spPr>
          <a:xfrm>
            <a:off x="237066" y="976404"/>
            <a:ext cx="118081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Fully Connected</a:t>
            </a:r>
          </a:p>
          <a:p>
            <a:r>
              <a:rPr lang="en-US" altLang="ko-KR" dirty="0" err="1"/>
              <a:t>x_for_fc</a:t>
            </a:r>
            <a:r>
              <a:rPr lang="en-US" altLang="ko-KR" dirty="0"/>
              <a:t> = </a:t>
            </a:r>
            <a:r>
              <a:rPr lang="en-US" altLang="ko-KR" dirty="0" err="1"/>
              <a:t>tf.reshape</a:t>
            </a:r>
            <a:r>
              <a:rPr lang="en-US" altLang="ko-KR" dirty="0"/>
              <a:t>(output, [-1,5])          </a:t>
            </a:r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en-US" altLang="ko-KR" dirty="0" err="1">
                <a:solidFill>
                  <a:srgbClr val="00B050"/>
                </a:solidFill>
              </a:rPr>
              <a:t>num_units</a:t>
            </a:r>
            <a:r>
              <a:rPr lang="en-US" altLang="ko-KR" dirty="0">
                <a:solidFill>
                  <a:srgbClr val="00B050"/>
                </a:solidFill>
              </a:rPr>
              <a:t>=5</a:t>
            </a:r>
            <a:r>
              <a:rPr lang="ko-KR" altLang="en-US" dirty="0">
                <a:solidFill>
                  <a:srgbClr val="00B050"/>
                </a:solidFill>
              </a:rPr>
              <a:t>이기때문에</a:t>
            </a:r>
            <a:r>
              <a:rPr lang="en-US" altLang="ko-KR" dirty="0">
                <a:solidFill>
                  <a:srgbClr val="00B050"/>
                </a:solidFill>
              </a:rPr>
              <a:t>, [None,5]</a:t>
            </a:r>
            <a:r>
              <a:rPr lang="ko-KR" altLang="en-US" dirty="0">
                <a:solidFill>
                  <a:srgbClr val="00B050"/>
                </a:solidFill>
              </a:rPr>
              <a:t>로 </a:t>
            </a:r>
            <a:r>
              <a:rPr lang="en-US" altLang="ko-KR" dirty="0">
                <a:solidFill>
                  <a:srgbClr val="00B050"/>
                </a:solidFill>
              </a:rPr>
              <a:t>reshape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/>
              <a:t>outputs=</a:t>
            </a:r>
            <a:r>
              <a:rPr lang="en-US" altLang="ko-KR" dirty="0" err="1"/>
              <a:t>tf.contrib.layers.fully_connected</a:t>
            </a:r>
            <a:r>
              <a:rPr lang="en-US" altLang="ko-KR" dirty="0"/>
              <a:t>(inputs=</a:t>
            </a:r>
            <a:r>
              <a:rPr lang="en-US" altLang="ko-KR" dirty="0" err="1"/>
              <a:t>x_for_fc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                      	       </a:t>
            </a:r>
            <a:r>
              <a:rPr lang="en-US" altLang="ko-KR" dirty="0" err="1"/>
              <a:t>num_outputs</a:t>
            </a:r>
            <a:r>
              <a:rPr lang="en-US" altLang="ko-KR" dirty="0"/>
              <a:t>=</a:t>
            </a:r>
            <a:r>
              <a:rPr lang="en-US" altLang="ko-KR" dirty="0" err="1"/>
              <a:t>num_class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                                 </a:t>
            </a:r>
            <a:r>
              <a:rPr lang="en-US" altLang="ko-KR" dirty="0" err="1"/>
              <a:t>activation_fn</a:t>
            </a:r>
            <a:r>
              <a:rPr lang="en-US" altLang="ko-KR" dirty="0"/>
              <a:t>=None)  </a:t>
            </a:r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선형회귀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activation_fn</a:t>
            </a:r>
            <a:r>
              <a:rPr lang="en-US" altLang="ko-KR" dirty="0">
                <a:solidFill>
                  <a:srgbClr val="00B050"/>
                </a:solidFill>
              </a:rPr>
              <a:t>=None)</a:t>
            </a:r>
            <a:r>
              <a:rPr lang="ko-KR" altLang="en-US" dirty="0">
                <a:solidFill>
                  <a:srgbClr val="00B050"/>
                </a:solidFill>
              </a:rPr>
              <a:t>로 학습</a:t>
            </a:r>
          </a:p>
          <a:p>
            <a:endParaRPr lang="ko-KR" altLang="en-US" dirty="0"/>
          </a:p>
          <a:p>
            <a:r>
              <a:rPr lang="en-US" altLang="ko-KR" dirty="0"/>
              <a:t>outputs=</a:t>
            </a:r>
            <a:r>
              <a:rPr lang="en-US" altLang="ko-KR" dirty="0" err="1"/>
              <a:t>tf.reshape</a:t>
            </a:r>
            <a:r>
              <a:rPr lang="en-US" altLang="ko-KR" dirty="0"/>
              <a:t>(outputs,[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sequence_length</a:t>
            </a:r>
            <a:r>
              <a:rPr lang="en-US" altLang="ko-KR" dirty="0"/>
              <a:t>, </a:t>
            </a:r>
            <a:r>
              <a:rPr lang="en-US" altLang="ko-KR" dirty="0" err="1"/>
              <a:t>num_class</a:t>
            </a:r>
            <a:r>
              <a:rPr lang="en-US" altLang="ko-KR" dirty="0"/>
              <a:t>])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#weight=[1,1,1,1,1,1]</a:t>
            </a:r>
            <a:r>
              <a:rPr lang="ko-KR" altLang="en-US" dirty="0">
                <a:solidFill>
                  <a:srgbClr val="00B050"/>
                </a:solidFill>
              </a:rPr>
              <a:t>으로 설정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weight=</a:t>
            </a:r>
            <a:r>
              <a:rPr lang="en-US" altLang="ko-KR" dirty="0" err="1"/>
              <a:t>tf.ones</a:t>
            </a:r>
            <a:r>
              <a:rPr lang="en-US" altLang="ko-KR" dirty="0"/>
              <a:t>([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sequence_length</a:t>
            </a:r>
            <a:r>
              <a:rPr lang="en-US" altLang="ko-KR" dirty="0"/>
              <a:t>])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00B050"/>
                </a:solidFill>
              </a:rPr>
              <a:t># seq2seq : sequence(outputs)</a:t>
            </a:r>
            <a:r>
              <a:rPr lang="ko-KR" altLang="en-US" dirty="0">
                <a:solidFill>
                  <a:srgbClr val="00B050"/>
                </a:solidFill>
              </a:rPr>
              <a:t>와 </a:t>
            </a:r>
            <a:r>
              <a:rPr lang="en-US" altLang="ko-KR" dirty="0">
                <a:solidFill>
                  <a:srgbClr val="00B050"/>
                </a:solidFill>
              </a:rPr>
              <a:t>sequence(Y) </a:t>
            </a:r>
            <a:r>
              <a:rPr lang="ko-KR" altLang="en-US" dirty="0">
                <a:solidFill>
                  <a:srgbClr val="00B050"/>
                </a:solidFill>
              </a:rPr>
              <a:t>사이의 거리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차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를 계산해줌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Y</a:t>
            </a:r>
            <a:r>
              <a:rPr lang="ko-KR" altLang="en-US" dirty="0">
                <a:solidFill>
                  <a:srgbClr val="00B050"/>
                </a:solidFill>
              </a:rPr>
              <a:t>의 차원이 </a:t>
            </a:r>
            <a:r>
              <a:rPr lang="en-US" altLang="ko-KR" dirty="0">
                <a:solidFill>
                  <a:srgbClr val="00B050"/>
                </a:solidFill>
              </a:rPr>
              <a:t>logits</a:t>
            </a:r>
            <a:r>
              <a:rPr lang="ko-KR" altLang="en-US" dirty="0">
                <a:solidFill>
                  <a:srgbClr val="00B050"/>
                </a:solidFill>
              </a:rPr>
              <a:t>차원을 기준으로 </a:t>
            </a:r>
            <a:r>
              <a:rPr lang="en-US" altLang="ko-KR" dirty="0" err="1">
                <a:solidFill>
                  <a:srgbClr val="00B050"/>
                </a:solidFill>
              </a:rPr>
              <a:t>one_hot_encoding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됨</a:t>
            </a:r>
            <a:r>
              <a:rPr lang="en-US" altLang="ko-KR" dirty="0">
                <a:solidFill>
                  <a:srgbClr val="00B050"/>
                </a:solidFill>
              </a:rPr>
              <a:t>(seq2seq).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weights= weight(1</a:t>
            </a:r>
            <a:r>
              <a:rPr lang="ko-KR" altLang="en-US" dirty="0" err="1">
                <a:solidFill>
                  <a:srgbClr val="00B050"/>
                </a:solidFill>
              </a:rPr>
              <a:t>로된</a:t>
            </a:r>
            <a:r>
              <a:rPr lang="ko-KR" altLang="en-US" dirty="0">
                <a:solidFill>
                  <a:srgbClr val="00B050"/>
                </a:solidFill>
              </a:rPr>
              <a:t> 벡터</a:t>
            </a:r>
            <a:r>
              <a:rPr lang="en-US" altLang="ko-KR" dirty="0">
                <a:solidFill>
                  <a:srgbClr val="00B050"/>
                </a:solidFill>
              </a:rPr>
              <a:t>)  -&gt; 1 * </a:t>
            </a:r>
            <a:r>
              <a:rPr lang="ko-KR" altLang="en-US" dirty="0">
                <a:solidFill>
                  <a:srgbClr val="00B050"/>
                </a:solidFill>
              </a:rPr>
              <a:t>거리 </a:t>
            </a:r>
            <a:r>
              <a:rPr lang="en-US" altLang="ko-KR" dirty="0">
                <a:solidFill>
                  <a:srgbClr val="00B050"/>
                </a:solidFill>
              </a:rPr>
              <a:t>+ 1*</a:t>
            </a:r>
            <a:r>
              <a:rPr lang="ko-KR" altLang="en-US" dirty="0">
                <a:solidFill>
                  <a:srgbClr val="00B050"/>
                </a:solidFill>
              </a:rPr>
              <a:t>거리</a:t>
            </a:r>
            <a:r>
              <a:rPr lang="en-US" altLang="ko-KR" dirty="0">
                <a:solidFill>
                  <a:srgbClr val="00B050"/>
                </a:solidFill>
              </a:rPr>
              <a:t>... = </a:t>
            </a:r>
            <a:r>
              <a:rPr lang="ko-KR" altLang="en-US" dirty="0">
                <a:solidFill>
                  <a:srgbClr val="00B050"/>
                </a:solidFill>
              </a:rPr>
              <a:t>값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/>
              <a:t>sequence_loss</a:t>
            </a:r>
            <a:r>
              <a:rPr lang="en-US" altLang="ko-KR" dirty="0"/>
              <a:t>=tf.contrib.seq2seq.sequence_loss(logits=outputs, targets=Y, weights=weight) </a:t>
            </a:r>
          </a:p>
        </p:txBody>
      </p:sp>
    </p:spTree>
    <p:extLst>
      <p:ext uri="{BB962C8B-B14F-4D97-AF65-F5344CB8AC3E}">
        <p14:creationId xmlns:p14="http://schemas.microsoft.com/office/powerpoint/2010/main" val="30229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0A0916-86C2-4071-AA33-313C85D55913}"/>
              </a:ext>
            </a:extLst>
          </p:cNvPr>
          <p:cNvSpPr txBox="1"/>
          <p:nvPr/>
        </p:nvSpPr>
        <p:spPr>
          <a:xfrm>
            <a:off x="705555" y="716424"/>
            <a:ext cx="111139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loss</a:t>
            </a:r>
            <a:r>
              <a:rPr lang="ko-KR" altLang="en-US" dirty="0"/>
              <a:t>=</a:t>
            </a:r>
            <a:r>
              <a:rPr lang="ko-KR" altLang="en-US" dirty="0" err="1"/>
              <a:t>tf.reduce_mean</a:t>
            </a:r>
            <a:r>
              <a:rPr lang="ko-KR" altLang="en-US" dirty="0"/>
              <a:t>(</a:t>
            </a:r>
            <a:r>
              <a:rPr lang="ko-KR" altLang="en-US" dirty="0" err="1"/>
              <a:t>sequence_loss</a:t>
            </a:r>
            <a:r>
              <a:rPr lang="ko-KR" altLang="en-US" dirty="0"/>
              <a:t>)  </a:t>
            </a:r>
          </a:p>
          <a:p>
            <a:r>
              <a:rPr lang="ko-KR" altLang="en-US" dirty="0" err="1"/>
              <a:t>train</a:t>
            </a:r>
            <a:r>
              <a:rPr lang="ko-KR" altLang="en-US" dirty="0"/>
              <a:t>=</a:t>
            </a:r>
            <a:r>
              <a:rPr lang="ko-KR" altLang="en-US" dirty="0" err="1"/>
              <a:t>tf.train.AdamOptimizer</a:t>
            </a:r>
            <a:r>
              <a:rPr lang="ko-KR" altLang="en-US" dirty="0"/>
              <a:t>(</a:t>
            </a:r>
            <a:r>
              <a:rPr lang="ko-KR" altLang="en-US" dirty="0" err="1"/>
              <a:t>learning_rate</a:t>
            </a:r>
            <a:r>
              <a:rPr lang="ko-KR" altLang="en-US" dirty="0"/>
              <a:t>=</a:t>
            </a:r>
            <a:r>
              <a:rPr lang="ko-KR" altLang="en-US" dirty="0" err="1"/>
              <a:t>learning_rate</a:t>
            </a:r>
            <a:r>
              <a:rPr lang="ko-KR" altLang="en-US" dirty="0"/>
              <a:t>).</a:t>
            </a:r>
            <a:r>
              <a:rPr lang="ko-KR" altLang="en-US" dirty="0" err="1"/>
              <a:t>minimize</a:t>
            </a:r>
            <a:r>
              <a:rPr lang="ko-KR" altLang="en-US" dirty="0"/>
              <a:t>(</a:t>
            </a:r>
            <a:r>
              <a:rPr lang="ko-KR" altLang="en-US" dirty="0" err="1"/>
              <a:t>loss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prediction</a:t>
            </a:r>
            <a:r>
              <a:rPr lang="ko-KR" altLang="en-US" dirty="0"/>
              <a:t>=</a:t>
            </a:r>
            <a:r>
              <a:rPr lang="ko-KR" altLang="en-US" dirty="0" err="1"/>
              <a:t>tf.argmax</a:t>
            </a:r>
            <a:r>
              <a:rPr lang="ko-KR" altLang="en-US" dirty="0"/>
              <a:t>(</a:t>
            </a:r>
            <a:r>
              <a:rPr lang="ko-KR" altLang="en-US" dirty="0" err="1"/>
              <a:t>outputs,axis</a:t>
            </a:r>
            <a:r>
              <a:rPr lang="ko-KR" altLang="en-US" dirty="0"/>
              <a:t>=2)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tf.Session</a:t>
            </a:r>
            <a:r>
              <a:rPr lang="ko-KR" altLang="en-US" dirty="0"/>
              <a:t>()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sess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tf.global_variables_initializer</a:t>
            </a:r>
            <a:r>
              <a:rPr lang="ko-KR" altLang="en-US" dirty="0"/>
              <a:t>())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(50):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l</a:t>
            </a:r>
            <a:r>
              <a:rPr lang="ko-KR" altLang="en-US" dirty="0"/>
              <a:t>, _ = </a:t>
            </a:r>
            <a:r>
              <a:rPr lang="ko-KR" altLang="en-US" dirty="0" err="1"/>
              <a:t>sess.run</a:t>
            </a:r>
            <a:r>
              <a:rPr lang="ko-KR" altLang="en-US" dirty="0"/>
              <a:t>([</a:t>
            </a:r>
            <a:r>
              <a:rPr lang="ko-KR" altLang="en-US" dirty="0" err="1"/>
              <a:t>loss,train</a:t>
            </a:r>
            <a:r>
              <a:rPr lang="ko-KR" altLang="en-US" dirty="0"/>
              <a:t>], </a:t>
            </a:r>
            <a:r>
              <a:rPr lang="ko-KR" altLang="en-US" dirty="0" err="1"/>
              <a:t>feed_dict</a:t>
            </a:r>
            <a:r>
              <a:rPr lang="ko-KR" altLang="en-US" dirty="0"/>
              <a:t>={</a:t>
            </a:r>
            <a:r>
              <a:rPr lang="ko-KR" altLang="en-US" dirty="0" err="1"/>
              <a:t>X</a:t>
            </a:r>
            <a:r>
              <a:rPr lang="ko-KR" altLang="en-US" dirty="0"/>
              <a:t> : </a:t>
            </a:r>
            <a:r>
              <a:rPr lang="ko-KR" altLang="en-US" dirty="0" err="1"/>
              <a:t>x_one_hot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 : </a:t>
            </a:r>
            <a:r>
              <a:rPr lang="ko-KR" altLang="en-US" dirty="0" err="1"/>
              <a:t>y_data</a:t>
            </a:r>
            <a:r>
              <a:rPr lang="ko-KR" altLang="en-US" dirty="0"/>
              <a:t>})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result</a:t>
            </a:r>
            <a:r>
              <a:rPr lang="ko-KR" altLang="en-US" dirty="0"/>
              <a:t>=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prediction</a:t>
            </a:r>
            <a:r>
              <a:rPr lang="ko-KR" altLang="en-US" dirty="0"/>
              <a:t>, </a:t>
            </a:r>
            <a:r>
              <a:rPr lang="ko-KR" altLang="en-US" dirty="0" err="1"/>
              <a:t>feed_dict</a:t>
            </a:r>
            <a:r>
              <a:rPr lang="ko-KR" altLang="en-US" dirty="0"/>
              <a:t>={</a:t>
            </a:r>
            <a:r>
              <a:rPr lang="ko-KR" altLang="en-US" dirty="0" err="1"/>
              <a:t>X</a:t>
            </a:r>
            <a:r>
              <a:rPr lang="ko-KR" altLang="en-US" dirty="0"/>
              <a:t> : </a:t>
            </a:r>
            <a:r>
              <a:rPr lang="ko-KR" altLang="en-US" dirty="0" err="1"/>
              <a:t>x_one_hot</a:t>
            </a:r>
            <a:r>
              <a:rPr lang="ko-KR" altLang="en-US" dirty="0"/>
              <a:t>}) 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('</a:t>
            </a:r>
            <a:r>
              <a:rPr lang="ko-KR" altLang="en-US" dirty="0" err="1"/>
              <a:t>loss</a:t>
            </a:r>
            <a:r>
              <a:rPr lang="ko-KR" altLang="en-US" dirty="0"/>
              <a:t> : ',</a:t>
            </a:r>
            <a:r>
              <a:rPr lang="ko-KR" altLang="en-US" dirty="0" err="1"/>
              <a:t>l</a:t>
            </a:r>
            <a:r>
              <a:rPr lang="ko-KR" altLang="en-US" dirty="0"/>
              <a:t>, '</a:t>
            </a:r>
            <a:r>
              <a:rPr lang="ko-KR" altLang="en-US" dirty="0" err="1"/>
              <a:t>prediction</a:t>
            </a:r>
            <a:r>
              <a:rPr lang="ko-KR" altLang="en-US" dirty="0"/>
              <a:t> : ',</a:t>
            </a:r>
            <a:r>
              <a:rPr lang="ko-KR" altLang="en-US" dirty="0" err="1"/>
              <a:t>result</a:t>
            </a:r>
            <a:r>
              <a:rPr lang="ko-KR" altLang="en-US" dirty="0"/>
              <a:t>,'</a:t>
            </a:r>
            <a:r>
              <a:rPr lang="ko-KR" altLang="en-US" dirty="0" err="1"/>
              <a:t>Y</a:t>
            </a:r>
            <a:r>
              <a:rPr lang="ko-KR" altLang="en-US" dirty="0"/>
              <a:t> : ',</a:t>
            </a:r>
            <a:r>
              <a:rPr lang="ko-KR" altLang="en-US" dirty="0" err="1"/>
              <a:t>y_data</a:t>
            </a:r>
            <a:r>
              <a:rPr lang="ko-KR" altLang="en-US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np.squeeze</a:t>
            </a:r>
            <a:r>
              <a:rPr lang="ko-KR" altLang="en-US" dirty="0">
                <a:solidFill>
                  <a:srgbClr val="00B050"/>
                </a:solidFill>
              </a:rPr>
              <a:t>() </a:t>
            </a:r>
            <a:r>
              <a:rPr lang="en-US" altLang="ko-KR" dirty="0">
                <a:solidFill>
                  <a:srgbClr val="00B050"/>
                </a:solidFill>
              </a:rPr>
              <a:t>:</a:t>
            </a:r>
            <a:r>
              <a:rPr lang="ko-KR" altLang="en-US" dirty="0">
                <a:solidFill>
                  <a:srgbClr val="00B050"/>
                </a:solidFill>
              </a:rPr>
              <a:t> [5,1,5] -&gt; [5,5] (차원수가 1인 차원 제거 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result_str</a:t>
            </a:r>
            <a:r>
              <a:rPr lang="ko-KR" altLang="en-US" dirty="0"/>
              <a:t>=[idx2char[c] </a:t>
            </a:r>
            <a:r>
              <a:rPr lang="ko-KR" altLang="en-US" dirty="0" err="1"/>
              <a:t>for</a:t>
            </a:r>
            <a:r>
              <a:rPr lang="ko-KR" altLang="en-US" dirty="0"/>
              <a:t> c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np.squeeze</a:t>
            </a:r>
            <a:r>
              <a:rPr lang="ko-KR" altLang="en-US" dirty="0"/>
              <a:t>(</a:t>
            </a:r>
            <a:r>
              <a:rPr lang="ko-KR" altLang="en-US" dirty="0" err="1"/>
              <a:t>result</a:t>
            </a:r>
            <a:r>
              <a:rPr lang="ko-KR" altLang="en-US" dirty="0"/>
              <a:t>)]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('\</a:t>
            </a:r>
            <a:r>
              <a:rPr lang="ko-KR" altLang="en-US" dirty="0" err="1"/>
              <a:t>tPrediction</a:t>
            </a:r>
            <a:r>
              <a:rPr lang="ko-KR" altLang="en-US" dirty="0"/>
              <a:t> : ',''.</a:t>
            </a:r>
            <a:r>
              <a:rPr lang="ko-KR" altLang="en-US" dirty="0" err="1"/>
              <a:t>join</a:t>
            </a:r>
            <a:r>
              <a:rPr lang="ko-KR" altLang="en-US" dirty="0"/>
              <a:t>(</a:t>
            </a:r>
            <a:r>
              <a:rPr lang="ko-KR" altLang="en-US" dirty="0" err="1"/>
              <a:t>result_str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output_shape</a:t>
            </a:r>
            <a:r>
              <a:rPr lang="ko-KR" altLang="en-US" dirty="0"/>
              <a:t>=</a:t>
            </a:r>
            <a:r>
              <a:rPr lang="ko-KR" altLang="en-US" dirty="0" err="1"/>
              <a:t>sess.run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output_shape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01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1128</Words>
  <Application>Microsoft Office PowerPoint</Application>
  <PresentationFormat>와이드스크린</PresentationFormat>
  <Paragraphs>107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MathJax_Main</vt:lpstr>
      <vt:lpstr>MathJax_Math-italic</vt:lpstr>
      <vt:lpstr>PT Sans</vt:lpstr>
      <vt:lpstr>맑은 고딕</vt:lpstr>
      <vt:lpstr>Arial</vt:lpstr>
      <vt:lpstr>Cambria Math</vt:lpstr>
      <vt:lpstr>Office 테마</vt:lpstr>
      <vt:lpstr>Workshop_0707_김서정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Workshop_0707_김서정</dc:title>
  <dc:creator>김 서정</dc:creator>
  <cp:lastModifiedBy>김 서정</cp:lastModifiedBy>
  <cp:revision>11</cp:revision>
  <dcterms:created xsi:type="dcterms:W3CDTF">2020-07-07T08:48:49Z</dcterms:created>
  <dcterms:modified xsi:type="dcterms:W3CDTF">2020-07-07T11:08:20Z</dcterms:modified>
</cp:coreProperties>
</file>