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63" r:id="rId8"/>
    <p:sldId id="259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1214-4D19-4A7C-8603-49F78E44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8BB30-E42E-4AD2-86EE-6A78D6FAC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C297E-29DC-46A4-B27A-C67A9BB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AAC7A-B3DC-4108-AD1F-D175A1A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A63FA-3AFD-4B09-AC59-D12B7546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1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3EE2B-B6F8-4891-BDBF-25E3720D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C141D-3765-43E0-99C7-FFDE74FCD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E4E58-86C1-40DA-BD5B-0717209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E5FBB-E61C-4D88-B0C7-49164F22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85EF1-3739-4E1C-90BE-DE1BB60B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6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2DF34-6CC8-4984-A8CA-95DAC9DCB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F56A1-0A95-4066-90AD-E4FE91BD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652CA-9CE9-4A97-B34F-B7BDA4D0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F501E-93C6-410A-A1E8-D39161F1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76282-1AC0-45CC-AF20-0F2700E3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24E7-EB18-495E-977F-E35606EB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C39B3-02FA-420C-9FBA-4B88B986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EB404-EB3F-435F-AD55-71058059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0BD2C-891B-4218-ADE3-75151190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0F353-6C14-4338-BF41-6664E9B3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E825-A585-467D-9986-B4362FB1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2DD70-5174-4802-B4C7-4635B5F2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94BD0-9161-462C-A5DA-1067EAA2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66C89-604E-469A-8B4F-3EB9A04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EBCA8-A891-451A-8E4F-116323A2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3374-BD1B-451F-9EF1-34B2C75F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CB32-3903-4F51-BB58-DA7E3D86A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2C542-E0C9-4BCB-956D-6C67FFD31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90747-ED3B-4BD2-A0D1-D680C2E8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F6252-CFAF-44BD-8B69-8F86895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F50B5-9A75-4B0D-B412-8D52C16E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0F01-A6BA-4B88-90FC-B661932B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47937-E39A-4359-8987-7E1307B2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FAC66-6927-4921-B643-A86A09A6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1B634-46F6-447C-BA81-CEFB824BC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B337F-3D0E-47DC-966E-8AD80532B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91C9D-1FF2-435A-981F-59864235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1DE069-6E2D-4816-A79E-C98A0123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3425C-48C2-4642-B321-C66EB106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2C558-2017-4060-B37C-CAC2151B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3FCAC-F5CD-4549-AA46-791EF0E4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7C7753-E27C-451F-BDAD-9A58419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40ECF-D0AF-48BC-AE73-5049EAFD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DC104-9CFA-47FC-B670-DBE5EC30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A0837-6052-4DDF-BB4D-8AE151A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45338-BAE8-4D9D-88D3-9781A21C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1753C-DDEF-40C6-88BB-406132D1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900E9-8B49-4F12-B90C-6EA558CA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B6840-0AF7-4284-82EE-7B6C7072E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45875-8BE1-495A-94B7-32FF602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128E-02D0-44CA-96BE-7240E44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76C9C-4283-4C49-9387-9BB7BF2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A0294-58A2-48C7-B3E3-CDF6CEFC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23B30E-5D35-40A7-A1B0-2D081F82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DEB6A-7E2D-4D99-AD99-D4FC5351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01E6A-7BF7-4EE8-B169-310EDAC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46973-ED98-4211-B74C-49FA16CE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CD13E-D2E2-48D2-8DC5-BC104596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6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C8FC7-F3E4-445F-850A-B093E1DC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00614-73AB-4D11-A90C-7487662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097C3-C7A0-4CED-813F-9CE57F16F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AE40-0AF2-4B42-947D-D6DCD389FD0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F4273-34D5-4123-9DFF-1D51E567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C142B-576C-4FF8-AAB5-FE5842F4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C450-F388-486F-B352-6868BD57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ABF3-FAE6-45E9-89C3-9D18BE54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Workshop_0701_</a:t>
            </a:r>
            <a:r>
              <a:rPr lang="ko-KR" altLang="en-US" dirty="0"/>
              <a:t>김서정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DEF70-9448-4B60-96AE-3E039E9CE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0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EEEE4C-F165-4298-BBB0-AC2836173591}"/>
              </a:ext>
            </a:extLst>
          </p:cNvPr>
          <p:cNvSpPr txBox="1"/>
          <p:nvPr/>
        </p:nvSpPr>
        <p:spPr>
          <a:xfrm>
            <a:off x="1813415" y="1419478"/>
            <a:ext cx="60974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x_data</a:t>
            </a:r>
            <a:r>
              <a:rPr lang="ko-KR" altLang="en-US" dirty="0"/>
              <a:t> = [[0,0],</a:t>
            </a:r>
          </a:p>
          <a:p>
            <a:r>
              <a:rPr lang="ko-KR" altLang="en-US" dirty="0"/>
              <a:t>          [0,1],</a:t>
            </a:r>
          </a:p>
          <a:p>
            <a:r>
              <a:rPr lang="ko-KR" altLang="en-US" dirty="0"/>
              <a:t>          [1,0],</a:t>
            </a:r>
          </a:p>
          <a:p>
            <a:r>
              <a:rPr lang="ko-KR" altLang="en-US" dirty="0"/>
              <a:t>          [1,1]]</a:t>
            </a:r>
          </a:p>
          <a:p>
            <a:r>
              <a:rPr lang="ko-KR" altLang="en-US" dirty="0" err="1"/>
              <a:t>y_data</a:t>
            </a:r>
            <a:r>
              <a:rPr lang="ko-KR" altLang="en-US" dirty="0"/>
              <a:t> = [[0],</a:t>
            </a:r>
          </a:p>
          <a:p>
            <a:r>
              <a:rPr lang="ko-KR" altLang="en-US" dirty="0"/>
              <a:t>          [1],</a:t>
            </a:r>
          </a:p>
          <a:p>
            <a:r>
              <a:rPr lang="ko-KR" altLang="en-US" dirty="0"/>
              <a:t>          [1],</a:t>
            </a:r>
          </a:p>
          <a:p>
            <a:r>
              <a:rPr lang="ko-KR" altLang="en-US" dirty="0"/>
              <a:t>          [0]]</a:t>
            </a:r>
          </a:p>
          <a:p>
            <a:endParaRPr lang="en-US" altLang="ko-KR" dirty="0"/>
          </a:p>
          <a:p>
            <a:r>
              <a:rPr lang="ko-KR" altLang="en-US" dirty="0" err="1"/>
              <a:t>i</a:t>
            </a:r>
            <a:r>
              <a:rPr lang="ko-KR" altLang="en-US" dirty="0"/>
              <a:t>=5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):  </a:t>
            </a:r>
            <a:r>
              <a:rPr lang="en-US" altLang="ko-KR" dirty="0">
                <a:solidFill>
                  <a:srgbClr val="FF0000"/>
                </a:solidFill>
              </a:rPr>
              <a:t>#ctrl_enter </a:t>
            </a:r>
            <a:r>
              <a:rPr lang="ko-KR" altLang="en-US" dirty="0">
                <a:solidFill>
                  <a:srgbClr val="FF0000"/>
                </a:solidFill>
              </a:rPr>
              <a:t>수 </a:t>
            </a:r>
            <a:r>
              <a:rPr lang="en-US" altLang="ko-KR" dirty="0">
                <a:solidFill>
                  <a:srgbClr val="FF0000"/>
                </a:solidFill>
              </a:rPr>
              <a:t>: 5</a:t>
            </a:r>
            <a:r>
              <a:rPr lang="ko-KR" altLang="en-US" dirty="0">
                <a:solidFill>
                  <a:srgbClr val="FF0000"/>
                </a:solidFill>
              </a:rPr>
              <a:t>번으로 </a:t>
            </a:r>
            <a:r>
              <a:rPr lang="ko-KR" altLang="en-US" dirty="0" err="1">
                <a:solidFill>
                  <a:srgbClr val="FF0000"/>
                </a:solidFill>
              </a:rPr>
              <a:t>반복문돌림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 </a:t>
            </a:r>
            <a:r>
              <a:rPr lang="ko-KR" altLang="en-US" dirty="0" err="1"/>
              <a:t>shape</a:t>
            </a:r>
            <a:r>
              <a:rPr lang="ko-KR" altLang="en-US" dirty="0"/>
              <a:t>=[None,2]) #input </a:t>
            </a:r>
            <a:r>
              <a:rPr lang="ko-KR" altLang="en-US" dirty="0" err="1"/>
              <a:t>node</a:t>
            </a:r>
            <a:r>
              <a:rPr lang="ko-KR" altLang="en-US" dirty="0"/>
              <a:t> : </a:t>
            </a:r>
            <a:r>
              <a:rPr lang="ko-KR" altLang="en-US" dirty="0" err="1"/>
              <a:t>data</a:t>
            </a:r>
            <a:r>
              <a:rPr lang="ko-KR" altLang="en-US" dirty="0"/>
              <a:t> 속성의 개수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 </a:t>
            </a:r>
            <a:r>
              <a:rPr lang="ko-KR" altLang="en-US" dirty="0" err="1"/>
              <a:t>shape</a:t>
            </a:r>
            <a:r>
              <a:rPr lang="ko-KR" altLang="en-US" dirty="0"/>
              <a:t>=[None,1]) #output </a:t>
            </a:r>
            <a:r>
              <a:rPr lang="ko-KR" altLang="en-US" dirty="0" err="1"/>
              <a:t>node</a:t>
            </a:r>
            <a:r>
              <a:rPr lang="ko-KR" altLang="en-US" dirty="0"/>
              <a:t> : </a:t>
            </a:r>
            <a:r>
              <a:rPr lang="ko-KR" altLang="en-US" dirty="0" err="1"/>
              <a:t>label의</a:t>
            </a:r>
            <a:r>
              <a:rPr lang="ko-KR" altLang="en-US" dirty="0"/>
              <a:t> 개수</a:t>
            </a:r>
          </a:p>
          <a:p>
            <a:endParaRPr lang="ko-KR" altLang="en-US" dirty="0"/>
          </a:p>
          <a:p>
            <a:r>
              <a:rPr lang="ko-KR" altLang="en-US" dirty="0"/>
              <a:t>      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B0327-B406-48CD-BE19-ABF88831A342}"/>
              </a:ext>
            </a:extLst>
          </p:cNvPr>
          <p:cNvSpPr txBox="1"/>
          <p:nvPr/>
        </p:nvSpPr>
        <p:spPr>
          <a:xfrm>
            <a:off x="606669" y="615462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D89C6-E2B7-4052-9FB7-6D6A86969052}"/>
              </a:ext>
            </a:extLst>
          </p:cNvPr>
          <p:cNvSpPr txBox="1"/>
          <p:nvPr/>
        </p:nvSpPr>
        <p:spPr>
          <a:xfrm>
            <a:off x="8130687" y="4677508"/>
            <a:ext cx="32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 layer : X (shape : N x 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B837DE-D8B6-495E-A53D-CE15ED52F22C}"/>
              </a:ext>
            </a:extLst>
          </p:cNvPr>
          <p:cNvCxnSpPr/>
          <p:nvPr/>
        </p:nvCxnSpPr>
        <p:spPr>
          <a:xfrm flipH="1">
            <a:off x="7614138" y="4914900"/>
            <a:ext cx="39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DB0327-B406-48CD-BE19-ABF88831A342}"/>
              </a:ext>
            </a:extLst>
          </p:cNvPr>
          <p:cNvSpPr txBox="1"/>
          <p:nvPr/>
        </p:nvSpPr>
        <p:spPr>
          <a:xfrm>
            <a:off x="606669" y="615462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827D2-39F0-41C1-95E2-BE8CE4F5862F}"/>
              </a:ext>
            </a:extLst>
          </p:cNvPr>
          <p:cNvSpPr txBox="1"/>
          <p:nvPr/>
        </p:nvSpPr>
        <p:spPr>
          <a:xfrm>
            <a:off x="1158387" y="1340429"/>
            <a:ext cx="89175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W1=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([2,10]),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  </a:t>
            </a:r>
          </a:p>
          <a:p>
            <a:r>
              <a:rPr lang="ko-KR" altLang="en-US" dirty="0"/>
              <a:t>b1=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                    </a:t>
            </a:r>
          </a:p>
          <a:p>
            <a:endParaRPr lang="ko-KR" altLang="en-US" dirty="0"/>
          </a:p>
          <a:p>
            <a:r>
              <a:rPr lang="ko-KR" altLang="en-US" dirty="0"/>
              <a:t>layer1=</a:t>
            </a:r>
            <a:r>
              <a:rPr lang="ko-KR" altLang="en-US" dirty="0" err="1"/>
              <a:t>tf.sigmoid</a:t>
            </a:r>
            <a:r>
              <a:rPr lang="ko-KR" altLang="en-US" dirty="0"/>
              <a:t>(</a:t>
            </a:r>
            <a:r>
              <a:rPr lang="ko-KR" altLang="en-US" dirty="0" err="1"/>
              <a:t>tf.matmul</a:t>
            </a:r>
            <a:r>
              <a:rPr lang="ko-KR" altLang="en-US" dirty="0"/>
              <a:t>(X,W1)+b1)   # (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2) </a:t>
            </a:r>
            <a:r>
              <a:rPr lang="ko-KR" altLang="en-US" dirty="0" err="1"/>
              <a:t>x</a:t>
            </a:r>
            <a:r>
              <a:rPr lang="ko-KR" altLang="en-US" dirty="0"/>
              <a:t> (2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) -&gt; (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W2=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([10,10]),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  </a:t>
            </a:r>
          </a:p>
          <a:p>
            <a:r>
              <a:rPr lang="ko-KR" altLang="en-US" dirty="0"/>
              <a:t>b2=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 </a:t>
            </a:r>
          </a:p>
          <a:p>
            <a:endParaRPr lang="ko-KR" altLang="en-US" dirty="0"/>
          </a:p>
          <a:p>
            <a:r>
              <a:rPr lang="ko-KR" altLang="en-US" dirty="0"/>
              <a:t>layer2=</a:t>
            </a:r>
            <a:r>
              <a:rPr lang="ko-KR" altLang="en-US" dirty="0" err="1"/>
              <a:t>tf.sigmoid</a:t>
            </a:r>
            <a:r>
              <a:rPr lang="ko-KR" altLang="en-US" dirty="0"/>
              <a:t>(</a:t>
            </a:r>
            <a:r>
              <a:rPr lang="ko-KR" altLang="en-US" dirty="0" err="1"/>
              <a:t>tf.matmul</a:t>
            </a:r>
            <a:r>
              <a:rPr lang="ko-KR" altLang="en-US" dirty="0"/>
              <a:t>(layer1,W2)+b2)   # (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) </a:t>
            </a:r>
            <a:r>
              <a:rPr lang="ko-KR" altLang="en-US" dirty="0" err="1"/>
              <a:t>x</a:t>
            </a:r>
            <a:r>
              <a:rPr lang="ko-KR" altLang="en-US" dirty="0"/>
              <a:t> (</a:t>
            </a:r>
            <a:r>
              <a:rPr lang="en-US" altLang="ko-KR" dirty="0"/>
              <a:t>10 x 10</a:t>
            </a:r>
            <a:r>
              <a:rPr lang="ko-KR" altLang="en-US" dirty="0"/>
              <a:t>) -&gt; (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W3=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([10,1]),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b3=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</a:t>
            </a:r>
          </a:p>
          <a:p>
            <a:endParaRPr lang="ko-KR" altLang="en-US" dirty="0"/>
          </a:p>
          <a:p>
            <a:r>
              <a:rPr lang="ko-KR" altLang="en-US" dirty="0" err="1"/>
              <a:t>hypothesis</a:t>
            </a:r>
            <a:r>
              <a:rPr lang="ko-KR" altLang="en-US" dirty="0"/>
              <a:t>=</a:t>
            </a:r>
            <a:r>
              <a:rPr lang="ko-KR" altLang="en-US" dirty="0" err="1"/>
              <a:t>tf.sigmoid</a:t>
            </a:r>
            <a:r>
              <a:rPr lang="ko-KR" altLang="en-US" dirty="0"/>
              <a:t>(</a:t>
            </a:r>
            <a:r>
              <a:rPr lang="ko-KR" altLang="en-US" dirty="0" err="1"/>
              <a:t>tf.matmul</a:t>
            </a:r>
            <a:r>
              <a:rPr lang="ko-KR" altLang="en-US" dirty="0"/>
              <a:t>(layer2,W3)+b3)  </a:t>
            </a:r>
            <a:r>
              <a:rPr lang="en-US" altLang="ko-KR" dirty="0"/>
              <a:t># (N x 10) x (10 x 1) -&gt; (N x 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A2DBB-F8B8-4109-B0F2-50206CEE406D}"/>
              </a:ext>
            </a:extLst>
          </p:cNvPr>
          <p:cNvSpPr/>
          <p:nvPr/>
        </p:nvSpPr>
        <p:spPr>
          <a:xfrm>
            <a:off x="975946" y="2000195"/>
            <a:ext cx="7913077" cy="57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F1F52B-810E-479F-AF5E-EC22E62B39A8}"/>
              </a:ext>
            </a:extLst>
          </p:cNvPr>
          <p:cNvSpPr/>
          <p:nvPr/>
        </p:nvSpPr>
        <p:spPr>
          <a:xfrm>
            <a:off x="975946" y="3429000"/>
            <a:ext cx="8537331" cy="57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4FB52-0DDD-40D0-B0F7-2F4146E4D729}"/>
              </a:ext>
            </a:extLst>
          </p:cNvPr>
          <p:cNvSpPr/>
          <p:nvPr/>
        </p:nvSpPr>
        <p:spPr>
          <a:xfrm>
            <a:off x="975946" y="4739246"/>
            <a:ext cx="8757139" cy="685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41AC8-FC85-40E3-BCDF-D1C765677645}"/>
              </a:ext>
            </a:extLst>
          </p:cNvPr>
          <p:cNvSpPr txBox="1"/>
          <p:nvPr/>
        </p:nvSpPr>
        <p:spPr>
          <a:xfrm>
            <a:off x="10075985" y="4897383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8869D-A7E0-4B34-B971-9AA2D0B5053B}"/>
              </a:ext>
            </a:extLst>
          </p:cNvPr>
          <p:cNvSpPr txBox="1"/>
          <p:nvPr/>
        </p:nvSpPr>
        <p:spPr>
          <a:xfrm>
            <a:off x="10075985" y="3530084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hiddenlayer2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498A5-CD1B-4ABD-8D55-3B74B17E66C4}"/>
              </a:ext>
            </a:extLst>
          </p:cNvPr>
          <p:cNvSpPr txBox="1"/>
          <p:nvPr/>
        </p:nvSpPr>
        <p:spPr>
          <a:xfrm>
            <a:off x="10075985" y="2004493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hiddenlayer1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3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DB0327-B406-48CD-BE19-ABF88831A342}"/>
              </a:ext>
            </a:extLst>
          </p:cNvPr>
          <p:cNvSpPr txBox="1"/>
          <p:nvPr/>
        </p:nvSpPr>
        <p:spPr>
          <a:xfrm>
            <a:off x="615462" y="430796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831A8-C460-4F9B-B995-5E52E49055EF}"/>
              </a:ext>
            </a:extLst>
          </p:cNvPr>
          <p:cNvSpPr txBox="1"/>
          <p:nvPr/>
        </p:nvSpPr>
        <p:spPr>
          <a:xfrm>
            <a:off x="542925" y="984794"/>
            <a:ext cx="60974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#1)</a:t>
            </a:r>
          </a:p>
          <a:p>
            <a:r>
              <a:rPr lang="ko-KR" altLang="en-US" dirty="0" err="1"/>
              <a:t>cost</a:t>
            </a:r>
            <a:r>
              <a:rPr lang="ko-KR" altLang="en-US" dirty="0"/>
              <a:t> = -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*</a:t>
            </a:r>
            <a:r>
              <a:rPr lang="ko-KR" altLang="en-US" dirty="0" err="1"/>
              <a:t>tf.log</a:t>
            </a:r>
            <a:r>
              <a:rPr lang="ko-KR" altLang="en-US" dirty="0"/>
              <a:t>(</a:t>
            </a:r>
            <a:r>
              <a:rPr lang="ko-KR" altLang="en-US" dirty="0" err="1"/>
              <a:t>hypothesis</a:t>
            </a:r>
            <a:r>
              <a:rPr lang="ko-KR" altLang="en-US" dirty="0"/>
              <a:t>)+(1-Y)*</a:t>
            </a:r>
            <a:r>
              <a:rPr lang="ko-KR" altLang="en-US" dirty="0" err="1"/>
              <a:t>tf.log</a:t>
            </a:r>
            <a:r>
              <a:rPr lang="ko-KR" altLang="en-US" dirty="0"/>
              <a:t>(1-hypothesis))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train</a:t>
            </a:r>
            <a:r>
              <a:rPr lang="ko-KR" altLang="en-US" dirty="0"/>
              <a:t>=</a:t>
            </a:r>
            <a:r>
              <a:rPr lang="ko-KR" altLang="en-US" dirty="0" err="1"/>
              <a:t>tf.train.GradientDescentOptimizer</a:t>
            </a:r>
            <a:r>
              <a:rPr lang="ko-KR" altLang="en-US" dirty="0"/>
              <a:t>(</a:t>
            </a:r>
            <a:r>
              <a:rPr lang="ko-KR" altLang="en-US" dirty="0" err="1"/>
              <a:t>learning_rate</a:t>
            </a:r>
            <a:r>
              <a:rPr lang="ko-KR" altLang="en-US" dirty="0"/>
              <a:t>=0.01).</a:t>
            </a:r>
            <a:r>
              <a:rPr lang="ko-KR" altLang="en-US" dirty="0" err="1"/>
              <a:t>minimize</a:t>
            </a:r>
            <a:r>
              <a:rPr lang="ko-KR" altLang="en-US" dirty="0"/>
              <a:t>(</a:t>
            </a:r>
            <a:r>
              <a:rPr lang="ko-KR" altLang="en-US" dirty="0" err="1"/>
              <a:t>cost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predicted</a:t>
            </a:r>
            <a:r>
              <a:rPr lang="ko-KR" altLang="en-US" dirty="0"/>
              <a:t> = </a:t>
            </a:r>
            <a:r>
              <a:rPr lang="ko-KR" altLang="en-US" dirty="0" err="1"/>
              <a:t>tf.cast</a:t>
            </a:r>
            <a:r>
              <a:rPr lang="ko-KR" altLang="en-US" dirty="0"/>
              <a:t>(</a:t>
            </a:r>
            <a:r>
              <a:rPr lang="ko-KR" altLang="en-US" dirty="0" err="1"/>
              <a:t>hypothesis</a:t>
            </a:r>
            <a:r>
              <a:rPr lang="ko-KR" altLang="en-US" dirty="0"/>
              <a:t>&gt;0.5,dtype=tf.float32)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accuracy</a:t>
            </a:r>
            <a:r>
              <a:rPr lang="ko-KR" altLang="en-US" dirty="0"/>
              <a:t> = 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tf.cast</a:t>
            </a:r>
            <a:r>
              <a:rPr lang="ko-KR" altLang="en-US" dirty="0"/>
              <a:t>(</a:t>
            </a:r>
            <a:r>
              <a:rPr lang="ko-KR" altLang="en-US" dirty="0" err="1"/>
              <a:t>tf.equal</a:t>
            </a:r>
            <a:r>
              <a:rPr lang="ko-KR" altLang="en-US" dirty="0"/>
              <a:t>(</a:t>
            </a:r>
            <a:r>
              <a:rPr lang="ko-KR" altLang="en-US" dirty="0" err="1"/>
              <a:t>predicted,Y</a:t>
            </a:r>
            <a:r>
              <a:rPr lang="ko-KR" altLang="en-US" dirty="0"/>
              <a:t>),</a:t>
            </a:r>
            <a:r>
              <a:rPr lang="ko-KR" altLang="en-US" dirty="0" err="1"/>
              <a:t>dtype</a:t>
            </a:r>
            <a:r>
              <a:rPr lang="ko-KR" altLang="en-US" dirty="0"/>
              <a:t>=tf.float32)) 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tf.Session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sess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tf.global_variables_initializer</a:t>
            </a:r>
            <a:r>
              <a:rPr lang="ko-KR" altLang="en-US" dirty="0"/>
              <a:t>())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step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(10001):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cost_val</a:t>
            </a:r>
            <a:r>
              <a:rPr lang="ko-KR" altLang="en-US" dirty="0"/>
              <a:t>,_=</a:t>
            </a:r>
            <a:r>
              <a:rPr lang="ko-KR" altLang="en-US" dirty="0" err="1"/>
              <a:t>sess.run</a:t>
            </a:r>
            <a:r>
              <a:rPr lang="ko-KR" altLang="en-US" dirty="0"/>
              <a:t>([</a:t>
            </a:r>
            <a:r>
              <a:rPr lang="ko-KR" altLang="en-US" dirty="0" err="1"/>
              <a:t>cost,train</a:t>
            </a:r>
            <a:r>
              <a:rPr lang="ko-KR" altLang="en-US" dirty="0"/>
              <a:t>],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X:x_data</a:t>
            </a:r>
            <a:r>
              <a:rPr lang="ko-KR" altLang="en-US" dirty="0"/>
              <a:t>, Y:y_data})</a:t>
            </a:r>
          </a:p>
          <a:p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step</a:t>
            </a:r>
            <a:r>
              <a:rPr lang="ko-KR" altLang="en-US" dirty="0"/>
              <a:t> % 200==0: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step,cost_val</a:t>
            </a:r>
            <a:r>
              <a:rPr lang="ko-KR" altLang="en-US" dirty="0"/>
              <a:t>)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24028-FB9F-41B2-8951-8FD332D17A71}"/>
              </a:ext>
            </a:extLst>
          </p:cNvPr>
          <p:cNvSpPr txBox="1"/>
          <p:nvPr/>
        </p:nvSpPr>
        <p:spPr>
          <a:xfrm>
            <a:off x="6640389" y="800128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#2)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h,c,a</a:t>
            </a:r>
            <a:r>
              <a:rPr lang="ko-KR" altLang="en-US" dirty="0"/>
              <a:t>=</a:t>
            </a:r>
            <a:r>
              <a:rPr lang="ko-KR" altLang="en-US" dirty="0" err="1"/>
              <a:t>sess.run</a:t>
            </a:r>
            <a:r>
              <a:rPr lang="ko-KR" altLang="en-US" dirty="0"/>
              <a:t>([</a:t>
            </a:r>
            <a:r>
              <a:rPr lang="ko-KR" altLang="en-US" dirty="0" err="1"/>
              <a:t>hypothesis,predicted,accuracy</a:t>
            </a:r>
            <a:r>
              <a:rPr lang="ko-KR" altLang="en-US" dirty="0"/>
              <a:t>],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X:x_data,Y:y_data</a:t>
            </a:r>
            <a:r>
              <a:rPr lang="ko-KR" altLang="en-US" dirty="0"/>
              <a:t>})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("\</a:t>
            </a:r>
            <a:r>
              <a:rPr lang="ko-KR" altLang="en-US" dirty="0" err="1"/>
              <a:t>nHypothesis</a:t>
            </a:r>
            <a:r>
              <a:rPr lang="ko-KR" altLang="en-US" dirty="0"/>
              <a:t>: ",</a:t>
            </a:r>
            <a:r>
              <a:rPr lang="ko-KR" altLang="en-US" dirty="0" err="1"/>
              <a:t>h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      "\</a:t>
            </a:r>
            <a:r>
              <a:rPr lang="ko-KR" altLang="en-US" dirty="0" err="1"/>
              <a:t>nPredicted</a:t>
            </a:r>
            <a:r>
              <a:rPr lang="ko-KR" altLang="en-US" dirty="0"/>
              <a:t>: ",c,</a:t>
            </a:r>
          </a:p>
          <a:p>
            <a:r>
              <a:rPr lang="ko-KR" altLang="en-US" dirty="0"/>
              <a:t>              "\</a:t>
            </a:r>
            <a:r>
              <a:rPr lang="ko-KR" altLang="en-US" dirty="0" err="1"/>
              <a:t>nAccuracy</a:t>
            </a:r>
            <a:r>
              <a:rPr lang="ko-KR" altLang="en-US" dirty="0"/>
              <a:t>: ",</a:t>
            </a:r>
            <a:r>
              <a:rPr lang="ko-KR" altLang="en-US" dirty="0" err="1"/>
              <a:t>a</a:t>
            </a:r>
            <a:r>
              <a:rPr lang="ko-KR" altLang="en-US" dirty="0"/>
              <a:t>)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==1: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</a:t>
            </a:r>
            <a:r>
              <a:rPr lang="ko-KR" altLang="en-US" dirty="0"/>
              <a:t>-=1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FACABF9-4DDB-4078-AD2A-EA9ED75351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81781" y="735709"/>
            <a:ext cx="5873235" cy="5853480"/>
          </a:xfrm>
          <a:prstGeom prst="curvedConnector3">
            <a:avLst>
              <a:gd name="adj1" fmla="val 1091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4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DB0327-B406-48CD-BE19-ABF88831A342}"/>
              </a:ext>
            </a:extLst>
          </p:cNvPr>
          <p:cNvSpPr txBox="1"/>
          <p:nvPr/>
        </p:nvSpPr>
        <p:spPr>
          <a:xfrm>
            <a:off x="606669" y="615462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9626B9-8497-480F-9421-A1264D73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544881"/>
            <a:ext cx="4210050" cy="4067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58800B-99C9-4FC2-97D1-58D51B584112}"/>
              </a:ext>
            </a:extLst>
          </p:cNvPr>
          <p:cNvSpPr/>
          <p:nvPr/>
        </p:nvSpPr>
        <p:spPr>
          <a:xfrm>
            <a:off x="7684477" y="3596053"/>
            <a:ext cx="2795954" cy="2048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6BBD6-139C-422B-B3B1-F46E549CCFB5}"/>
              </a:ext>
            </a:extLst>
          </p:cNvPr>
          <p:cNvSpPr txBox="1"/>
          <p:nvPr/>
        </p:nvSpPr>
        <p:spPr>
          <a:xfrm>
            <a:off x="408111" y="1272321"/>
            <a:ext cx="34868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x_data</a:t>
            </a:r>
            <a:r>
              <a:rPr lang="ko-KR" altLang="en-US" sz="600" dirty="0"/>
              <a:t> = [[0,0],</a:t>
            </a:r>
          </a:p>
          <a:p>
            <a:r>
              <a:rPr lang="ko-KR" altLang="en-US" sz="600" dirty="0"/>
              <a:t>          [0,1],</a:t>
            </a:r>
          </a:p>
          <a:p>
            <a:r>
              <a:rPr lang="ko-KR" altLang="en-US" sz="600" dirty="0"/>
              <a:t>          [1,0],</a:t>
            </a:r>
          </a:p>
          <a:p>
            <a:r>
              <a:rPr lang="ko-KR" altLang="en-US" sz="600" dirty="0"/>
              <a:t>          [1,1]]</a:t>
            </a:r>
          </a:p>
          <a:p>
            <a:r>
              <a:rPr lang="ko-KR" altLang="en-US" sz="600" dirty="0" err="1"/>
              <a:t>y_data</a:t>
            </a:r>
            <a:r>
              <a:rPr lang="ko-KR" altLang="en-US" sz="600" dirty="0"/>
              <a:t> = [[0],</a:t>
            </a:r>
          </a:p>
          <a:p>
            <a:r>
              <a:rPr lang="ko-KR" altLang="en-US" sz="600" dirty="0"/>
              <a:t>          [1],</a:t>
            </a:r>
          </a:p>
          <a:p>
            <a:r>
              <a:rPr lang="ko-KR" altLang="en-US" sz="600" dirty="0"/>
              <a:t>          [1],</a:t>
            </a:r>
          </a:p>
          <a:p>
            <a:r>
              <a:rPr lang="ko-KR" altLang="en-US" sz="600" dirty="0"/>
              <a:t>          [0]]</a:t>
            </a:r>
          </a:p>
          <a:p>
            <a:endParaRPr lang="ko-KR" altLang="en-US" sz="600" dirty="0"/>
          </a:p>
          <a:p>
            <a:r>
              <a:rPr lang="ko-KR" altLang="en-US" sz="600" dirty="0"/>
              <a:t>#XOR 문제  -&gt; </a:t>
            </a:r>
            <a:r>
              <a:rPr lang="ko-KR" altLang="en-US" sz="600" dirty="0" err="1"/>
              <a:t>nural</a:t>
            </a:r>
            <a:r>
              <a:rPr lang="ko-KR" altLang="en-US" sz="600" dirty="0"/>
              <a:t> </a:t>
            </a:r>
            <a:r>
              <a:rPr lang="ko-KR" altLang="en-US" sz="600" dirty="0" err="1"/>
              <a:t>network</a:t>
            </a:r>
            <a:endParaRPr lang="ko-KR" altLang="en-US" sz="600" dirty="0"/>
          </a:p>
          <a:p>
            <a:r>
              <a:rPr lang="ko-KR" altLang="en-US" sz="600" dirty="0" err="1"/>
              <a:t>i</a:t>
            </a:r>
            <a:r>
              <a:rPr lang="ko-KR" altLang="en-US" sz="600" dirty="0"/>
              <a:t>=5</a:t>
            </a:r>
          </a:p>
          <a:p>
            <a:r>
              <a:rPr lang="ko-KR" altLang="en-US" sz="600" dirty="0" err="1"/>
              <a:t>while</a:t>
            </a:r>
            <a:r>
              <a:rPr lang="ko-KR" altLang="en-US" sz="600" dirty="0"/>
              <a:t>(</a:t>
            </a:r>
            <a:r>
              <a:rPr lang="ko-KR" altLang="en-US" sz="600" dirty="0" err="1"/>
              <a:t>i</a:t>
            </a:r>
            <a:r>
              <a:rPr lang="ko-KR" altLang="en-US" sz="600" dirty="0"/>
              <a:t>):  #레이어의 수 : 2개, layer1의 </a:t>
            </a:r>
            <a:r>
              <a:rPr lang="ko-KR" altLang="en-US" sz="600" dirty="0" err="1"/>
              <a:t>노드수</a:t>
            </a:r>
            <a:r>
              <a:rPr lang="ko-KR" altLang="en-US" sz="600" dirty="0"/>
              <a:t> : 10개, layer2의 </a:t>
            </a:r>
            <a:r>
              <a:rPr lang="ko-KR" altLang="en-US" sz="600" dirty="0" err="1"/>
              <a:t>노드수</a:t>
            </a:r>
            <a:r>
              <a:rPr lang="ko-KR" altLang="en-US" sz="600" dirty="0"/>
              <a:t> : 10개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X</a:t>
            </a:r>
            <a:r>
              <a:rPr lang="ko-KR" altLang="en-US" sz="600" dirty="0"/>
              <a:t>=</a:t>
            </a:r>
            <a:r>
              <a:rPr lang="ko-KR" altLang="en-US" sz="600" dirty="0" err="1"/>
              <a:t>tf.placeholder</a:t>
            </a:r>
            <a:r>
              <a:rPr lang="ko-KR" altLang="en-US" sz="600" dirty="0"/>
              <a:t>(tf.float32, </a:t>
            </a:r>
            <a:r>
              <a:rPr lang="ko-KR" altLang="en-US" sz="600" dirty="0" err="1"/>
              <a:t>shape</a:t>
            </a:r>
            <a:r>
              <a:rPr lang="ko-KR" altLang="en-US" sz="600" dirty="0"/>
              <a:t>=[None,2]) #input </a:t>
            </a:r>
            <a:r>
              <a:rPr lang="ko-KR" altLang="en-US" sz="600" dirty="0" err="1"/>
              <a:t>node</a:t>
            </a:r>
            <a:r>
              <a:rPr lang="ko-KR" altLang="en-US" sz="600" dirty="0"/>
              <a:t> : </a:t>
            </a:r>
            <a:r>
              <a:rPr lang="ko-KR" altLang="en-US" sz="600" dirty="0" err="1"/>
              <a:t>data</a:t>
            </a:r>
            <a:r>
              <a:rPr lang="ko-KR" altLang="en-US" sz="600" dirty="0"/>
              <a:t> 속성의 개수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Y</a:t>
            </a:r>
            <a:r>
              <a:rPr lang="ko-KR" altLang="en-US" sz="600" dirty="0"/>
              <a:t>=</a:t>
            </a:r>
            <a:r>
              <a:rPr lang="ko-KR" altLang="en-US" sz="600" dirty="0" err="1"/>
              <a:t>tf.placeholder</a:t>
            </a:r>
            <a:r>
              <a:rPr lang="ko-KR" altLang="en-US" sz="600" dirty="0"/>
              <a:t>(tf.float32, </a:t>
            </a:r>
            <a:r>
              <a:rPr lang="ko-KR" altLang="en-US" sz="600" dirty="0" err="1"/>
              <a:t>shape</a:t>
            </a:r>
            <a:r>
              <a:rPr lang="ko-KR" altLang="en-US" sz="600" dirty="0"/>
              <a:t>=[None,1]) #output </a:t>
            </a:r>
            <a:r>
              <a:rPr lang="ko-KR" altLang="en-US" sz="600" dirty="0" err="1"/>
              <a:t>node</a:t>
            </a:r>
            <a:r>
              <a:rPr lang="ko-KR" altLang="en-US" sz="600" dirty="0"/>
              <a:t> : </a:t>
            </a:r>
            <a:r>
              <a:rPr lang="ko-KR" altLang="en-US" sz="600" dirty="0" err="1"/>
              <a:t>label의</a:t>
            </a:r>
            <a:r>
              <a:rPr lang="ko-KR" altLang="en-US" sz="600" dirty="0"/>
              <a:t> 개수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W1=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([2,10]),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weight</a:t>
            </a:r>
            <a:r>
              <a:rPr lang="ko-KR" altLang="en-US" sz="600" dirty="0"/>
              <a:t>') #[2,2] = w1,2,3,4 </a:t>
            </a:r>
          </a:p>
          <a:p>
            <a:r>
              <a:rPr lang="ko-KR" altLang="en-US" sz="600" dirty="0"/>
              <a:t>    b1=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([10]),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bias</a:t>
            </a:r>
            <a:r>
              <a:rPr lang="ko-KR" altLang="en-US" sz="600" dirty="0"/>
              <a:t>')                    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layer1=</a:t>
            </a:r>
            <a:r>
              <a:rPr lang="ko-KR" altLang="en-US" sz="600" dirty="0" err="1"/>
              <a:t>tf.sigmoid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tf.matmul</a:t>
            </a:r>
            <a:r>
              <a:rPr lang="ko-KR" altLang="en-US" sz="600" dirty="0"/>
              <a:t>(X,W1)+b1)   # (</a:t>
            </a:r>
            <a:r>
              <a:rPr lang="ko-KR" altLang="en-US" sz="600" dirty="0" err="1"/>
              <a:t>N</a:t>
            </a:r>
            <a:r>
              <a:rPr lang="ko-KR" altLang="en-US" sz="600" dirty="0"/>
              <a:t> </a:t>
            </a:r>
            <a:r>
              <a:rPr lang="ko-KR" altLang="en-US" sz="600" dirty="0" err="1"/>
              <a:t>x</a:t>
            </a:r>
            <a:r>
              <a:rPr lang="ko-KR" altLang="en-US" sz="600" dirty="0"/>
              <a:t> 2) </a:t>
            </a:r>
            <a:r>
              <a:rPr lang="ko-KR" altLang="en-US" sz="600" dirty="0" err="1"/>
              <a:t>x</a:t>
            </a:r>
            <a:r>
              <a:rPr lang="ko-KR" altLang="en-US" sz="600" dirty="0"/>
              <a:t> (2 </a:t>
            </a:r>
            <a:r>
              <a:rPr lang="ko-KR" altLang="en-US" sz="600" dirty="0" err="1"/>
              <a:t>x</a:t>
            </a:r>
            <a:r>
              <a:rPr lang="ko-KR" altLang="en-US" sz="600" dirty="0"/>
              <a:t> 4) -&gt; (</a:t>
            </a:r>
            <a:r>
              <a:rPr lang="ko-KR" altLang="en-US" sz="600" dirty="0" err="1"/>
              <a:t>N</a:t>
            </a:r>
            <a:r>
              <a:rPr lang="ko-KR" altLang="en-US" sz="600" dirty="0"/>
              <a:t> </a:t>
            </a:r>
            <a:r>
              <a:rPr lang="ko-KR" altLang="en-US" sz="600" dirty="0" err="1"/>
              <a:t>x</a:t>
            </a:r>
            <a:r>
              <a:rPr lang="ko-KR" altLang="en-US" sz="600" dirty="0"/>
              <a:t> 4)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W2=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([10,10]),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weight</a:t>
            </a:r>
            <a:r>
              <a:rPr lang="ko-KR" altLang="en-US" sz="600" dirty="0"/>
              <a:t>')  </a:t>
            </a:r>
          </a:p>
          <a:p>
            <a:r>
              <a:rPr lang="ko-KR" altLang="en-US" sz="600" dirty="0"/>
              <a:t>    b2=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([10]),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bias</a:t>
            </a:r>
            <a:r>
              <a:rPr lang="ko-KR" altLang="en-US" sz="600" dirty="0"/>
              <a:t>') 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layer2=</a:t>
            </a:r>
            <a:r>
              <a:rPr lang="ko-KR" altLang="en-US" sz="600" dirty="0" err="1"/>
              <a:t>tf.sigmoid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tf.matmul</a:t>
            </a:r>
            <a:r>
              <a:rPr lang="ko-KR" altLang="en-US" sz="600" dirty="0"/>
              <a:t>(layer1,W2)+b2)   # (</a:t>
            </a:r>
            <a:r>
              <a:rPr lang="ko-KR" altLang="en-US" sz="600" dirty="0" err="1"/>
              <a:t>N</a:t>
            </a:r>
            <a:r>
              <a:rPr lang="ko-KR" altLang="en-US" sz="600" dirty="0"/>
              <a:t> </a:t>
            </a:r>
            <a:r>
              <a:rPr lang="ko-KR" altLang="en-US" sz="600" dirty="0" err="1"/>
              <a:t>x</a:t>
            </a:r>
            <a:r>
              <a:rPr lang="ko-KR" altLang="en-US" sz="600" dirty="0"/>
              <a:t> 4) </a:t>
            </a:r>
            <a:r>
              <a:rPr lang="ko-KR" altLang="en-US" sz="600" dirty="0" err="1"/>
              <a:t>x</a:t>
            </a:r>
            <a:r>
              <a:rPr lang="ko-KR" altLang="en-US" sz="600" dirty="0"/>
              <a:t> (4 </a:t>
            </a:r>
            <a:r>
              <a:rPr lang="ko-KR" altLang="en-US" sz="600" dirty="0" err="1"/>
              <a:t>x</a:t>
            </a:r>
            <a:r>
              <a:rPr lang="ko-KR" altLang="en-US" sz="600" dirty="0"/>
              <a:t> 5) -&gt; (</a:t>
            </a:r>
            <a:r>
              <a:rPr lang="ko-KR" altLang="en-US" sz="600" dirty="0" err="1"/>
              <a:t>N</a:t>
            </a:r>
            <a:r>
              <a:rPr lang="ko-KR" altLang="en-US" sz="600" dirty="0"/>
              <a:t> </a:t>
            </a:r>
            <a:r>
              <a:rPr lang="ko-KR" altLang="en-US" sz="600" dirty="0" err="1"/>
              <a:t>x</a:t>
            </a:r>
            <a:r>
              <a:rPr lang="ko-KR" altLang="en-US" sz="600" dirty="0"/>
              <a:t> 5)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W3=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([10,1]),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weight</a:t>
            </a:r>
            <a:r>
              <a:rPr lang="ko-KR" altLang="en-US" sz="600" dirty="0"/>
              <a:t>')</a:t>
            </a:r>
          </a:p>
          <a:p>
            <a:r>
              <a:rPr lang="ko-KR" altLang="en-US" sz="600" dirty="0"/>
              <a:t>    b3=</a:t>
            </a:r>
            <a:r>
              <a:rPr lang="ko-KR" altLang="en-US" sz="600" dirty="0" err="1"/>
              <a:t>tf.Variable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tf.random_normal</a:t>
            </a:r>
            <a:r>
              <a:rPr lang="ko-KR" altLang="en-US" sz="600" dirty="0"/>
              <a:t>([1]),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='</a:t>
            </a:r>
            <a:r>
              <a:rPr lang="ko-KR" altLang="en-US" sz="600" dirty="0" err="1"/>
              <a:t>bias</a:t>
            </a:r>
            <a:r>
              <a:rPr lang="ko-KR" altLang="en-US" sz="600" dirty="0"/>
              <a:t>')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hypothesis</a:t>
            </a:r>
            <a:r>
              <a:rPr lang="ko-KR" altLang="en-US" sz="600" dirty="0"/>
              <a:t>=</a:t>
            </a:r>
            <a:r>
              <a:rPr lang="ko-KR" altLang="en-US" sz="600" dirty="0" err="1"/>
              <a:t>tf.sigmoid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tf.matmul</a:t>
            </a:r>
            <a:r>
              <a:rPr lang="ko-KR" altLang="en-US" sz="600" dirty="0"/>
              <a:t>(layer2,W3)+b3)  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cost</a:t>
            </a:r>
            <a:r>
              <a:rPr lang="ko-KR" altLang="en-US" sz="600" dirty="0"/>
              <a:t> = -</a:t>
            </a:r>
            <a:r>
              <a:rPr lang="ko-KR" altLang="en-US" sz="600" dirty="0" err="1"/>
              <a:t>tf.reduce_mean</a:t>
            </a:r>
            <a:r>
              <a:rPr lang="ko-KR" altLang="en-US" sz="600" dirty="0"/>
              <a:t>(</a:t>
            </a:r>
            <a:r>
              <a:rPr lang="ko-KR" altLang="en-US" sz="600" dirty="0" err="1"/>
              <a:t>Y</a:t>
            </a:r>
            <a:r>
              <a:rPr lang="ko-KR" altLang="en-US" sz="600" dirty="0"/>
              <a:t>*</a:t>
            </a:r>
            <a:r>
              <a:rPr lang="ko-KR" altLang="en-US" sz="600" dirty="0" err="1"/>
              <a:t>tf.log</a:t>
            </a:r>
            <a:r>
              <a:rPr lang="ko-KR" altLang="en-US" sz="600" dirty="0"/>
              <a:t>(</a:t>
            </a:r>
            <a:r>
              <a:rPr lang="ko-KR" altLang="en-US" sz="600" dirty="0" err="1"/>
              <a:t>hypothesis</a:t>
            </a:r>
            <a:r>
              <a:rPr lang="ko-KR" altLang="en-US" sz="600" dirty="0"/>
              <a:t>)+(1-Y)*</a:t>
            </a:r>
            <a:r>
              <a:rPr lang="ko-KR" altLang="en-US" sz="600" dirty="0" err="1"/>
              <a:t>tf.log</a:t>
            </a:r>
            <a:r>
              <a:rPr lang="ko-KR" altLang="en-US" sz="600" dirty="0"/>
              <a:t>(1-hypothesis))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train</a:t>
            </a:r>
            <a:r>
              <a:rPr lang="ko-KR" altLang="en-US" sz="600" dirty="0"/>
              <a:t>=</a:t>
            </a:r>
            <a:r>
              <a:rPr lang="ko-KR" altLang="en-US" sz="600" dirty="0" err="1"/>
              <a:t>tf.train.GradientDescentOptimizer</a:t>
            </a:r>
            <a:r>
              <a:rPr lang="ko-KR" altLang="en-US" sz="600" dirty="0"/>
              <a:t>(</a:t>
            </a:r>
            <a:r>
              <a:rPr lang="ko-KR" altLang="en-US" sz="600" dirty="0" err="1"/>
              <a:t>learning_rate</a:t>
            </a:r>
            <a:r>
              <a:rPr lang="ko-KR" altLang="en-US" sz="600" dirty="0"/>
              <a:t>=0.01).</a:t>
            </a:r>
            <a:r>
              <a:rPr lang="ko-KR" altLang="en-US" sz="600" dirty="0" err="1"/>
              <a:t>minimize</a:t>
            </a:r>
            <a:r>
              <a:rPr lang="ko-KR" altLang="en-US" sz="600" dirty="0"/>
              <a:t>(</a:t>
            </a:r>
            <a:r>
              <a:rPr lang="ko-KR" altLang="en-US" sz="600" dirty="0" err="1"/>
              <a:t>cost</a:t>
            </a:r>
            <a:r>
              <a:rPr lang="ko-KR" altLang="en-US" sz="600" dirty="0"/>
              <a:t>)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predicted</a:t>
            </a:r>
            <a:r>
              <a:rPr lang="ko-KR" altLang="en-US" sz="600" dirty="0"/>
              <a:t> = </a:t>
            </a:r>
            <a:r>
              <a:rPr lang="ko-KR" altLang="en-US" sz="600" dirty="0" err="1"/>
              <a:t>tf.cast</a:t>
            </a:r>
            <a:r>
              <a:rPr lang="ko-KR" altLang="en-US" sz="600" dirty="0"/>
              <a:t>(</a:t>
            </a:r>
            <a:r>
              <a:rPr lang="ko-KR" altLang="en-US" sz="600" dirty="0" err="1"/>
              <a:t>hypothesis</a:t>
            </a:r>
            <a:r>
              <a:rPr lang="ko-KR" altLang="en-US" sz="600" dirty="0"/>
              <a:t>&gt;0.5,dtype=tf.float32) 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accuracy</a:t>
            </a:r>
            <a:r>
              <a:rPr lang="ko-KR" altLang="en-US" sz="600" dirty="0"/>
              <a:t> = </a:t>
            </a:r>
            <a:r>
              <a:rPr lang="ko-KR" altLang="en-US" sz="600" dirty="0" err="1"/>
              <a:t>tf.reduce_mean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tf.cast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tf.equal</a:t>
            </a:r>
            <a:r>
              <a:rPr lang="ko-KR" altLang="en-US" sz="600" dirty="0"/>
              <a:t>(</a:t>
            </a:r>
            <a:r>
              <a:rPr lang="ko-KR" altLang="en-US" sz="600" dirty="0" err="1"/>
              <a:t>predicted,Y</a:t>
            </a:r>
            <a:r>
              <a:rPr lang="ko-KR" altLang="en-US" sz="600" dirty="0"/>
              <a:t>),</a:t>
            </a:r>
            <a:r>
              <a:rPr lang="ko-KR" altLang="en-US" sz="600" dirty="0" err="1"/>
              <a:t>dtype</a:t>
            </a:r>
            <a:r>
              <a:rPr lang="ko-KR" altLang="en-US" sz="600" dirty="0"/>
              <a:t>=tf.float32)) 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with</a:t>
            </a:r>
            <a:r>
              <a:rPr lang="ko-KR" altLang="en-US" sz="600" dirty="0"/>
              <a:t> </a:t>
            </a:r>
            <a:r>
              <a:rPr lang="ko-KR" altLang="en-US" sz="600" dirty="0" err="1"/>
              <a:t>tf.Session</a:t>
            </a:r>
            <a:r>
              <a:rPr lang="ko-KR" altLang="en-US" sz="600" dirty="0"/>
              <a:t>() </a:t>
            </a:r>
            <a:r>
              <a:rPr lang="ko-KR" altLang="en-US" sz="600" dirty="0" err="1"/>
              <a:t>as</a:t>
            </a:r>
            <a:r>
              <a:rPr lang="ko-KR" altLang="en-US" sz="600" dirty="0"/>
              <a:t> </a:t>
            </a:r>
            <a:r>
              <a:rPr lang="ko-KR" altLang="en-US" sz="600" dirty="0" err="1"/>
              <a:t>sess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sess.run</a:t>
            </a:r>
            <a:r>
              <a:rPr lang="ko-KR" altLang="en-US" sz="600" dirty="0"/>
              <a:t>(</a:t>
            </a:r>
            <a:r>
              <a:rPr lang="ko-KR" altLang="en-US" sz="600" dirty="0" err="1"/>
              <a:t>tf.global_variables_initializer</a:t>
            </a:r>
            <a:r>
              <a:rPr lang="ko-KR" altLang="en-US" sz="600" dirty="0"/>
              <a:t>())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for</a:t>
            </a:r>
            <a:r>
              <a:rPr lang="ko-KR" altLang="en-US" sz="600" dirty="0"/>
              <a:t> </a:t>
            </a:r>
            <a:r>
              <a:rPr lang="ko-KR" altLang="en-US" sz="600" dirty="0" err="1"/>
              <a:t>step</a:t>
            </a:r>
            <a:r>
              <a:rPr lang="ko-KR" altLang="en-US" sz="600" dirty="0"/>
              <a:t> </a:t>
            </a:r>
            <a:r>
              <a:rPr lang="ko-KR" altLang="en-US" sz="600" dirty="0" err="1"/>
              <a:t>in</a:t>
            </a:r>
            <a:r>
              <a:rPr lang="ko-KR" altLang="en-US" sz="600" dirty="0"/>
              <a:t> </a:t>
            </a:r>
            <a:r>
              <a:rPr lang="ko-KR" altLang="en-US" sz="600" dirty="0" err="1"/>
              <a:t>range</a:t>
            </a:r>
            <a:r>
              <a:rPr lang="ko-KR" altLang="en-US" sz="600" dirty="0"/>
              <a:t>(10001):</a:t>
            </a:r>
          </a:p>
          <a:p>
            <a:r>
              <a:rPr lang="ko-KR" altLang="en-US" sz="600" dirty="0"/>
              <a:t>            </a:t>
            </a:r>
            <a:r>
              <a:rPr lang="ko-KR" altLang="en-US" sz="600" dirty="0" err="1"/>
              <a:t>cost_val</a:t>
            </a:r>
            <a:r>
              <a:rPr lang="ko-KR" altLang="en-US" sz="600" dirty="0"/>
              <a:t>,_=</a:t>
            </a:r>
            <a:r>
              <a:rPr lang="ko-KR" altLang="en-US" sz="600" dirty="0" err="1"/>
              <a:t>sess.run</a:t>
            </a:r>
            <a:r>
              <a:rPr lang="ko-KR" altLang="en-US" sz="600" dirty="0"/>
              <a:t>([</a:t>
            </a:r>
            <a:r>
              <a:rPr lang="ko-KR" altLang="en-US" sz="600" dirty="0" err="1"/>
              <a:t>cost,train</a:t>
            </a:r>
            <a:r>
              <a:rPr lang="ko-KR" altLang="en-US" sz="600" dirty="0"/>
              <a:t>],</a:t>
            </a:r>
            <a:r>
              <a:rPr lang="ko-KR" altLang="en-US" sz="600" dirty="0" err="1"/>
              <a:t>feed_dict</a:t>
            </a:r>
            <a:r>
              <a:rPr lang="ko-KR" altLang="en-US" sz="600" dirty="0"/>
              <a:t>={</a:t>
            </a:r>
            <a:r>
              <a:rPr lang="ko-KR" altLang="en-US" sz="600" dirty="0" err="1"/>
              <a:t>X:x_data</a:t>
            </a:r>
            <a:r>
              <a:rPr lang="ko-KR" altLang="en-US" sz="600" dirty="0"/>
              <a:t>, Y:y_data})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       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</a:t>
            </a:r>
            <a:r>
              <a:rPr lang="ko-KR" altLang="en-US" sz="600" dirty="0" err="1"/>
              <a:t>step</a:t>
            </a:r>
            <a:r>
              <a:rPr lang="ko-KR" altLang="en-US" sz="600" dirty="0"/>
              <a:t> % 200==0:</a:t>
            </a:r>
          </a:p>
          <a:p>
            <a:r>
              <a:rPr lang="ko-KR" altLang="en-US" sz="600" dirty="0"/>
              <a:t>                </a:t>
            </a:r>
            <a:r>
              <a:rPr lang="ko-KR" altLang="en-US" sz="600" dirty="0" err="1"/>
              <a:t>print</a:t>
            </a:r>
            <a:r>
              <a:rPr lang="ko-KR" altLang="en-US" sz="600" dirty="0"/>
              <a:t>(</a:t>
            </a:r>
            <a:r>
              <a:rPr lang="ko-KR" altLang="en-US" sz="600" dirty="0" err="1"/>
              <a:t>step,cost_val</a:t>
            </a:r>
            <a:r>
              <a:rPr lang="ko-KR" altLang="en-US" sz="600" dirty="0"/>
              <a:t>) 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h,c,a</a:t>
            </a:r>
            <a:r>
              <a:rPr lang="ko-KR" altLang="en-US" sz="600" dirty="0"/>
              <a:t>=</a:t>
            </a:r>
            <a:r>
              <a:rPr lang="ko-KR" altLang="en-US" sz="600" dirty="0" err="1"/>
              <a:t>sess.run</a:t>
            </a:r>
            <a:r>
              <a:rPr lang="ko-KR" altLang="en-US" sz="600" dirty="0"/>
              <a:t>([</a:t>
            </a:r>
            <a:r>
              <a:rPr lang="ko-KR" altLang="en-US" sz="600" dirty="0" err="1"/>
              <a:t>hypothesis,predicted,accuracy</a:t>
            </a:r>
            <a:r>
              <a:rPr lang="ko-KR" altLang="en-US" sz="600" dirty="0"/>
              <a:t>],</a:t>
            </a:r>
            <a:r>
              <a:rPr lang="ko-KR" altLang="en-US" sz="600" dirty="0" err="1"/>
              <a:t>feed_dict</a:t>
            </a:r>
            <a:r>
              <a:rPr lang="ko-KR" altLang="en-US" sz="600" dirty="0"/>
              <a:t>={</a:t>
            </a:r>
            <a:r>
              <a:rPr lang="ko-KR" altLang="en-US" sz="600" dirty="0" err="1"/>
              <a:t>X:x_data,Y:y_data</a:t>
            </a:r>
            <a:r>
              <a:rPr lang="ko-KR" altLang="en-US" sz="600" dirty="0"/>
              <a:t>})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print</a:t>
            </a:r>
            <a:r>
              <a:rPr lang="ko-KR" altLang="en-US" sz="600" dirty="0"/>
              <a:t>("\</a:t>
            </a:r>
            <a:r>
              <a:rPr lang="ko-KR" altLang="en-US" sz="600" dirty="0" err="1"/>
              <a:t>nHypothesis</a:t>
            </a:r>
            <a:r>
              <a:rPr lang="ko-KR" altLang="en-US" sz="600" dirty="0"/>
              <a:t>: ",</a:t>
            </a:r>
            <a:r>
              <a:rPr lang="ko-KR" altLang="en-US" sz="600" dirty="0" err="1"/>
              <a:t>h</a:t>
            </a:r>
            <a:r>
              <a:rPr lang="ko-KR" altLang="en-US" sz="600" dirty="0"/>
              <a:t>,</a:t>
            </a:r>
          </a:p>
          <a:p>
            <a:r>
              <a:rPr lang="ko-KR" altLang="en-US" sz="600" dirty="0"/>
              <a:t>              "\</a:t>
            </a:r>
            <a:r>
              <a:rPr lang="ko-KR" altLang="en-US" sz="600" dirty="0" err="1"/>
              <a:t>nPredicted</a:t>
            </a:r>
            <a:r>
              <a:rPr lang="ko-KR" altLang="en-US" sz="600" dirty="0"/>
              <a:t>: ",c,</a:t>
            </a:r>
          </a:p>
          <a:p>
            <a:r>
              <a:rPr lang="ko-KR" altLang="en-US" sz="600" dirty="0"/>
              <a:t>              "\</a:t>
            </a:r>
            <a:r>
              <a:rPr lang="ko-KR" altLang="en-US" sz="600" dirty="0" err="1"/>
              <a:t>nAccuracy</a:t>
            </a:r>
            <a:r>
              <a:rPr lang="ko-KR" altLang="en-US" sz="600" dirty="0"/>
              <a:t>: ",</a:t>
            </a:r>
            <a:r>
              <a:rPr lang="ko-KR" altLang="en-US" sz="600" dirty="0" err="1"/>
              <a:t>a</a:t>
            </a:r>
            <a:r>
              <a:rPr lang="ko-KR" altLang="en-US" sz="600" dirty="0"/>
              <a:t>) 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</a:t>
            </a:r>
            <a:r>
              <a:rPr lang="ko-KR" altLang="en-US" sz="600" dirty="0" err="1"/>
              <a:t>a</a:t>
            </a:r>
            <a:r>
              <a:rPr lang="ko-KR" altLang="en-US" sz="600" dirty="0"/>
              <a:t>==1:</a:t>
            </a:r>
          </a:p>
          <a:p>
            <a:r>
              <a:rPr lang="ko-KR" altLang="en-US" sz="600" dirty="0"/>
              <a:t>            </a:t>
            </a:r>
            <a:r>
              <a:rPr lang="ko-KR" altLang="en-US" sz="600" dirty="0" err="1"/>
              <a:t>break</a:t>
            </a:r>
            <a:endParaRPr lang="ko-KR" altLang="en-US" sz="600" dirty="0"/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else</a:t>
            </a:r>
            <a:r>
              <a:rPr lang="ko-KR" altLang="en-US" sz="600" dirty="0"/>
              <a:t>:</a:t>
            </a:r>
          </a:p>
          <a:p>
            <a:r>
              <a:rPr lang="ko-KR" altLang="en-US" sz="600" dirty="0"/>
              <a:t>            </a:t>
            </a:r>
            <a:r>
              <a:rPr lang="ko-KR" altLang="en-US" sz="600" dirty="0" err="1"/>
              <a:t>i</a:t>
            </a:r>
            <a:r>
              <a:rPr lang="ko-KR" altLang="en-US" sz="600" dirty="0"/>
              <a:t>-=1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D79A56-BB9C-4009-A74C-ADC9BA06255B}"/>
              </a:ext>
            </a:extLst>
          </p:cNvPr>
          <p:cNvCxnSpPr/>
          <p:nvPr/>
        </p:nvCxnSpPr>
        <p:spPr>
          <a:xfrm>
            <a:off x="4507524" y="3596053"/>
            <a:ext cx="184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44BE-5FC8-4D0E-89FE-8E9E8B46C983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tf.nn.softmax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BBCB0B-0708-4DF9-A4C1-B70E8BC646A6}"/>
              </a:ext>
            </a:extLst>
          </p:cNvPr>
          <p:cNvCxnSpPr/>
          <p:nvPr/>
        </p:nvCxnSpPr>
        <p:spPr>
          <a:xfrm flipV="1">
            <a:off x="1186962" y="2866293"/>
            <a:ext cx="0" cy="181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5A10C-FD71-472E-95A3-D7A72FE08963}"/>
              </a:ext>
            </a:extLst>
          </p:cNvPr>
          <p:cNvCxnSpPr/>
          <p:nvPr/>
        </p:nvCxnSpPr>
        <p:spPr>
          <a:xfrm>
            <a:off x="1222132" y="4695093"/>
            <a:ext cx="2329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E6107D-45A3-4583-9594-D29FB068BC07}"/>
              </a:ext>
            </a:extLst>
          </p:cNvPr>
          <p:cNvSpPr txBox="1"/>
          <p:nvPr/>
        </p:nvSpPr>
        <p:spPr>
          <a:xfrm>
            <a:off x="1362809" y="3121270"/>
            <a:ext cx="4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DD24A-7192-4025-A5D3-EDE95AEBADBB}"/>
              </a:ext>
            </a:extLst>
          </p:cNvPr>
          <p:cNvSpPr txBox="1"/>
          <p:nvPr/>
        </p:nvSpPr>
        <p:spPr>
          <a:xfrm>
            <a:off x="2672863" y="3121270"/>
            <a:ext cx="4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FE06B-F2BB-41ED-974B-B8610A0BFB06}"/>
              </a:ext>
            </a:extLst>
          </p:cNvPr>
          <p:cNvSpPr txBox="1"/>
          <p:nvPr/>
        </p:nvSpPr>
        <p:spPr>
          <a:xfrm>
            <a:off x="2022232" y="4079631"/>
            <a:ext cx="4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E876F7-1451-41F2-8D49-6EEB432B406B}"/>
              </a:ext>
            </a:extLst>
          </p:cNvPr>
          <p:cNvCxnSpPr/>
          <p:nvPr/>
        </p:nvCxnSpPr>
        <p:spPr>
          <a:xfrm flipH="1">
            <a:off x="668215" y="2708031"/>
            <a:ext cx="2220054" cy="1969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E2CBEF-062A-4D1B-8C24-C53D621FE74E}"/>
              </a:ext>
            </a:extLst>
          </p:cNvPr>
          <p:cNvCxnSpPr/>
          <p:nvPr/>
        </p:nvCxnSpPr>
        <p:spPr>
          <a:xfrm>
            <a:off x="1890347" y="2444262"/>
            <a:ext cx="1679329" cy="31740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61F9CE-6E71-402A-8CE7-94AC952834DF}"/>
              </a:ext>
            </a:extLst>
          </p:cNvPr>
          <p:cNvCxnSpPr/>
          <p:nvPr/>
        </p:nvCxnSpPr>
        <p:spPr>
          <a:xfrm>
            <a:off x="536332" y="3894993"/>
            <a:ext cx="36312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3A51DC-F190-47B7-B766-4F7EA9A92CA3}"/>
              </a:ext>
            </a:extLst>
          </p:cNvPr>
          <p:cNvSpPr txBox="1"/>
          <p:nvPr/>
        </p:nvSpPr>
        <p:spPr>
          <a:xfrm>
            <a:off x="4630614" y="2303585"/>
            <a:ext cx="63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데이터를 여러 개의 클래스로 나누는 상황일때</a:t>
            </a:r>
            <a:r>
              <a:rPr lang="en-US" altLang="ko-KR" dirty="0"/>
              <a:t>,  </a:t>
            </a:r>
            <a:r>
              <a:rPr lang="ko-KR" altLang="en-US" dirty="0"/>
              <a:t>사용하는 것이 </a:t>
            </a:r>
            <a:r>
              <a:rPr lang="ko-KR" altLang="en-US" dirty="0" err="1"/>
              <a:t>소프트맥스이다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FE1B9-3B5A-4064-A23B-F340BCBE2296}"/>
              </a:ext>
            </a:extLst>
          </p:cNvPr>
          <p:cNvSpPr txBox="1"/>
          <p:nvPr/>
        </p:nvSpPr>
        <p:spPr>
          <a:xfrm>
            <a:off x="4630614" y="3439777"/>
            <a:ext cx="633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로지스틱이나</a:t>
            </a:r>
            <a:r>
              <a:rPr lang="en-US" altLang="ko-KR" dirty="0"/>
              <a:t>, </a:t>
            </a:r>
            <a:r>
              <a:rPr lang="ko-KR" altLang="en-US" dirty="0" err="1"/>
              <a:t>최소제곱을</a:t>
            </a:r>
            <a:r>
              <a:rPr lang="ko-KR" altLang="en-US" dirty="0"/>
              <a:t> 이용했을 때</a:t>
            </a:r>
            <a:r>
              <a:rPr lang="en-US" altLang="ko-KR" dirty="0"/>
              <a:t>, </a:t>
            </a:r>
            <a:r>
              <a:rPr lang="ko-KR" altLang="en-US" dirty="0"/>
              <a:t>왼쪽 그림에서 검정점이 만약에</a:t>
            </a:r>
            <a:r>
              <a:rPr lang="en-US" altLang="ko-KR" dirty="0"/>
              <a:t> (A,B,C) -&gt; (0.9, 0.8,0.7)</a:t>
            </a:r>
            <a:r>
              <a:rPr lang="ko-KR" altLang="en-US" dirty="0"/>
              <a:t>이 나온다면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A,B,C</a:t>
            </a:r>
            <a:r>
              <a:rPr lang="ko-KR" altLang="en-US" dirty="0"/>
              <a:t>로 구분하는 것은 사실 부적절하다</a:t>
            </a:r>
            <a:r>
              <a:rPr lang="en-US" altLang="ko-KR" dirty="0"/>
              <a:t>(</a:t>
            </a:r>
            <a:r>
              <a:rPr lang="ko-KR" altLang="en-US" dirty="0"/>
              <a:t>모두 비슷한 비율이므로</a:t>
            </a:r>
            <a:r>
              <a:rPr lang="en-US" altLang="ko-KR" dirty="0"/>
              <a:t>).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이때 소프트 맥스를 사용하여 클래스별 확률을 모두 더했을 때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정규화하여</a:t>
            </a:r>
            <a:r>
              <a:rPr lang="ko-KR" altLang="en-US" dirty="0"/>
              <a:t> 분류해주는 </a:t>
            </a:r>
            <a:r>
              <a:rPr lang="ko-KR" altLang="en-US" dirty="0" err="1"/>
              <a:t>소프트맥스를</a:t>
            </a:r>
            <a:r>
              <a:rPr lang="ko-KR" altLang="en-US" dirty="0"/>
              <a:t> 사용하는 것이 적절하다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B1273C-4200-4659-ADD0-2D969C84E8E9}"/>
              </a:ext>
            </a:extLst>
          </p:cNvPr>
          <p:cNvSpPr/>
          <p:nvPr/>
        </p:nvSpPr>
        <p:spPr>
          <a:xfrm>
            <a:off x="2154116" y="3499395"/>
            <a:ext cx="96716" cy="1933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44BE-5FC8-4D0E-89FE-8E9E8B46C983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tf.nn.softmax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FFFB4-1C7F-4D44-B6C6-0BE5924759E3}"/>
              </a:ext>
            </a:extLst>
          </p:cNvPr>
          <p:cNvSpPr txBox="1"/>
          <p:nvPr/>
        </p:nvSpPr>
        <p:spPr>
          <a:xfrm>
            <a:off x="424956" y="4186576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공식</a:t>
            </a:r>
          </a:p>
        </p:txBody>
      </p:sp>
      <p:pic>
        <p:nvPicPr>
          <p:cNvPr id="1026" name="Picture 2" descr="Crocus">
            <a:extLst>
              <a:ext uri="{FF2B5EF4-FFF2-40B4-BE49-F238E27FC236}">
                <a16:creationId xmlns:a16="http://schemas.microsoft.com/office/drawing/2014/main" id="{029E63BF-8E4E-46DA-A330-D75363B1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8" y="4229576"/>
            <a:ext cx="35147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D4C849-44CF-4BCC-AE2D-E8507DC42767}"/>
              </a:ext>
            </a:extLst>
          </p:cNvPr>
          <p:cNvSpPr txBox="1"/>
          <p:nvPr/>
        </p:nvSpPr>
        <p:spPr>
          <a:xfrm>
            <a:off x="312127" y="149311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이전 슬라이드에서 </a:t>
            </a:r>
            <a:r>
              <a:rPr lang="en-US" altLang="ko-KR" dirty="0"/>
              <a:t>(A,B,C) -&gt; (0.9, 0.8,0.7)</a:t>
            </a:r>
            <a:r>
              <a:rPr lang="ko-KR" altLang="en-US" dirty="0"/>
              <a:t>이 나왔다면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A6DAD5-CC0F-44FF-85D2-1D02C74A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91" y="2392241"/>
            <a:ext cx="2200275" cy="10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DA5F99-ED9A-4D1A-97C1-9435A2F28237}"/>
              </a:ext>
            </a:extLst>
          </p:cNvPr>
          <p:cNvSpPr txBox="1"/>
          <p:nvPr/>
        </p:nvSpPr>
        <p:spPr>
          <a:xfrm>
            <a:off x="424956" y="2231782"/>
            <a:ext cx="232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시그모이드로</a:t>
            </a:r>
            <a:r>
              <a:rPr lang="ko-KR" altLang="en-US" dirty="0"/>
              <a:t> 나온 값을 오른쪽 공식에 넣고 얻은 </a:t>
            </a:r>
            <a:r>
              <a:rPr lang="en-US" altLang="ko-KR" dirty="0"/>
              <a:t>z</a:t>
            </a:r>
            <a:r>
              <a:rPr lang="ko-KR" altLang="en-US" dirty="0"/>
              <a:t>값들을 다시</a:t>
            </a:r>
            <a:r>
              <a:rPr lang="en-US" altLang="ko-KR" dirty="0"/>
              <a:t>, </a:t>
            </a:r>
            <a:r>
              <a:rPr lang="ko-KR" altLang="en-US" dirty="0"/>
              <a:t>아래 공식에 넣어 </a:t>
            </a:r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ko-KR" altLang="en-US" dirty="0" err="1"/>
              <a:t>만들어줄수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91530-F1AC-4329-A538-DC84F2DF93B9}"/>
              </a:ext>
            </a:extLst>
          </p:cNvPr>
          <p:cNvSpPr txBox="1"/>
          <p:nvPr/>
        </p:nvSpPr>
        <p:spPr>
          <a:xfrm>
            <a:off x="3315063" y="2739613"/>
            <a:ext cx="2534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(A,B,C) -&gt; (0.9, 0.8,0.7)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79F355-922F-4027-BEF3-BB8A03C93ACF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5849445" y="2901829"/>
            <a:ext cx="560146" cy="224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F42B72-91C9-4E20-BF41-138CD2FBE159}"/>
              </a:ext>
            </a:extLst>
          </p:cNvPr>
          <p:cNvCxnSpPr>
            <a:cxnSpLocks/>
          </p:cNvCxnSpPr>
          <p:nvPr/>
        </p:nvCxnSpPr>
        <p:spPr>
          <a:xfrm flipH="1">
            <a:off x="8513881" y="2924279"/>
            <a:ext cx="2329962" cy="16316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E4495-83B6-4239-A549-8280859DF85F}"/>
              </a:ext>
            </a:extLst>
          </p:cNvPr>
          <p:cNvSpPr txBox="1"/>
          <p:nvPr/>
        </p:nvSpPr>
        <p:spPr>
          <a:xfrm>
            <a:off x="8609866" y="2680025"/>
            <a:ext cx="3514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Ex) (0.9,0.8,0.7) -&gt; (2.2,1.39,0.85)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8AF106-FB8B-4C48-906C-517E94477B67}"/>
              </a:ext>
            </a:extLst>
          </p:cNvPr>
          <p:cNvCxnSpPr>
            <a:cxnSpLocks/>
          </p:cNvCxnSpPr>
          <p:nvPr/>
        </p:nvCxnSpPr>
        <p:spPr>
          <a:xfrm flipH="1">
            <a:off x="8946902" y="3133950"/>
            <a:ext cx="2395177" cy="23700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2323A2-34F5-4CEC-AE91-B668B9BFDD39}"/>
              </a:ext>
            </a:extLst>
          </p:cNvPr>
          <p:cNvSpPr/>
          <p:nvPr/>
        </p:nvSpPr>
        <p:spPr>
          <a:xfrm>
            <a:off x="8561874" y="2470638"/>
            <a:ext cx="3562716" cy="6383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44BE-5FC8-4D0E-89FE-8E9E8B46C983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tf.nn.softmax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33617-E176-46D1-B653-1E7EC9519DC8}"/>
              </a:ext>
            </a:extLst>
          </p:cNvPr>
          <p:cNvSpPr txBox="1"/>
          <p:nvPr/>
        </p:nvSpPr>
        <p:spPr>
          <a:xfrm>
            <a:off x="736356" y="1430860"/>
            <a:ext cx="97176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X</a:t>
            </a:r>
            <a:r>
              <a:rPr lang="ko-KR" altLang="en-US" dirty="0"/>
              <a:t>로부터 나온 </a:t>
            </a:r>
            <a:r>
              <a:rPr lang="ko-KR" altLang="en-US" dirty="0" err="1"/>
              <a:t>소프트맥스값과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차이인 </a:t>
            </a:r>
            <a:r>
              <a:rPr lang="en-US" altLang="ko-KR" dirty="0"/>
              <a:t>cost</a:t>
            </a:r>
            <a:r>
              <a:rPr lang="ko-KR" altLang="en-US" dirty="0"/>
              <a:t>값을 계산하고</a:t>
            </a:r>
            <a:r>
              <a:rPr lang="en-US" altLang="ko-KR" dirty="0"/>
              <a:t>, </a:t>
            </a:r>
            <a:r>
              <a:rPr lang="ko-KR" altLang="en-US" dirty="0"/>
              <a:t>이를 최소화하도록 만들어 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에서의 </a:t>
            </a:r>
            <a:r>
              <a:rPr lang="ko-KR" altLang="en-US" dirty="0" err="1"/>
              <a:t>소프트맥스의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값 계산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logits=</a:t>
            </a:r>
            <a:r>
              <a:rPr lang="en-US" altLang="ko-KR" dirty="0" err="1"/>
              <a:t>tf.matmul</a:t>
            </a:r>
            <a:r>
              <a:rPr lang="en-US" altLang="ko-KR" dirty="0"/>
              <a:t>(X,W)+b</a:t>
            </a:r>
          </a:p>
          <a:p>
            <a:r>
              <a:rPr lang="en-US" altLang="ko-KR" dirty="0"/>
              <a:t>hypothesis=</a:t>
            </a:r>
            <a:r>
              <a:rPr lang="en-US" altLang="ko-KR" dirty="0" err="1"/>
              <a:t>tf.nn.softmax</a:t>
            </a:r>
            <a:r>
              <a:rPr lang="en-US" altLang="ko-KR" dirty="0"/>
              <a:t>(logits)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 err="1"/>
              <a:t>ost_i</a:t>
            </a:r>
            <a:r>
              <a:rPr lang="ko-KR" altLang="en-US" dirty="0"/>
              <a:t>=</a:t>
            </a:r>
            <a:r>
              <a:rPr lang="ko-KR" altLang="en-US" dirty="0" err="1"/>
              <a:t>tf.nn.softmax_cross_entropy_with_logits</a:t>
            </a:r>
            <a:r>
              <a:rPr lang="ko-KR" altLang="en-US" dirty="0"/>
              <a:t>(</a:t>
            </a:r>
            <a:r>
              <a:rPr lang="ko-KR" altLang="en-US" dirty="0" err="1"/>
              <a:t>logits</a:t>
            </a:r>
            <a:r>
              <a:rPr lang="ko-KR" altLang="en-US" dirty="0"/>
              <a:t>=</a:t>
            </a:r>
            <a:r>
              <a:rPr lang="ko-KR" altLang="en-US" dirty="0" err="1"/>
              <a:t>logits</a:t>
            </a:r>
            <a:r>
              <a:rPr lang="ko-KR" altLang="en-US" dirty="0"/>
              <a:t>, </a:t>
            </a:r>
            <a:r>
              <a:rPr lang="ko-KR" altLang="en-US" dirty="0" err="1"/>
              <a:t>labels</a:t>
            </a:r>
            <a:r>
              <a:rPr lang="ko-KR" altLang="en-US" dirty="0"/>
              <a:t>=</a:t>
            </a:r>
            <a:r>
              <a:rPr lang="ko-KR" altLang="en-US" dirty="0" err="1"/>
              <a:t>Y_one_hot</a:t>
            </a:r>
            <a:r>
              <a:rPr lang="ko-KR" altLang="en-US" dirty="0"/>
              <a:t>)   </a:t>
            </a:r>
            <a:endParaRPr lang="en-US" altLang="ko-KR" dirty="0"/>
          </a:p>
          <a:p>
            <a:r>
              <a:rPr lang="ko-KR" altLang="en-US" dirty="0"/>
              <a:t>#</a:t>
            </a:r>
            <a:r>
              <a:rPr lang="en-US" altLang="ko-KR" dirty="0"/>
              <a:t>logits</a:t>
            </a:r>
            <a:r>
              <a:rPr lang="ko-KR" altLang="en-US" dirty="0"/>
              <a:t>의 </a:t>
            </a:r>
            <a:r>
              <a:rPr lang="ko-KR" altLang="en-US" dirty="0" err="1"/>
              <a:t>소프트맥스값을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값(</a:t>
            </a:r>
            <a:r>
              <a:rPr lang="en-US" altLang="ko-KR" dirty="0"/>
              <a:t>logits</a:t>
            </a:r>
            <a:r>
              <a:rPr lang="ko-KR" altLang="en-US" dirty="0"/>
              <a:t>-</a:t>
            </a:r>
            <a:r>
              <a:rPr lang="en-US" altLang="ko-KR" dirty="0" err="1"/>
              <a:t>Y_one_hot</a:t>
            </a:r>
            <a:r>
              <a:rPr lang="en-US" altLang="ko-KR" dirty="0"/>
              <a:t>)</a:t>
            </a:r>
            <a:r>
              <a:rPr lang="ko-KR" altLang="en-US" dirty="0"/>
              <a:t>을 계산해주는 함수 </a:t>
            </a:r>
          </a:p>
          <a:p>
            <a:endParaRPr lang="en-US" altLang="ko-KR" dirty="0"/>
          </a:p>
          <a:p>
            <a:r>
              <a:rPr lang="en-US" altLang="ko-KR" dirty="0"/>
              <a:t>cost=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cost_i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optimizer=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=0.1).minimize(cost)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해당 </a:t>
            </a:r>
            <a:r>
              <a:rPr lang="en-US" altLang="ko-KR" dirty="0" err="1"/>
              <a:t>Cost_i</a:t>
            </a:r>
            <a:r>
              <a:rPr lang="ko-KR" altLang="en-US" dirty="0"/>
              <a:t>의 평균값을 최소화하도록 </a:t>
            </a:r>
            <a:r>
              <a:rPr lang="en-US" altLang="ko-KR" dirty="0"/>
              <a:t>optimizer</a:t>
            </a:r>
            <a:r>
              <a:rPr lang="ko-KR" altLang="en-US" dirty="0"/>
              <a:t>를 설정</a:t>
            </a:r>
          </a:p>
        </p:txBody>
      </p:sp>
    </p:spTree>
    <p:extLst>
      <p:ext uri="{BB962C8B-B14F-4D97-AF65-F5344CB8AC3E}">
        <p14:creationId xmlns:p14="http://schemas.microsoft.com/office/powerpoint/2010/main" val="20742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44BE-5FC8-4D0E-89FE-8E9E8B46C983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tf.nn.softmax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68224-FC76-4EEF-B3EA-D9B4BEE29CF4}"/>
              </a:ext>
            </a:extLst>
          </p:cNvPr>
          <p:cNvSpPr txBox="1"/>
          <p:nvPr/>
        </p:nvSpPr>
        <p:spPr>
          <a:xfrm>
            <a:off x="71745" y="1443841"/>
            <a:ext cx="105689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예측값</a:t>
            </a:r>
            <a:r>
              <a:rPr lang="en-US" altLang="ko-KR" dirty="0"/>
              <a:t>(</a:t>
            </a:r>
            <a:r>
              <a:rPr lang="ko-KR" altLang="en-US" dirty="0" err="1"/>
              <a:t>소프트맥스값</a:t>
            </a:r>
            <a:r>
              <a:rPr lang="en-US" altLang="ko-KR" dirty="0"/>
              <a:t>, hypothesis)</a:t>
            </a:r>
            <a:r>
              <a:rPr lang="ko-KR" altLang="en-US" dirty="0"/>
              <a:t>과 </a:t>
            </a:r>
            <a:r>
              <a:rPr lang="ko-KR" altLang="en-US" dirty="0" err="1"/>
              <a:t>라벨값</a:t>
            </a:r>
            <a:r>
              <a:rPr lang="en-US" altLang="ko-KR" dirty="0"/>
              <a:t>(</a:t>
            </a:r>
            <a:r>
              <a:rPr lang="en-US" altLang="ko-KR" dirty="0" err="1"/>
              <a:t>Y_one_hot</a:t>
            </a:r>
            <a:r>
              <a:rPr lang="en-US" altLang="ko-KR" dirty="0"/>
              <a:t>)</a:t>
            </a:r>
            <a:r>
              <a:rPr lang="ko-KR" altLang="en-US" dirty="0"/>
              <a:t>을 비교하여 </a:t>
            </a:r>
            <a:r>
              <a:rPr lang="en-US" altLang="ko-KR" dirty="0"/>
              <a:t>Accuracy</a:t>
            </a:r>
            <a:r>
              <a:rPr lang="ko-KR" altLang="en-US" dirty="0"/>
              <a:t>를 측정할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logits=</a:t>
            </a:r>
            <a:r>
              <a:rPr lang="en-US" altLang="ko-KR" dirty="0" err="1"/>
              <a:t>tf.matmul</a:t>
            </a:r>
            <a:r>
              <a:rPr lang="en-US" altLang="ko-KR" dirty="0"/>
              <a:t>(X,W)+b</a:t>
            </a:r>
          </a:p>
          <a:p>
            <a:r>
              <a:rPr lang="en-US" altLang="ko-KR" dirty="0"/>
              <a:t>hypothesis=</a:t>
            </a:r>
            <a:r>
              <a:rPr lang="en-US" altLang="ko-KR" dirty="0" err="1"/>
              <a:t>tf.nn.softmax</a:t>
            </a:r>
            <a:r>
              <a:rPr lang="en-US" altLang="ko-KR" dirty="0"/>
              <a:t>(logits)</a:t>
            </a:r>
          </a:p>
          <a:p>
            <a:endParaRPr lang="en-US" altLang="ko-KR" dirty="0"/>
          </a:p>
          <a:p>
            <a:r>
              <a:rPr lang="en-US" altLang="ko-KR" dirty="0"/>
              <a:t>#y_hat</a:t>
            </a:r>
            <a:r>
              <a:rPr lang="ko-KR" altLang="en-US" dirty="0"/>
              <a:t>행렬에서 </a:t>
            </a:r>
            <a:r>
              <a:rPr lang="en-US" altLang="ko-KR" dirty="0"/>
              <a:t>1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 err="1"/>
              <a:t>예를들어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(</a:t>
            </a:r>
            <a:r>
              <a:rPr lang="ko-KR" altLang="en-US" dirty="0"/>
              <a:t>행 </a:t>
            </a:r>
            <a:r>
              <a:rPr lang="en-US" altLang="ko-KR" dirty="0"/>
              <a:t>x 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이라면 열</a:t>
            </a:r>
            <a:r>
              <a:rPr lang="en-US" altLang="ko-KR" dirty="0"/>
              <a:t>) </a:t>
            </a:r>
            <a:r>
              <a:rPr lang="ko-KR" altLang="en-US" dirty="0"/>
              <a:t>차원에서 </a:t>
            </a:r>
            <a:endParaRPr lang="en-US" altLang="ko-KR" dirty="0"/>
          </a:p>
          <a:p>
            <a:r>
              <a:rPr lang="ko-KR" altLang="en-US" dirty="0"/>
              <a:t>가장 큰 값의 열</a:t>
            </a:r>
            <a:r>
              <a:rPr lang="en-US" altLang="ko-KR" dirty="0"/>
              <a:t>index</a:t>
            </a:r>
            <a:r>
              <a:rPr lang="ko-KR" altLang="en-US" dirty="0"/>
              <a:t>리턴 </a:t>
            </a:r>
            <a:r>
              <a:rPr lang="en-US" altLang="ko-KR" dirty="0"/>
              <a:t>-&gt; [[0.7,0.1,0.2],…] -&gt; [0,…]</a:t>
            </a:r>
          </a:p>
          <a:p>
            <a:endParaRPr lang="en-US" altLang="ko-KR" dirty="0"/>
          </a:p>
          <a:p>
            <a:r>
              <a:rPr lang="en-US" altLang="ko-KR" dirty="0"/>
              <a:t>Prediction=</a:t>
            </a:r>
            <a:r>
              <a:rPr lang="en-US" altLang="ko-KR" dirty="0" err="1"/>
              <a:t>tf.argmax</a:t>
            </a:r>
            <a:r>
              <a:rPr lang="en-US" altLang="ko-KR" dirty="0"/>
              <a:t>(hypothesis,1)  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라벨값이</a:t>
            </a:r>
            <a:r>
              <a:rPr lang="ko-KR" altLang="en-US" dirty="0"/>
              <a:t> 같다면 </a:t>
            </a:r>
            <a:r>
              <a:rPr lang="en-US" altLang="ko-KR" dirty="0"/>
              <a:t>True, </a:t>
            </a:r>
            <a:r>
              <a:rPr lang="ko-KR" altLang="en-US" dirty="0"/>
              <a:t>아니면</a:t>
            </a:r>
            <a:r>
              <a:rPr lang="en-US" altLang="ko-KR" dirty="0"/>
              <a:t>, False</a:t>
            </a:r>
          </a:p>
          <a:p>
            <a:r>
              <a:rPr lang="en-US" altLang="ko-KR" dirty="0" err="1"/>
              <a:t>correct_prediction</a:t>
            </a:r>
            <a:r>
              <a:rPr lang="en-US" altLang="ko-KR" dirty="0"/>
              <a:t>=</a:t>
            </a:r>
            <a:r>
              <a:rPr lang="en-US" altLang="ko-KR" dirty="0" err="1"/>
              <a:t>tf.equal</a:t>
            </a:r>
            <a:r>
              <a:rPr lang="en-US" altLang="ko-KR" dirty="0"/>
              <a:t>(prediction, </a:t>
            </a:r>
            <a:r>
              <a:rPr lang="en-US" altLang="ko-KR" dirty="0" err="1"/>
              <a:t>tf.argmax</a:t>
            </a:r>
            <a:r>
              <a:rPr lang="en-US" altLang="ko-KR" dirty="0"/>
              <a:t>(Y_one_hot,1)) </a:t>
            </a:r>
          </a:p>
          <a:p>
            <a:endParaRPr lang="en-US" altLang="ko-KR" dirty="0"/>
          </a:p>
          <a:p>
            <a:r>
              <a:rPr lang="en-US" altLang="ko-KR" dirty="0"/>
              <a:t>#True,False</a:t>
            </a:r>
            <a:r>
              <a:rPr lang="ko-KR" altLang="en-US" dirty="0"/>
              <a:t>값을 </a:t>
            </a:r>
            <a:r>
              <a:rPr lang="en-US" altLang="ko-KR" dirty="0"/>
              <a:t>float32</a:t>
            </a:r>
            <a:r>
              <a:rPr lang="ko-KR" altLang="en-US" dirty="0"/>
              <a:t>형으로 바꾸고</a:t>
            </a:r>
            <a:r>
              <a:rPr lang="en-US" altLang="ko-KR" dirty="0"/>
              <a:t>, </a:t>
            </a:r>
            <a:r>
              <a:rPr lang="ko-KR" altLang="en-US" dirty="0"/>
              <a:t>그것의 평균값</a:t>
            </a:r>
            <a:endParaRPr lang="en-US" altLang="ko-KR" dirty="0"/>
          </a:p>
          <a:p>
            <a:r>
              <a:rPr lang="en-US" altLang="ko-KR" dirty="0"/>
              <a:t>accuracy=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correct_prediction</a:t>
            </a:r>
            <a:r>
              <a:rPr lang="en-US" altLang="ko-KR" dirty="0"/>
              <a:t>, tf.float32))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E4C26-5DF0-49D8-97EA-CA1E899D5DFB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Dummies() &amp; </a:t>
            </a:r>
            <a:r>
              <a:rPr lang="en-US" altLang="ko-KR" dirty="0" err="1"/>
              <a:t>one_hot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F4E35-57AF-4024-A585-EE417442490C}"/>
              </a:ext>
            </a:extLst>
          </p:cNvPr>
          <p:cNvSpPr txBox="1"/>
          <p:nvPr/>
        </p:nvSpPr>
        <p:spPr>
          <a:xfrm>
            <a:off x="606668" y="1437364"/>
            <a:ext cx="5802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Dummies()</a:t>
            </a:r>
            <a:r>
              <a:rPr lang="ko-KR" altLang="en-US" dirty="0"/>
              <a:t>라는 함수는 </a:t>
            </a:r>
            <a:r>
              <a:rPr lang="en-US" altLang="ko-KR" dirty="0"/>
              <a:t>Numeric</a:t>
            </a:r>
            <a:r>
              <a:rPr lang="ko-KR" altLang="en-US" dirty="0"/>
              <a:t>한 속성값들을 각 값마다의 속성으로 만들어주는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어떤 테이블에서 </a:t>
            </a:r>
            <a:r>
              <a:rPr lang="en-US" altLang="ko-KR" dirty="0"/>
              <a:t>A</a:t>
            </a:r>
            <a:r>
              <a:rPr lang="ko-KR" altLang="en-US" dirty="0"/>
              <a:t>라는 속성이 </a:t>
            </a:r>
            <a:r>
              <a:rPr lang="en-US" altLang="ko-KR" dirty="0"/>
              <a:t>1~6</a:t>
            </a:r>
            <a:r>
              <a:rPr lang="ko-KR" altLang="en-US" dirty="0"/>
              <a:t>까지의 값을 가지고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463391A-C1E7-4F6B-ABCD-AB709956E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3864"/>
              </p:ext>
            </p:extLst>
          </p:nvPr>
        </p:nvGraphicFramePr>
        <p:xfrm>
          <a:off x="3764085" y="3566436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57366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85587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06107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24183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924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595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0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6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7462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181DCE8-36C5-4758-9254-16E7828C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8778"/>
              </p:ext>
            </p:extLst>
          </p:nvPr>
        </p:nvGraphicFramePr>
        <p:xfrm>
          <a:off x="606668" y="3566436"/>
          <a:ext cx="18190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31">
                  <a:extLst>
                    <a:ext uri="{9D8B030D-6E8A-4147-A177-3AD203B41FA5}">
                      <a16:colId xmlns:a16="http://schemas.microsoft.com/office/drawing/2014/main" val="69358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2228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6FCA6C-2386-407D-977F-89EF1015B1E7}"/>
              </a:ext>
            </a:extLst>
          </p:cNvPr>
          <p:cNvCxnSpPr>
            <a:cxnSpLocks/>
          </p:cNvCxnSpPr>
          <p:nvPr/>
        </p:nvCxnSpPr>
        <p:spPr>
          <a:xfrm>
            <a:off x="2637692" y="4511121"/>
            <a:ext cx="8704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6CB1E9-D5E2-438A-B2DE-1DDC66F2EFBC}"/>
              </a:ext>
            </a:extLst>
          </p:cNvPr>
          <p:cNvSpPr txBox="1"/>
          <p:nvPr/>
        </p:nvSpPr>
        <p:spPr>
          <a:xfrm>
            <a:off x="6908555" y="1291076"/>
            <a:ext cx="6097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xArr</a:t>
            </a:r>
            <a:r>
              <a:rPr lang="ko-KR" altLang="en-US" dirty="0"/>
              <a:t>=</a:t>
            </a:r>
            <a:r>
              <a:rPr lang="ko-KR" altLang="en-US" dirty="0" err="1"/>
              <a:t>data.iloc</a:t>
            </a:r>
            <a:r>
              <a:rPr lang="ko-KR" altLang="en-US" dirty="0"/>
              <a:t>[:,0:16]  # 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16</a:t>
            </a:r>
          </a:p>
          <a:p>
            <a:r>
              <a:rPr lang="ko-KR" altLang="en-US" dirty="0" err="1"/>
              <a:t>yArr</a:t>
            </a:r>
            <a:r>
              <a:rPr lang="ko-KR" altLang="en-US" dirty="0"/>
              <a:t>=</a:t>
            </a:r>
            <a:r>
              <a:rPr lang="ko-KR" altLang="en-US" dirty="0" err="1"/>
              <a:t>data.iloc</a:t>
            </a:r>
            <a:r>
              <a:rPr lang="ko-KR" altLang="en-US" dirty="0"/>
              <a:t>[:,16]   #class값( 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1)</a:t>
            </a:r>
          </a:p>
          <a:p>
            <a:r>
              <a:rPr lang="ko-KR" altLang="en-US" dirty="0" err="1"/>
              <a:t>yArr</a:t>
            </a:r>
            <a:r>
              <a:rPr lang="ko-KR" altLang="en-US" dirty="0"/>
              <a:t>=</a:t>
            </a:r>
            <a:r>
              <a:rPr lang="ko-KR" altLang="en-US" dirty="0" err="1"/>
              <a:t>yArr</a:t>
            </a:r>
            <a:r>
              <a:rPr lang="ko-KR" altLang="en-US" dirty="0"/>
              <a:t>[:,</a:t>
            </a:r>
            <a:r>
              <a:rPr lang="ko-KR" altLang="en-US" dirty="0" err="1"/>
              <a:t>np.newaxis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yArr</a:t>
            </a:r>
            <a:r>
              <a:rPr lang="ko-KR" altLang="en-US" dirty="0"/>
              <a:t>=</a:t>
            </a:r>
            <a:r>
              <a:rPr lang="ko-KR" altLang="en-US" dirty="0" err="1"/>
              <a:t>pd.get_dummies</a:t>
            </a:r>
            <a:r>
              <a:rPr lang="ko-KR" altLang="en-US" dirty="0"/>
              <a:t>(</a:t>
            </a:r>
            <a:r>
              <a:rPr lang="ko-KR" altLang="en-US" dirty="0" err="1"/>
              <a:t>yArr</a:t>
            </a:r>
            <a:r>
              <a:rPr lang="ko-KR" altLang="en-US" dirty="0"/>
              <a:t>[:,0])</a:t>
            </a:r>
          </a:p>
        </p:txBody>
      </p:sp>
    </p:spTree>
    <p:extLst>
      <p:ext uri="{BB962C8B-B14F-4D97-AF65-F5344CB8AC3E}">
        <p14:creationId xmlns:p14="http://schemas.microsoft.com/office/powerpoint/2010/main" val="14329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E4C26-5DF0-49D8-97EA-CA1E899D5DFB}"/>
              </a:ext>
            </a:extLst>
          </p:cNvPr>
          <p:cNvSpPr txBox="1"/>
          <p:nvPr/>
        </p:nvSpPr>
        <p:spPr>
          <a:xfrm>
            <a:off x="606668" y="615462"/>
            <a:ext cx="58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Dummies() &amp; </a:t>
            </a:r>
            <a:r>
              <a:rPr lang="en-US" altLang="ko-KR" dirty="0" err="1"/>
              <a:t>one_hot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4A00F-7E6A-4AEB-9D82-0A5C40487AAC}"/>
              </a:ext>
            </a:extLst>
          </p:cNvPr>
          <p:cNvSpPr txBox="1"/>
          <p:nvPr/>
        </p:nvSpPr>
        <p:spPr>
          <a:xfrm>
            <a:off x="606668" y="2536265"/>
            <a:ext cx="1158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(tf.float32,[None,16])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tf.placeholder</a:t>
            </a:r>
            <a:r>
              <a:rPr lang="ko-KR" altLang="en-US" dirty="0"/>
              <a:t>(tf.int32,[None,1]) </a:t>
            </a:r>
            <a:r>
              <a:rPr lang="en-US" altLang="ko-KR" dirty="0"/>
              <a:t> #2</a:t>
            </a:r>
            <a:r>
              <a:rPr lang="ko-KR" altLang="en-US" dirty="0"/>
              <a:t>차원의 데이터</a:t>
            </a:r>
          </a:p>
          <a:p>
            <a:r>
              <a:rPr lang="ko-KR" altLang="en-US" dirty="0" err="1"/>
              <a:t>Y_one_hot</a:t>
            </a:r>
            <a:r>
              <a:rPr lang="ko-KR" altLang="en-US" dirty="0"/>
              <a:t> = </a:t>
            </a:r>
            <a:r>
              <a:rPr lang="ko-KR" altLang="en-US" dirty="0" err="1"/>
              <a:t>tf.one_hot</a:t>
            </a:r>
            <a:r>
              <a:rPr lang="ko-KR" altLang="en-US" dirty="0"/>
              <a:t>(Y,7) #3차원의 데이터로 바꾸되</a:t>
            </a:r>
            <a:r>
              <a:rPr lang="en-US" altLang="ko-KR" dirty="0"/>
              <a:t>, </a:t>
            </a:r>
            <a:r>
              <a:rPr lang="ko-KR" altLang="en-US" dirty="0"/>
              <a:t>마지막 차원의 개수를 </a:t>
            </a:r>
            <a:r>
              <a:rPr lang="en-US" altLang="ko-KR" dirty="0"/>
              <a:t>7</a:t>
            </a:r>
            <a:r>
              <a:rPr lang="ko-KR" altLang="en-US" dirty="0"/>
              <a:t>로 지정했다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Y_one_hot</a:t>
            </a:r>
            <a:r>
              <a:rPr lang="ko-KR" altLang="en-US" dirty="0"/>
              <a:t> = </a:t>
            </a:r>
            <a:r>
              <a:rPr lang="ko-KR" altLang="en-US" dirty="0" err="1"/>
              <a:t>tf.reshape</a:t>
            </a:r>
            <a:r>
              <a:rPr lang="ko-KR" altLang="en-US" dirty="0"/>
              <a:t>(</a:t>
            </a:r>
            <a:r>
              <a:rPr lang="ko-KR" altLang="en-US" dirty="0" err="1"/>
              <a:t>Y_one_hot</a:t>
            </a:r>
            <a:r>
              <a:rPr lang="ko-KR" altLang="en-US" dirty="0"/>
              <a:t>,[-1,7])  #Y_one_hot변수의 끝 차원을 7로, 나머지 차원은 </a:t>
            </a:r>
            <a:r>
              <a:rPr lang="en-US" altLang="ko-KR" dirty="0"/>
              <a:t>?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 err="1"/>
              <a:t>알아서조정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F4E35-57AF-4024-A585-EE417442490C}"/>
              </a:ext>
            </a:extLst>
          </p:cNvPr>
          <p:cNvSpPr txBox="1"/>
          <p:nvPr/>
        </p:nvSpPr>
        <p:spPr>
          <a:xfrm>
            <a:off x="606668" y="1437364"/>
            <a:ext cx="580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One_hot</a:t>
            </a:r>
            <a:r>
              <a:rPr lang="en-US" altLang="ko-KR" dirty="0"/>
              <a:t>()</a:t>
            </a:r>
            <a:r>
              <a:rPr lang="ko-KR" altLang="en-US" dirty="0"/>
              <a:t>이라는 함수는 차원을 추가하되</a:t>
            </a:r>
            <a:r>
              <a:rPr lang="en-US" altLang="ko-KR" dirty="0"/>
              <a:t>, </a:t>
            </a:r>
            <a:r>
              <a:rPr lang="ko-KR" altLang="en-US" dirty="0"/>
              <a:t>마지막 차원의 개수를 지정할 수 있는 함수이다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CBED7-BB68-4D4E-8EA1-24A827918FD5}"/>
              </a:ext>
            </a:extLst>
          </p:cNvPr>
          <p:cNvSpPr txBox="1"/>
          <p:nvPr/>
        </p:nvSpPr>
        <p:spPr>
          <a:xfrm>
            <a:off x="701186" y="3929970"/>
            <a:ext cx="100957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출력값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endParaRPr lang="en-US" altLang="ko-KR" b="1" dirty="0"/>
          </a:p>
          <a:p>
            <a:r>
              <a:rPr lang="en-US" altLang="ko-KR" dirty="0" err="1"/>
              <a:t>Y.shape</a:t>
            </a:r>
            <a:r>
              <a:rPr lang="en-US" altLang="ko-KR" dirty="0"/>
              <a:t> : (?, 1)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en-US" altLang="ko-KR" dirty="0" err="1"/>
              <a:t>Y_one_hot</a:t>
            </a:r>
            <a:r>
              <a:rPr lang="ko-KR" altLang="en-US" dirty="0"/>
              <a:t>의 </a:t>
            </a:r>
            <a:r>
              <a:rPr lang="en-US" altLang="ko-KR" dirty="0"/>
              <a:t>shape : (?, 1, 7)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en-US" altLang="ko-KR" dirty="0" err="1"/>
              <a:t>Y_one_hot</a:t>
            </a:r>
            <a:r>
              <a:rPr lang="ko-KR" altLang="en-US" dirty="0"/>
              <a:t>의 </a:t>
            </a:r>
            <a:r>
              <a:rPr lang="en-US" altLang="ko-KR" dirty="0"/>
              <a:t>shape : (?, 7)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1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DB0327-B406-48CD-BE19-ABF88831A342}"/>
              </a:ext>
            </a:extLst>
          </p:cNvPr>
          <p:cNvSpPr txBox="1"/>
          <p:nvPr/>
        </p:nvSpPr>
        <p:spPr>
          <a:xfrm>
            <a:off x="606669" y="615462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A9FD0A2-1C2D-4CF0-887D-4CC96B962681}"/>
              </a:ext>
            </a:extLst>
          </p:cNvPr>
          <p:cNvSpPr/>
          <p:nvPr/>
        </p:nvSpPr>
        <p:spPr>
          <a:xfrm>
            <a:off x="2798168" y="1582615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D41A15-9C96-4E8F-B30C-65D041F290C5}"/>
              </a:ext>
            </a:extLst>
          </p:cNvPr>
          <p:cNvSpPr/>
          <p:nvPr/>
        </p:nvSpPr>
        <p:spPr>
          <a:xfrm>
            <a:off x="2798168" y="2452998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2A6EF5-F6BF-456F-9FD3-E8BDC15104B4}"/>
              </a:ext>
            </a:extLst>
          </p:cNvPr>
          <p:cNvSpPr/>
          <p:nvPr/>
        </p:nvSpPr>
        <p:spPr>
          <a:xfrm>
            <a:off x="2798168" y="3429000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814D4-87D9-441C-B0E4-9344F787394B}"/>
              </a:ext>
            </a:extLst>
          </p:cNvPr>
          <p:cNvSpPr txBox="1"/>
          <p:nvPr/>
        </p:nvSpPr>
        <p:spPr>
          <a:xfrm>
            <a:off x="3062652" y="410600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3BB59D-B997-4F9B-9CA3-4277E90673BD}"/>
              </a:ext>
            </a:extLst>
          </p:cNvPr>
          <p:cNvSpPr/>
          <p:nvPr/>
        </p:nvSpPr>
        <p:spPr>
          <a:xfrm>
            <a:off x="2798168" y="5104073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63C400-3FEE-48F2-8840-2A8EB47853AC}"/>
              </a:ext>
            </a:extLst>
          </p:cNvPr>
          <p:cNvSpPr/>
          <p:nvPr/>
        </p:nvSpPr>
        <p:spPr>
          <a:xfrm>
            <a:off x="2490437" y="1274885"/>
            <a:ext cx="1477108" cy="49676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EF56A3-CB1F-4644-AA37-B1AD9096B530}"/>
              </a:ext>
            </a:extLst>
          </p:cNvPr>
          <p:cNvSpPr/>
          <p:nvPr/>
        </p:nvSpPr>
        <p:spPr>
          <a:xfrm>
            <a:off x="7211906" y="1688123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28D034-8C90-4FA4-9007-25F9E1377AA1}"/>
              </a:ext>
            </a:extLst>
          </p:cNvPr>
          <p:cNvSpPr/>
          <p:nvPr/>
        </p:nvSpPr>
        <p:spPr>
          <a:xfrm>
            <a:off x="7211906" y="2558506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E14B9-EDEA-48FF-A802-1911989E39DA}"/>
              </a:ext>
            </a:extLst>
          </p:cNvPr>
          <p:cNvSpPr/>
          <p:nvPr/>
        </p:nvSpPr>
        <p:spPr>
          <a:xfrm>
            <a:off x="7211906" y="3534508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A0E13-471E-4722-B8AE-A31C89A126D7}"/>
              </a:ext>
            </a:extLst>
          </p:cNvPr>
          <p:cNvSpPr txBox="1"/>
          <p:nvPr/>
        </p:nvSpPr>
        <p:spPr>
          <a:xfrm>
            <a:off x="7476390" y="4211516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9EA4DAD-7A2E-44CD-807A-5AD4D388AF54}"/>
              </a:ext>
            </a:extLst>
          </p:cNvPr>
          <p:cNvSpPr/>
          <p:nvPr/>
        </p:nvSpPr>
        <p:spPr>
          <a:xfrm>
            <a:off x="7211906" y="5209581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AE710C-5F4A-4C04-9585-174B20C5B096}"/>
              </a:ext>
            </a:extLst>
          </p:cNvPr>
          <p:cNvSpPr/>
          <p:nvPr/>
        </p:nvSpPr>
        <p:spPr>
          <a:xfrm>
            <a:off x="6904175" y="1380393"/>
            <a:ext cx="1477108" cy="49676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4DF10C3-DAE5-4CD2-B78A-69104AF2ACB2}"/>
              </a:ext>
            </a:extLst>
          </p:cNvPr>
          <p:cNvSpPr/>
          <p:nvPr/>
        </p:nvSpPr>
        <p:spPr>
          <a:xfrm>
            <a:off x="608884" y="2365131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6BFEF7-E815-4C00-AEC9-6CAFB1B3D173}"/>
              </a:ext>
            </a:extLst>
          </p:cNvPr>
          <p:cNvSpPr/>
          <p:nvPr/>
        </p:nvSpPr>
        <p:spPr>
          <a:xfrm>
            <a:off x="606669" y="3534508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B711E8-C0F6-4272-86F5-00A418E34356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1373815" y="1903674"/>
            <a:ext cx="1538653" cy="79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268BDCE-AA93-45CC-A046-BB5927D67219}"/>
              </a:ext>
            </a:extLst>
          </p:cNvPr>
          <p:cNvCxnSpPr>
            <a:cxnSpLocks/>
          </p:cNvCxnSpPr>
          <p:nvPr/>
        </p:nvCxnSpPr>
        <p:spPr>
          <a:xfrm flipV="1">
            <a:off x="1161692" y="2778370"/>
            <a:ext cx="19009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BF55AA2-CBA5-48DB-A723-3245146E0738}"/>
              </a:ext>
            </a:extLst>
          </p:cNvPr>
          <p:cNvCxnSpPr>
            <a:cxnSpLocks/>
          </p:cNvCxnSpPr>
          <p:nvPr/>
        </p:nvCxnSpPr>
        <p:spPr>
          <a:xfrm>
            <a:off x="1288270" y="2778370"/>
            <a:ext cx="1712121" cy="99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CC1BB58-115A-462B-A749-CB09EEE61F5B}"/>
              </a:ext>
            </a:extLst>
          </p:cNvPr>
          <p:cNvCxnSpPr>
            <a:cxnSpLocks/>
          </p:cNvCxnSpPr>
          <p:nvPr/>
        </p:nvCxnSpPr>
        <p:spPr>
          <a:xfrm>
            <a:off x="1107115" y="2848513"/>
            <a:ext cx="1893276" cy="262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DB518C0-C7E3-4713-BB66-8A0A96F4D97E}"/>
              </a:ext>
            </a:extLst>
          </p:cNvPr>
          <p:cNvCxnSpPr>
            <a:cxnSpLocks/>
          </p:cNvCxnSpPr>
          <p:nvPr/>
        </p:nvCxnSpPr>
        <p:spPr>
          <a:xfrm flipV="1">
            <a:off x="1088066" y="2056075"/>
            <a:ext cx="1976802" cy="18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2D37FD2-937D-44AA-AB93-EE65B9FB54D8}"/>
              </a:ext>
            </a:extLst>
          </p:cNvPr>
          <p:cNvCxnSpPr>
            <a:cxnSpLocks/>
          </p:cNvCxnSpPr>
          <p:nvPr/>
        </p:nvCxnSpPr>
        <p:spPr>
          <a:xfrm flipV="1">
            <a:off x="1223793" y="2930771"/>
            <a:ext cx="1991259" cy="94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18A3130-0908-414C-A29A-A9535249B665}"/>
              </a:ext>
            </a:extLst>
          </p:cNvPr>
          <p:cNvCxnSpPr>
            <a:cxnSpLocks/>
          </p:cNvCxnSpPr>
          <p:nvPr/>
        </p:nvCxnSpPr>
        <p:spPr>
          <a:xfrm>
            <a:off x="1107115" y="3846578"/>
            <a:ext cx="2045676" cy="177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6DA8A2-A8B6-4BA6-A4CF-C55EC43DB674}"/>
              </a:ext>
            </a:extLst>
          </p:cNvPr>
          <p:cNvCxnSpPr>
            <a:cxnSpLocks/>
          </p:cNvCxnSpPr>
          <p:nvPr/>
        </p:nvCxnSpPr>
        <p:spPr>
          <a:xfrm flipV="1">
            <a:off x="1107115" y="3817695"/>
            <a:ext cx="2045676" cy="5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8F4A7C8-FA6C-4152-9EA0-CF2804B8FA76}"/>
              </a:ext>
            </a:extLst>
          </p:cNvPr>
          <p:cNvCxnSpPr>
            <a:stCxn id="18" idx="6"/>
          </p:cNvCxnSpPr>
          <p:nvPr/>
        </p:nvCxnSpPr>
        <p:spPr>
          <a:xfrm>
            <a:off x="3563099" y="1921119"/>
            <a:ext cx="3913291" cy="13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06B186D-AD49-415C-A4FF-ABB52A0FD504}"/>
              </a:ext>
            </a:extLst>
          </p:cNvPr>
          <p:cNvCxnSpPr>
            <a:cxnSpLocks/>
          </p:cNvCxnSpPr>
          <p:nvPr/>
        </p:nvCxnSpPr>
        <p:spPr>
          <a:xfrm>
            <a:off x="3308122" y="1919794"/>
            <a:ext cx="4168268" cy="92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E319A5-CD94-4A5E-AA33-B04899F60E45}"/>
              </a:ext>
            </a:extLst>
          </p:cNvPr>
          <p:cNvCxnSpPr>
            <a:cxnSpLocks/>
          </p:cNvCxnSpPr>
          <p:nvPr/>
        </p:nvCxnSpPr>
        <p:spPr>
          <a:xfrm>
            <a:off x="3460522" y="2072194"/>
            <a:ext cx="3936023" cy="17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07D35CB-8F2B-4821-9CD0-F3EEFC5A6176}"/>
              </a:ext>
            </a:extLst>
          </p:cNvPr>
          <p:cNvCxnSpPr>
            <a:cxnSpLocks/>
          </p:cNvCxnSpPr>
          <p:nvPr/>
        </p:nvCxnSpPr>
        <p:spPr>
          <a:xfrm>
            <a:off x="3262856" y="2056075"/>
            <a:ext cx="4133689" cy="351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C06DA1A-C52E-47DA-82CF-61EBB4DF5827}"/>
              </a:ext>
            </a:extLst>
          </p:cNvPr>
          <p:cNvSpPr/>
          <p:nvPr/>
        </p:nvSpPr>
        <p:spPr>
          <a:xfrm>
            <a:off x="9568244" y="3037743"/>
            <a:ext cx="764931" cy="677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D5DA6D-62B8-479D-9052-446C46DAC347}"/>
              </a:ext>
            </a:extLst>
          </p:cNvPr>
          <p:cNvSpPr txBox="1"/>
          <p:nvPr/>
        </p:nvSpPr>
        <p:spPr>
          <a:xfrm>
            <a:off x="677008" y="4809392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</a:p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F6CB26-EB98-41C1-803E-E1AB70BB4700}"/>
              </a:ext>
            </a:extLst>
          </p:cNvPr>
          <p:cNvSpPr txBox="1"/>
          <p:nvPr/>
        </p:nvSpPr>
        <p:spPr>
          <a:xfrm>
            <a:off x="4673516" y="6348046"/>
            <a:ext cx="16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C74D1-0247-4C58-9748-5BF7623B870F}"/>
              </a:ext>
            </a:extLst>
          </p:cNvPr>
          <p:cNvSpPr txBox="1"/>
          <p:nvPr/>
        </p:nvSpPr>
        <p:spPr>
          <a:xfrm>
            <a:off x="9627544" y="480939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</a:p>
          <a:p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3EF94F7-1F22-4CF0-ADFC-7A4263E17E40}"/>
              </a:ext>
            </a:extLst>
          </p:cNvPr>
          <p:cNvCxnSpPr>
            <a:cxnSpLocks/>
          </p:cNvCxnSpPr>
          <p:nvPr/>
        </p:nvCxnSpPr>
        <p:spPr>
          <a:xfrm>
            <a:off x="7651522" y="2072194"/>
            <a:ext cx="2299187" cy="129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0333496-47C8-4E95-AC51-29FA6EEF82FA}"/>
              </a:ext>
            </a:extLst>
          </p:cNvPr>
          <p:cNvCxnSpPr>
            <a:cxnSpLocks/>
          </p:cNvCxnSpPr>
          <p:nvPr/>
        </p:nvCxnSpPr>
        <p:spPr>
          <a:xfrm>
            <a:off x="7792199" y="2873963"/>
            <a:ext cx="1993639" cy="4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9C7239F-0E8A-4A7B-A100-A50B0D87A334}"/>
              </a:ext>
            </a:extLst>
          </p:cNvPr>
          <p:cNvCxnSpPr>
            <a:cxnSpLocks/>
          </p:cNvCxnSpPr>
          <p:nvPr/>
        </p:nvCxnSpPr>
        <p:spPr>
          <a:xfrm flipV="1">
            <a:off x="7712352" y="3525521"/>
            <a:ext cx="2238357" cy="36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2C6C50-180D-4563-8B28-C0F83600D426}"/>
              </a:ext>
            </a:extLst>
          </p:cNvPr>
          <p:cNvCxnSpPr>
            <a:cxnSpLocks/>
          </p:cNvCxnSpPr>
          <p:nvPr/>
        </p:nvCxnSpPr>
        <p:spPr>
          <a:xfrm flipV="1">
            <a:off x="7864752" y="3563845"/>
            <a:ext cx="1991425" cy="20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2730C60-9E04-42A7-9D1C-98E99FFE3154}"/>
              </a:ext>
            </a:extLst>
          </p:cNvPr>
          <p:cNvSpPr txBox="1"/>
          <p:nvPr/>
        </p:nvSpPr>
        <p:spPr>
          <a:xfrm>
            <a:off x="4831420" y="2920924"/>
            <a:ext cx="147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. . . </a:t>
            </a:r>
            <a:endParaRPr lang="ko-KR" altLang="en-US" sz="5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E8E8741-9152-4A26-8F28-5A6B0A7CB9D9}"/>
              </a:ext>
            </a:extLst>
          </p:cNvPr>
          <p:cNvCxnSpPr/>
          <p:nvPr/>
        </p:nvCxnSpPr>
        <p:spPr>
          <a:xfrm>
            <a:off x="2490437" y="6673334"/>
            <a:ext cx="58908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63B2C-6240-4C38-BE2C-73AD923B7569}"/>
              </a:ext>
            </a:extLst>
          </p:cNvPr>
          <p:cNvSpPr txBox="1"/>
          <p:nvPr/>
        </p:nvSpPr>
        <p:spPr>
          <a:xfrm>
            <a:off x="606669" y="615462"/>
            <a:ext cx="2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680A0-219F-468A-A114-45F82F9B74B4}"/>
              </a:ext>
            </a:extLst>
          </p:cNvPr>
          <p:cNvSpPr txBox="1"/>
          <p:nvPr/>
        </p:nvSpPr>
        <p:spPr>
          <a:xfrm>
            <a:off x="993531" y="171444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x1,</a:t>
            </a:r>
            <a:r>
              <a:rPr lang="ko-KR" altLang="en-US" dirty="0"/>
              <a:t>  </a:t>
            </a:r>
            <a:r>
              <a:rPr lang="en-US" altLang="ko-KR" dirty="0"/>
              <a:t>x2 ]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A8CA-495A-46F1-AA0A-83AAAA7689C3}"/>
              </a:ext>
            </a:extLst>
          </p:cNvPr>
          <p:cNvSpPr txBox="1"/>
          <p:nvPr/>
        </p:nvSpPr>
        <p:spPr>
          <a:xfrm>
            <a:off x="2439272" y="1714445"/>
            <a:ext cx="128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w1,</a:t>
            </a:r>
            <a:r>
              <a:rPr lang="ko-KR" altLang="en-US" dirty="0"/>
              <a:t>  </a:t>
            </a:r>
            <a:r>
              <a:rPr lang="en-US" altLang="ko-KR" dirty="0"/>
              <a:t>w2</a:t>
            </a:r>
          </a:p>
          <a:p>
            <a:r>
              <a:rPr lang="en-US" altLang="ko-KR" dirty="0"/>
              <a:t>  w3, w4</a:t>
            </a:r>
          </a:p>
          <a:p>
            <a:r>
              <a:rPr lang="en-US" altLang="ko-KR" dirty="0"/>
              <a:t>  .. 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8E277-579F-4F2C-BD78-2251BD74CE43}"/>
              </a:ext>
            </a:extLst>
          </p:cNvPr>
          <p:cNvSpPr txBox="1"/>
          <p:nvPr/>
        </p:nvSpPr>
        <p:spPr>
          <a:xfrm>
            <a:off x="4134446" y="1714444"/>
            <a:ext cx="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[b1</a:t>
            </a:r>
          </a:p>
          <a:p>
            <a:r>
              <a:rPr lang="en-US" altLang="ko-KR" dirty="0"/>
              <a:t> b1]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56756-7FA4-4A65-919A-B950BCBF579B}"/>
              </a:ext>
            </a:extLst>
          </p:cNvPr>
          <p:cNvSpPr txBox="1"/>
          <p:nvPr/>
        </p:nvSpPr>
        <p:spPr>
          <a:xfrm>
            <a:off x="5377831" y="174955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[L1,  L2]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21B1-964C-4BDA-840D-A4591A34B2EA}"/>
              </a:ext>
            </a:extLst>
          </p:cNvPr>
          <p:cNvSpPr txBox="1"/>
          <p:nvPr/>
        </p:nvSpPr>
        <p:spPr>
          <a:xfrm>
            <a:off x="2115144" y="17232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57DC-D52A-4829-BDE5-0B8465A948FF}"/>
              </a:ext>
            </a:extLst>
          </p:cNvPr>
          <p:cNvSpPr txBox="1"/>
          <p:nvPr/>
        </p:nvSpPr>
        <p:spPr>
          <a:xfrm>
            <a:off x="3722949" y="1723237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14837-9191-49FB-8B0B-CF51D4D20EBA}"/>
              </a:ext>
            </a:extLst>
          </p:cNvPr>
          <p:cNvSpPr txBox="1"/>
          <p:nvPr/>
        </p:nvSpPr>
        <p:spPr>
          <a:xfrm>
            <a:off x="4855415" y="1723237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68B7-5038-4E4F-8353-18C3938B0959}"/>
              </a:ext>
            </a:extLst>
          </p:cNvPr>
          <p:cNvSpPr txBox="1"/>
          <p:nvPr/>
        </p:nvSpPr>
        <p:spPr>
          <a:xfrm>
            <a:off x="6722394" y="1749557"/>
            <a:ext cx="508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[w1*x1+w3*x2+.. + b1, w2*x1+w4*x2 + .. b1  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B0B51-AE1B-423F-8B86-5A1A002C87FC}"/>
              </a:ext>
            </a:extLst>
          </p:cNvPr>
          <p:cNvSpPr txBox="1"/>
          <p:nvPr/>
        </p:nvSpPr>
        <p:spPr>
          <a:xfrm>
            <a:off x="6375824" y="1714445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9B5370-5561-4FA9-AD3E-74D81BCC4C9E}"/>
              </a:ext>
            </a:extLst>
          </p:cNvPr>
          <p:cNvSpPr/>
          <p:nvPr/>
        </p:nvSpPr>
        <p:spPr>
          <a:xfrm>
            <a:off x="791308" y="1345223"/>
            <a:ext cx="10937630" cy="13540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581D4-9FC8-4E68-A92A-C9201FA2B529}"/>
              </a:ext>
            </a:extLst>
          </p:cNvPr>
          <p:cNvSpPr txBox="1"/>
          <p:nvPr/>
        </p:nvSpPr>
        <p:spPr>
          <a:xfrm>
            <a:off x="993531" y="3850977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L1,</a:t>
            </a:r>
            <a:r>
              <a:rPr lang="ko-KR" altLang="en-US" dirty="0"/>
              <a:t>  </a:t>
            </a:r>
            <a:r>
              <a:rPr lang="en-US" altLang="ko-KR" dirty="0"/>
              <a:t>L2 ]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E7D82-03E8-4E6B-B9EF-798D6F4902FC}"/>
              </a:ext>
            </a:extLst>
          </p:cNvPr>
          <p:cNvSpPr txBox="1"/>
          <p:nvPr/>
        </p:nvSpPr>
        <p:spPr>
          <a:xfrm>
            <a:off x="2439272" y="3850977"/>
            <a:ext cx="153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w12,</a:t>
            </a:r>
            <a:r>
              <a:rPr lang="ko-KR" altLang="en-US" dirty="0"/>
              <a:t>  </a:t>
            </a:r>
            <a:r>
              <a:rPr lang="en-US" altLang="ko-KR" dirty="0"/>
              <a:t>w22</a:t>
            </a:r>
          </a:p>
          <a:p>
            <a:r>
              <a:rPr lang="en-US" altLang="ko-KR" dirty="0"/>
              <a:t>  w32,  w42</a:t>
            </a:r>
          </a:p>
          <a:p>
            <a:r>
              <a:rPr lang="en-US" altLang="ko-KR" dirty="0"/>
              <a:t>  … 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5CAB0-3C39-4582-935F-B74890E814EE}"/>
              </a:ext>
            </a:extLst>
          </p:cNvPr>
          <p:cNvSpPr txBox="1"/>
          <p:nvPr/>
        </p:nvSpPr>
        <p:spPr>
          <a:xfrm>
            <a:off x="4134446" y="3850976"/>
            <a:ext cx="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[b2</a:t>
            </a:r>
          </a:p>
          <a:p>
            <a:r>
              <a:rPr lang="en-US" altLang="ko-KR" dirty="0"/>
              <a:t> b2]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C96AE-4B85-4F16-B02A-3691BEC5075D}"/>
              </a:ext>
            </a:extLst>
          </p:cNvPr>
          <p:cNvSpPr txBox="1"/>
          <p:nvPr/>
        </p:nvSpPr>
        <p:spPr>
          <a:xfrm>
            <a:off x="5377831" y="388608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[L3,  L4]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F63F3-E297-4512-9563-968CD390A0CA}"/>
              </a:ext>
            </a:extLst>
          </p:cNvPr>
          <p:cNvSpPr txBox="1"/>
          <p:nvPr/>
        </p:nvSpPr>
        <p:spPr>
          <a:xfrm>
            <a:off x="2115144" y="38597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6D125-8AB2-43BD-B444-EE2E372B30DB}"/>
              </a:ext>
            </a:extLst>
          </p:cNvPr>
          <p:cNvSpPr txBox="1"/>
          <p:nvPr/>
        </p:nvSpPr>
        <p:spPr>
          <a:xfrm>
            <a:off x="3722949" y="3859769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282B8-CB66-498C-B8FC-FFB412BD6C9B}"/>
              </a:ext>
            </a:extLst>
          </p:cNvPr>
          <p:cNvSpPr txBox="1"/>
          <p:nvPr/>
        </p:nvSpPr>
        <p:spPr>
          <a:xfrm>
            <a:off x="4855415" y="3859769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28200-7438-4069-92BF-1C5446951764}"/>
              </a:ext>
            </a:extLst>
          </p:cNvPr>
          <p:cNvSpPr txBox="1"/>
          <p:nvPr/>
        </p:nvSpPr>
        <p:spPr>
          <a:xfrm>
            <a:off x="6810977" y="3886089"/>
            <a:ext cx="512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[w12*L1+w32*L2 + b2, w22*L1+w42*L2 + b2  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3E345-228C-4699-90CC-6230624F43E2}"/>
              </a:ext>
            </a:extLst>
          </p:cNvPr>
          <p:cNvSpPr txBox="1"/>
          <p:nvPr/>
        </p:nvSpPr>
        <p:spPr>
          <a:xfrm>
            <a:off x="6464407" y="3859769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53512-D30C-4CBC-B784-F5D4266F8112}"/>
              </a:ext>
            </a:extLst>
          </p:cNvPr>
          <p:cNvSpPr/>
          <p:nvPr/>
        </p:nvSpPr>
        <p:spPr>
          <a:xfrm>
            <a:off x="791308" y="3481755"/>
            <a:ext cx="10937630" cy="13540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53055C-3CD5-467C-8598-451054D8CAB8}"/>
              </a:ext>
            </a:extLst>
          </p:cNvPr>
          <p:cNvCxnSpPr/>
          <p:nvPr/>
        </p:nvCxnSpPr>
        <p:spPr>
          <a:xfrm>
            <a:off x="5917223" y="2883877"/>
            <a:ext cx="0" cy="44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97C135-35BC-49C8-8AE3-F3B07BBAC003}"/>
              </a:ext>
            </a:extLst>
          </p:cNvPr>
          <p:cNvCxnSpPr/>
          <p:nvPr/>
        </p:nvCxnSpPr>
        <p:spPr>
          <a:xfrm>
            <a:off x="5917223" y="5178669"/>
            <a:ext cx="0" cy="44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C5F6D-2AEE-46ED-BE42-A59A1614FC51}"/>
              </a:ext>
            </a:extLst>
          </p:cNvPr>
          <p:cNvSpPr txBox="1"/>
          <p:nvPr/>
        </p:nvSpPr>
        <p:spPr>
          <a:xfrm>
            <a:off x="5799242" y="562707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5D43BF0-7646-4871-842E-EB83680E35CB}"/>
              </a:ext>
            </a:extLst>
          </p:cNvPr>
          <p:cNvSpPr/>
          <p:nvPr/>
        </p:nvSpPr>
        <p:spPr>
          <a:xfrm>
            <a:off x="5238725" y="1419819"/>
            <a:ext cx="1283677" cy="1081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E11D898-4F87-4403-9519-30867F7C633F}"/>
              </a:ext>
            </a:extLst>
          </p:cNvPr>
          <p:cNvSpPr/>
          <p:nvPr/>
        </p:nvSpPr>
        <p:spPr>
          <a:xfrm>
            <a:off x="5238725" y="3582864"/>
            <a:ext cx="1283677" cy="1081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CA965-C9CB-405E-A60D-564AD1FAE7B7}"/>
              </a:ext>
            </a:extLst>
          </p:cNvPr>
          <p:cNvSpPr txBox="1"/>
          <p:nvPr/>
        </p:nvSpPr>
        <p:spPr>
          <a:xfrm>
            <a:off x="5528503" y="1415421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A6BE8-A7CC-4619-8C75-48E76D91B145}"/>
              </a:ext>
            </a:extLst>
          </p:cNvPr>
          <p:cNvSpPr txBox="1"/>
          <p:nvPr/>
        </p:nvSpPr>
        <p:spPr>
          <a:xfrm>
            <a:off x="5528503" y="3543190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5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2033</Words>
  <Application>Microsoft Office PowerPoint</Application>
  <PresentationFormat>와이드스크린</PresentationFormat>
  <Paragraphs>258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Workshop_0701_김서정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Workshop_0701_김서정</dc:title>
  <dc:creator>김 서정</dc:creator>
  <cp:lastModifiedBy>김 서정</cp:lastModifiedBy>
  <cp:revision>8</cp:revision>
  <dcterms:created xsi:type="dcterms:W3CDTF">2020-07-01T08:30:18Z</dcterms:created>
  <dcterms:modified xsi:type="dcterms:W3CDTF">2020-07-01T09:35:02Z</dcterms:modified>
</cp:coreProperties>
</file>