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8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7165A-04AA-43F3-BAE8-C4FFC1E0C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BD60B-3748-4B59-A8E2-2D3475001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138A3-DD05-46AF-A0AA-590BA6BD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E69-FE64-4A5C-A186-A6FC345D575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27F00-1B98-43D8-B651-86A14322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CA5D5-776D-47B9-A85F-5256CF60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EC96-3191-4D48-85FC-4DDE91E19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5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7232B-3192-4A7D-8401-C16F03A1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487109-588B-4F1A-8DEF-CEE990F3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32231-D10D-49E6-9ECD-A71FB6E3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E69-FE64-4A5C-A186-A6FC345D575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25061-6599-4216-8403-D761F04A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16482-958B-4E2F-B824-6B886E12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EC96-3191-4D48-85FC-4DDE91E19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5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1F3FA3-D706-47BE-B0CE-C7501B679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24DE09-2E86-482C-9C42-7AD2FC31D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54F9C-3779-4663-93B3-7D9FF4BA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E69-FE64-4A5C-A186-A6FC345D575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53731-5755-4CC1-BB0B-E794D8CE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2771F-084E-4FD5-9D44-6FD6A93E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EC96-3191-4D48-85FC-4DDE91E19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8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7B927-CF09-435C-8133-F70903B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B9CF2-77E8-4B65-A48E-F4B99ADE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334DE-40A3-4F02-B8BB-8CAA14A8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E69-FE64-4A5C-A186-A6FC345D575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EA201-9B44-4888-8D5F-27949160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FC412-AA53-459A-89E4-87F95491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EC96-3191-4D48-85FC-4DDE91E19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9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220C1-DCD3-47FC-9A12-DC346A14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53FA5-3578-44D9-B6CC-FDC2D5E6B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0AD79-7939-4264-9F84-2AE727CA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E69-FE64-4A5C-A186-A6FC345D575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DB979-34CE-4B05-99BD-A367B16D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0E3D5-98D2-458B-B297-3F24A9DA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EC96-3191-4D48-85FC-4DDE91E19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3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F80CE-E8A9-4F06-853C-B6866414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54047-6B1C-4EC8-8346-4817A8DF5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BEF9D-6EC5-4D5B-823F-DD3BFA899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D4C4F-1455-45DD-896D-B57120F7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E69-FE64-4A5C-A186-A6FC345D575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04A8F-BDA4-4ECB-B08A-9A3EA01C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9FAB0-428D-499F-8380-1FE314FD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EC96-3191-4D48-85FC-4DDE91E19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3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57F2C-41F8-4D5F-B0AC-1382B94E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F3A14-18B0-4DF7-BC38-53C8C0EE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E1F536-A662-403A-8F75-D89DE2F76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17D02E-9DAC-4ADC-9722-C7F83BAC6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A54B4D-31BC-486F-A70B-80284E20D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220C45-6864-4A48-B30F-51C7C008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E69-FE64-4A5C-A186-A6FC345D575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D80F04-268C-4559-A8D2-663CF0EE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B2E74C-3E21-42A3-98B4-0D5C8A60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EC96-3191-4D48-85FC-4DDE91E19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4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BEE8C-3A4C-4D3C-BCBF-FD452E05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B067A1-0086-4A57-84F1-40F5614C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E69-FE64-4A5C-A186-A6FC345D575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367178-39D9-4786-B849-679C72D4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5F1CA2-EB26-4078-93DA-B904828B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EC96-3191-4D48-85FC-4DDE91E19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3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A7C780-B194-4885-9C8C-1D04D901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E69-FE64-4A5C-A186-A6FC345D575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BD3138-FCB0-4F71-B0FA-6752B0F0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A31DDE-8D96-4534-A162-A83442D3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EC96-3191-4D48-85FC-4DDE91E19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5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B025D-4631-4DDA-B834-8111B328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F332-D055-4D11-9015-506AE2FE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A98E5-9159-472E-85FB-49146F53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C16F43-104F-4BB2-B324-D9033D0E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E69-FE64-4A5C-A186-A6FC345D575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27D82-89DA-4709-94A3-1D803881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41FEE9-1D8C-47B4-B665-65EF85EF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EC96-3191-4D48-85FC-4DDE91E19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7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A430-5C87-4423-8D5F-340F888F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6426B5-9133-454B-B348-0BA2A27D4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4C38F-3B43-46E6-A2F6-52889A1F3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200B1-553B-423D-BCF8-2B3205A7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E69-FE64-4A5C-A186-A6FC345D575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68A7B-42B4-4386-91AB-76E1760C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C2402-BDC3-4773-9BC4-F9E1D271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EC96-3191-4D48-85FC-4DDE91E19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9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F57AC5-3F29-43EF-BDDF-5C6FD120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9DC46-38B3-4C81-B319-2A8AF0CB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542FA-AF19-46FC-BFAF-1F8BC7DBD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64E69-FE64-4A5C-A186-A6FC345D575D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9C7EA-F4D1-40A7-94B8-F4D1DB532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18E5A-FD49-4401-BE31-199505E35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EEC96-3191-4D48-85FC-4DDE91E19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4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BAD7-989B-43EE-BD50-F00430459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Workshop_0702_</a:t>
            </a:r>
            <a:r>
              <a:rPr lang="ko-KR" altLang="en-US" dirty="0"/>
              <a:t>김서정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C1F6D-5121-4B28-B535-1A1616E9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1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BAD7-989B-43EE-BD50-F00430459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Adam </a:t>
            </a:r>
            <a:r>
              <a:rPr lang="ko-KR" altLang="en-US" dirty="0"/>
              <a:t>아담과 하와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C1F6D-5121-4B28-B535-1A1616E9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23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CCC391-6AAB-4D12-A853-91AB96CC627D}"/>
              </a:ext>
            </a:extLst>
          </p:cNvPr>
          <p:cNvSpPr txBox="1"/>
          <p:nvPr/>
        </p:nvSpPr>
        <p:spPr>
          <a:xfrm>
            <a:off x="633045" y="694592"/>
            <a:ext cx="1881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데이터 정규화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         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67220-24BB-40F6-B06E-4A451889D797}"/>
              </a:ext>
            </a:extLst>
          </p:cNvPr>
          <p:cNvSpPr txBox="1"/>
          <p:nvPr/>
        </p:nvSpPr>
        <p:spPr>
          <a:xfrm>
            <a:off x="738553" y="1828800"/>
            <a:ext cx="24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정규화가 왜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C9759A9-CE4A-4D83-A85F-3B56E920D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598101"/>
              </p:ext>
            </p:extLst>
          </p:nvPr>
        </p:nvGraphicFramePr>
        <p:xfrm>
          <a:off x="4254745" y="1760220"/>
          <a:ext cx="6057900" cy="166878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352923751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9367343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11021083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41312134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77499239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9253081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81515741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0198911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687937911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slag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water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superplastic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coarseagg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fineagg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strength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5433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971.8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748.5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00253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168.9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1080.8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796.2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5059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956.9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861.2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26189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893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193.3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1047.4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696.7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3246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889.8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7922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0D7094-64B5-4881-B648-CE4038C7996B}"/>
              </a:ext>
            </a:extLst>
          </p:cNvPr>
          <p:cNvSpPr txBox="1"/>
          <p:nvPr/>
        </p:nvSpPr>
        <p:spPr>
          <a:xfrm>
            <a:off x="1573822" y="4018085"/>
            <a:ext cx="8607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속성마다 최댓값</a:t>
            </a:r>
            <a:r>
              <a:rPr lang="en-US" altLang="ko-KR" dirty="0"/>
              <a:t>, </a:t>
            </a:r>
            <a:r>
              <a:rPr lang="ko-KR" altLang="en-US" dirty="0"/>
              <a:t>최솟값과의 </a:t>
            </a:r>
            <a:r>
              <a:rPr lang="en-US" altLang="ko-KR" dirty="0"/>
              <a:t>Scale</a:t>
            </a:r>
            <a:r>
              <a:rPr lang="ko-KR" altLang="en-US" dirty="0"/>
              <a:t>이 다름 </a:t>
            </a:r>
            <a:r>
              <a:rPr lang="en-US" altLang="ko-KR" dirty="0"/>
              <a:t>(age: 0~120, water : 100~300 </a:t>
            </a:r>
            <a:r>
              <a:rPr lang="ko-KR" altLang="en-US" dirty="0"/>
              <a:t>등등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Scale</a:t>
            </a:r>
            <a:r>
              <a:rPr lang="ko-KR" altLang="en-US" dirty="0"/>
              <a:t>이 다르면</a:t>
            </a:r>
            <a:r>
              <a:rPr lang="en-US" altLang="ko-KR" dirty="0"/>
              <a:t>, </a:t>
            </a:r>
            <a:r>
              <a:rPr lang="ko-KR" altLang="en-US" dirty="0"/>
              <a:t>각 속성의 </a:t>
            </a:r>
            <a:r>
              <a:rPr lang="ko-KR" altLang="en-US" dirty="0" err="1"/>
              <a:t>가중치값을</a:t>
            </a:r>
            <a:r>
              <a:rPr lang="ko-KR" altLang="en-US" dirty="0"/>
              <a:t> 정확히 측정할 수 없음</a:t>
            </a:r>
            <a:endParaRPr lang="en-US" altLang="ko-KR" dirty="0"/>
          </a:p>
          <a:p>
            <a:r>
              <a:rPr lang="en-US" altLang="ko-KR" dirty="0"/>
              <a:t>	(</a:t>
            </a:r>
            <a:r>
              <a:rPr lang="ko-KR" altLang="en-US" dirty="0"/>
              <a:t>스케일이 큰 쪽에 항상</a:t>
            </a:r>
            <a:r>
              <a:rPr lang="en-US" altLang="ko-KR" dirty="0"/>
              <a:t> </a:t>
            </a:r>
            <a:r>
              <a:rPr lang="ko-KR" altLang="en-US" dirty="0" err="1"/>
              <a:t>더많은</a:t>
            </a:r>
            <a:r>
              <a:rPr lang="ko-KR" altLang="en-US" dirty="0"/>
              <a:t> 가중치가 </a:t>
            </a:r>
            <a:r>
              <a:rPr lang="en-US" altLang="ko-KR" dirty="0"/>
              <a:t> </a:t>
            </a:r>
            <a:r>
              <a:rPr lang="ko-KR" altLang="en-US" dirty="0"/>
              <a:t>부여되므로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C15D-A30B-4955-9224-2FB399DC853E}"/>
              </a:ext>
            </a:extLst>
          </p:cNvPr>
          <p:cNvSpPr txBox="1"/>
          <p:nvPr/>
        </p:nvSpPr>
        <p:spPr>
          <a:xfrm>
            <a:off x="1573822" y="5442438"/>
            <a:ext cx="925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데이터속성들의 </a:t>
            </a:r>
            <a:r>
              <a:rPr lang="en-US" altLang="ko-KR" dirty="0"/>
              <a:t>Scale</a:t>
            </a:r>
            <a:r>
              <a:rPr lang="ko-KR" altLang="en-US" dirty="0"/>
              <a:t>을 맞추는 작업을 통해 가중치 값을 제대로 구할 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0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CCC391-6AAB-4D12-A853-91AB96CC627D}"/>
              </a:ext>
            </a:extLst>
          </p:cNvPr>
          <p:cNvSpPr txBox="1"/>
          <p:nvPr/>
        </p:nvSpPr>
        <p:spPr>
          <a:xfrm>
            <a:off x="633045" y="694592"/>
            <a:ext cx="2347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데이터 정규화 종류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         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67220-24BB-40F6-B06E-4A451889D797}"/>
              </a:ext>
            </a:extLst>
          </p:cNvPr>
          <p:cNvSpPr txBox="1"/>
          <p:nvPr/>
        </p:nvSpPr>
        <p:spPr>
          <a:xfrm>
            <a:off x="426058" y="1991416"/>
            <a:ext cx="224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err="1"/>
              <a:t>Min_Max_Scaler</a:t>
            </a:r>
            <a:r>
              <a:rPr lang="en-US" altLang="ko-KR" dirty="0"/>
              <a:t>() :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DC8C11-B8D7-4108-A75D-F9CA8CCAA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299" y="1617922"/>
            <a:ext cx="2886075" cy="1209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85F5B-597A-48B4-95A0-D134971F07E9}"/>
              </a:ext>
            </a:extLst>
          </p:cNvPr>
          <p:cNvSpPr txBox="1"/>
          <p:nvPr/>
        </p:nvSpPr>
        <p:spPr>
          <a:xfrm>
            <a:off x="5519829" y="1991416"/>
            <a:ext cx="224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 : [0 ~ 1]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69561F-66C2-44C9-BE72-8DEB2A4B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07" y="4660615"/>
            <a:ext cx="2495550" cy="1047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871F55-0E43-462C-A5B6-6DD01BDE9610}"/>
              </a:ext>
            </a:extLst>
          </p:cNvPr>
          <p:cNvSpPr txBox="1"/>
          <p:nvPr/>
        </p:nvSpPr>
        <p:spPr>
          <a:xfrm>
            <a:off x="4499191" y="4876539"/>
            <a:ext cx="282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 : [</a:t>
            </a:r>
            <a:r>
              <a:rPr lang="ko-KR" altLang="en-US" dirty="0"/>
              <a:t>음수 </a:t>
            </a:r>
            <a:r>
              <a:rPr lang="en-US" altLang="ko-KR" dirty="0"/>
              <a:t>~ </a:t>
            </a:r>
            <a:r>
              <a:rPr lang="ko-KR" altLang="en-US" dirty="0"/>
              <a:t>양수</a:t>
            </a:r>
            <a:r>
              <a:rPr lang="en-US" altLang="ko-KR" dirty="0"/>
              <a:t>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8E6C5-E467-4B97-B623-D223AA88AC81}"/>
              </a:ext>
            </a:extLst>
          </p:cNvPr>
          <p:cNvSpPr txBox="1"/>
          <p:nvPr/>
        </p:nvSpPr>
        <p:spPr>
          <a:xfrm>
            <a:off x="712176" y="4999824"/>
            <a:ext cx="224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-Z</a:t>
            </a:r>
            <a:r>
              <a:rPr lang="ko-KR" altLang="en-US" dirty="0"/>
              <a:t>정규화 </a:t>
            </a:r>
            <a:r>
              <a:rPr lang="en-US" altLang="ko-KR" dirty="0"/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3F58D8-4ACE-4F46-824B-56D429051659}"/>
              </a:ext>
            </a:extLst>
          </p:cNvPr>
          <p:cNvSpPr txBox="1"/>
          <p:nvPr/>
        </p:nvSpPr>
        <p:spPr>
          <a:xfrm>
            <a:off x="712176" y="6283446"/>
            <a:ext cx="224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등등</a:t>
            </a:r>
            <a:r>
              <a:rPr lang="en-US" altLang="ko-KR" dirty="0"/>
              <a:t>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6FF98-2B62-4D9F-BF75-8E5B643EAF07}"/>
              </a:ext>
            </a:extLst>
          </p:cNvPr>
          <p:cNvSpPr txBox="1"/>
          <p:nvPr/>
        </p:nvSpPr>
        <p:spPr>
          <a:xfrm>
            <a:off x="7345242" y="1206586"/>
            <a:ext cx="4149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Outlier</a:t>
            </a:r>
            <a:r>
              <a:rPr lang="ko-KR" altLang="en-US" dirty="0"/>
              <a:t>에 영향을 많이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예를 들어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, 100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개의 값이 있는데 그 중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99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개는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0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과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40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사이에 있고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,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나머지 하나가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100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이면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,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99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개의 값이 모두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0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부터 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0.4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사이의 값으로 변환된다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r>
              <a:rPr lang="ko-KR" altLang="en-US" dirty="0"/>
              <a:t>이렇게 되면</a:t>
            </a:r>
            <a:r>
              <a:rPr lang="en-US" altLang="ko-KR" dirty="0"/>
              <a:t>, x</a:t>
            </a:r>
            <a:r>
              <a:rPr lang="ko-KR" altLang="en-US" dirty="0"/>
              <a:t>축이 </a:t>
            </a:r>
            <a:r>
              <a:rPr lang="en-US" altLang="ko-KR" dirty="0"/>
              <a:t>0~1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값은 </a:t>
            </a:r>
            <a:r>
              <a:rPr lang="en-US" altLang="ko-KR" dirty="0"/>
              <a:t>0~0.4</a:t>
            </a:r>
            <a:r>
              <a:rPr lang="ko-KR" altLang="en-US" dirty="0"/>
              <a:t>에 밀집되어 있게 된다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D465C-AECD-4EE5-B6E8-06F5887EACC6}"/>
              </a:ext>
            </a:extLst>
          </p:cNvPr>
          <p:cNvSpPr txBox="1"/>
          <p:nvPr/>
        </p:nvSpPr>
        <p:spPr>
          <a:xfrm>
            <a:off x="7453863" y="4507262"/>
            <a:ext cx="2822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Min_maxScaler</a:t>
            </a:r>
            <a:r>
              <a:rPr lang="ko-KR" altLang="en-US" dirty="0"/>
              <a:t>의 단점을 보완한 </a:t>
            </a:r>
            <a:r>
              <a:rPr lang="ko-KR" altLang="en-US" dirty="0" err="1"/>
              <a:t>정규화방식이다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평균보다 크면 양수</a:t>
            </a:r>
            <a:r>
              <a:rPr lang="en-US" altLang="ko-KR" dirty="0"/>
              <a:t>, </a:t>
            </a:r>
            <a:r>
              <a:rPr lang="ko-KR" altLang="en-US" dirty="0"/>
              <a:t>평균보다 작으면 음수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평균보다 얼마나 큰지는 표준편차 크기에 달렸다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59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E4B168-94E1-4953-8A25-3597DFD73CEC}"/>
              </a:ext>
            </a:extLst>
          </p:cNvPr>
          <p:cNvSpPr txBox="1"/>
          <p:nvPr/>
        </p:nvSpPr>
        <p:spPr>
          <a:xfrm>
            <a:off x="633045" y="694592"/>
            <a:ext cx="414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Cost(</a:t>
            </a:r>
            <a:r>
              <a:rPr lang="ko-KR" altLang="en-US" dirty="0" err="1"/>
              <a:t>예측값</a:t>
            </a:r>
            <a:r>
              <a:rPr lang="en-US" altLang="ko-KR" dirty="0"/>
              <a:t>-</a:t>
            </a:r>
            <a:r>
              <a:rPr lang="ko-KR" altLang="en-US" dirty="0" err="1"/>
              <a:t>실제값</a:t>
            </a:r>
            <a:r>
              <a:rPr lang="en-US" altLang="ko-KR" dirty="0"/>
              <a:t>) </a:t>
            </a:r>
            <a:r>
              <a:rPr lang="ko-KR" altLang="en-US" dirty="0"/>
              <a:t>계산은 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0399F-0BED-4DFE-8818-191249E8EFC4}"/>
              </a:ext>
            </a:extLst>
          </p:cNvPr>
          <p:cNvSpPr txBox="1"/>
          <p:nvPr/>
        </p:nvSpPr>
        <p:spPr>
          <a:xfrm>
            <a:off x="1954002" y="1786300"/>
            <a:ext cx="110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최소제곱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83AD0-E76D-488B-A72F-56515A4201EC}"/>
              </a:ext>
            </a:extLst>
          </p:cNvPr>
          <p:cNvSpPr txBox="1"/>
          <p:nvPr/>
        </p:nvSpPr>
        <p:spPr>
          <a:xfrm>
            <a:off x="7610984" y="1063924"/>
            <a:ext cx="169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교차 엔트로피</a:t>
            </a:r>
          </a:p>
        </p:txBody>
      </p:sp>
      <p:pic>
        <p:nvPicPr>
          <p:cNvPr id="2050" name="Picture 2" descr="손실함수] 평균제곱오차(Mean Squared Error)와 교차엔트로피 오차 ...">
            <a:extLst>
              <a:ext uri="{FF2B5EF4-FFF2-40B4-BE49-F238E27FC236}">
                <a16:creationId xmlns:a16="http://schemas.microsoft.com/office/drawing/2014/main" id="{A5DEA537-3597-411B-9ED1-EBD65582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83" y="2073515"/>
            <a:ext cx="3091229" cy="90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193B06-62F1-4148-9A13-3A42B6429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9" y="1442048"/>
            <a:ext cx="2278212" cy="717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4EC3C-3503-4B74-815E-664A073E5ECA}"/>
              </a:ext>
            </a:extLst>
          </p:cNvPr>
          <p:cNvSpPr txBox="1"/>
          <p:nvPr/>
        </p:nvSpPr>
        <p:spPr>
          <a:xfrm>
            <a:off x="6062600" y="2168055"/>
            <a:ext cx="60372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-Classification</a:t>
            </a:r>
            <a:r>
              <a:rPr lang="ko-KR" altLang="en-US" dirty="0"/>
              <a:t>문제에서 </a:t>
            </a:r>
            <a:r>
              <a:rPr lang="en-US" altLang="ko-KR" dirty="0" err="1"/>
              <a:t>one_hot</a:t>
            </a:r>
            <a:r>
              <a:rPr lang="ko-KR" altLang="en-US" dirty="0"/>
              <a:t>코딩했을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사용할 수 </a:t>
            </a:r>
            <a:r>
              <a:rPr lang="ko-KR" altLang="en-US" dirty="0" err="1"/>
              <a:t>있는오차</a:t>
            </a:r>
            <a:r>
              <a:rPr lang="ko-KR" altLang="en-US" dirty="0"/>
              <a:t> 계산법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sum(</a:t>
            </a:r>
            <a:r>
              <a:rPr lang="ko-KR" altLang="en-US" dirty="0"/>
              <a:t> </a:t>
            </a:r>
            <a:r>
              <a:rPr lang="ko-KR" altLang="en-US" dirty="0" err="1"/>
              <a:t>라벨값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자연로그</a:t>
            </a:r>
            <a:r>
              <a:rPr lang="en-US" altLang="ko-KR" dirty="0"/>
              <a:t>(</a:t>
            </a:r>
            <a:r>
              <a:rPr lang="ko-KR" altLang="en-US" dirty="0"/>
              <a:t>모델 </a:t>
            </a:r>
            <a:r>
              <a:rPr lang="ko-KR" altLang="en-US" dirty="0" err="1"/>
              <a:t>출력값</a:t>
            </a:r>
            <a:r>
              <a:rPr lang="en-US" altLang="ko-KR" dirty="0"/>
              <a:t>))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라벨값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ko-KR" altLang="en-US" dirty="0" err="1"/>
              <a:t>출력값이</a:t>
            </a:r>
            <a:r>
              <a:rPr lang="ko-KR" altLang="en-US" dirty="0"/>
              <a:t> 차이가 날수록 </a:t>
            </a:r>
            <a:endParaRPr lang="en-US" altLang="ko-KR" dirty="0"/>
          </a:p>
          <a:p>
            <a:r>
              <a:rPr lang="ko-KR" altLang="en-US" dirty="0"/>
              <a:t>큰 페널티</a:t>
            </a:r>
            <a:r>
              <a:rPr lang="en-US" altLang="ko-KR" dirty="0"/>
              <a:t>(</a:t>
            </a:r>
            <a:r>
              <a:rPr lang="ko-KR" altLang="en-US" dirty="0" err="1"/>
              <a:t>엔트로피값이</a:t>
            </a:r>
            <a:r>
              <a:rPr lang="ko-KR" altLang="en-US" dirty="0"/>
              <a:t> 엄청 커짐</a:t>
            </a:r>
            <a:r>
              <a:rPr lang="en-US" altLang="ko-KR" dirty="0"/>
              <a:t>)</a:t>
            </a:r>
            <a:r>
              <a:rPr lang="ko-KR" altLang="en-US" dirty="0"/>
              <a:t>가 부여된다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시그모이드함수를</a:t>
            </a:r>
            <a:r>
              <a:rPr lang="ko-KR" altLang="en-US" dirty="0"/>
              <a:t> 통해 </a:t>
            </a:r>
            <a:r>
              <a:rPr lang="ko-KR" altLang="en-US" dirty="0" err="1"/>
              <a:t>분류햇을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 err="1"/>
              <a:t>최소제곱으로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Cost</a:t>
            </a:r>
            <a:r>
              <a:rPr lang="ko-KR" altLang="en-US" dirty="0"/>
              <a:t>값을 계산하면</a:t>
            </a:r>
            <a:r>
              <a:rPr lang="en-US" altLang="ko-KR" dirty="0"/>
              <a:t>, </a:t>
            </a:r>
            <a:r>
              <a:rPr lang="ko-KR" altLang="en-US" dirty="0"/>
              <a:t>울퉁불퉁한 표면의 그래프가 나타나 </a:t>
            </a:r>
            <a:endParaRPr lang="en-US" altLang="ko-KR" dirty="0"/>
          </a:p>
          <a:p>
            <a:r>
              <a:rPr lang="ko-KR" altLang="en-US" dirty="0"/>
              <a:t>제대로 </a:t>
            </a:r>
            <a:r>
              <a:rPr lang="en-US" altLang="ko-KR" dirty="0"/>
              <a:t>cost</a:t>
            </a:r>
            <a:r>
              <a:rPr lang="ko-KR" altLang="en-US" dirty="0"/>
              <a:t>를 측정할 </a:t>
            </a:r>
            <a:r>
              <a:rPr lang="ko-KR" altLang="en-US" dirty="0" err="1"/>
              <a:t>수없으므로</a:t>
            </a:r>
            <a:endParaRPr lang="en-US" altLang="ko-KR" dirty="0"/>
          </a:p>
          <a:p>
            <a:r>
              <a:rPr lang="ko-KR" altLang="en-US" dirty="0"/>
              <a:t>교차 엔트로피식을 이용하여 </a:t>
            </a:r>
            <a:r>
              <a:rPr lang="en-US" altLang="ko-KR" dirty="0"/>
              <a:t>cost</a:t>
            </a:r>
            <a:r>
              <a:rPr lang="ko-KR" altLang="en-US" dirty="0"/>
              <a:t>값을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데이터값이</a:t>
            </a:r>
            <a:r>
              <a:rPr lang="ko-KR" altLang="en-US" dirty="0"/>
              <a:t> </a:t>
            </a:r>
            <a:r>
              <a:rPr lang="en-US" altLang="ko-KR" dirty="0"/>
              <a:t>0~1</a:t>
            </a:r>
            <a:r>
              <a:rPr lang="ko-KR" altLang="en-US" dirty="0"/>
              <a:t>사이일때</a:t>
            </a:r>
            <a:r>
              <a:rPr lang="en-US" altLang="ko-KR" dirty="0"/>
              <a:t>, </a:t>
            </a:r>
            <a:r>
              <a:rPr lang="ko-KR" altLang="en-US" dirty="0"/>
              <a:t>사용된다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결국</a:t>
            </a:r>
            <a:r>
              <a:rPr lang="en-US" altLang="ko-KR" dirty="0"/>
              <a:t>, </a:t>
            </a:r>
            <a:r>
              <a:rPr lang="ko-KR" altLang="en-US" dirty="0" err="1"/>
              <a:t>시그모이드함수를</a:t>
            </a:r>
            <a:r>
              <a:rPr lang="ko-KR" altLang="en-US" dirty="0"/>
              <a:t> </a:t>
            </a:r>
            <a:r>
              <a:rPr lang="ko-KR" altLang="en-US" dirty="0" err="1"/>
              <a:t>사용할때와</a:t>
            </a:r>
            <a:r>
              <a:rPr lang="ko-KR" altLang="en-US" dirty="0"/>
              <a:t> 동일한 말이다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0A8BB-83E0-452D-8E38-194FF06E1829}"/>
              </a:ext>
            </a:extLst>
          </p:cNvPr>
          <p:cNvSpPr txBox="1"/>
          <p:nvPr/>
        </p:nvSpPr>
        <p:spPr>
          <a:xfrm>
            <a:off x="787114" y="2983062"/>
            <a:ext cx="45833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절대값</a:t>
            </a:r>
            <a:r>
              <a:rPr lang="en-US" altLang="ko-KR" dirty="0"/>
              <a:t>(</a:t>
            </a:r>
            <a:r>
              <a:rPr lang="ko-KR" altLang="en-US" dirty="0" err="1"/>
              <a:t>데이터값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보다 크고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오차의 페널티를 좀 더 크게 주고자 할 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쓰인다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일반적으로 주로 쓰인다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40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955E2-D5AF-4B71-AE0E-C6854BB8A8E2}"/>
              </a:ext>
            </a:extLst>
          </p:cNvPr>
          <p:cNvSpPr txBox="1"/>
          <p:nvPr/>
        </p:nvSpPr>
        <p:spPr>
          <a:xfrm>
            <a:off x="633045" y="694592"/>
            <a:ext cx="464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를 이용한 </a:t>
            </a:r>
            <a:r>
              <a:rPr lang="ko-KR" altLang="en-US" dirty="0" err="1"/>
              <a:t>손글씨</a:t>
            </a:r>
            <a:r>
              <a:rPr lang="ko-KR" altLang="en-US" dirty="0"/>
              <a:t> 예측 모델 만들기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27521-4C34-4E48-B530-C886ECD62CF7}"/>
              </a:ext>
            </a:extLst>
          </p:cNvPr>
          <p:cNvSpPr txBox="1"/>
          <p:nvPr/>
        </p:nvSpPr>
        <p:spPr>
          <a:xfrm>
            <a:off x="3048733" y="-8251120"/>
            <a:ext cx="6097464" cy="2336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from</a:t>
            </a:r>
            <a:r>
              <a:rPr lang="ko-KR" altLang="en-US" dirty="0"/>
              <a:t> PIL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r>
              <a:rPr lang="ko-KR" altLang="en-US" dirty="0"/>
              <a:t>  #소프트맥스로 분류모델, </a:t>
            </a:r>
            <a:r>
              <a:rPr lang="ko-KR" altLang="en-US" dirty="0" err="1"/>
              <a:t>NN로</a:t>
            </a:r>
            <a:r>
              <a:rPr lang="ko-KR" altLang="en-US" dirty="0"/>
              <a:t> 분류모델 </a:t>
            </a:r>
            <a:r>
              <a:rPr lang="ko-KR" altLang="en-US" dirty="0" err="1"/>
              <a:t>만들어보기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tensorflow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tf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tensorflow.examples.tutorials.mnist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input_data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im</a:t>
            </a:r>
            <a:r>
              <a:rPr lang="ko-KR" altLang="en-US" dirty="0"/>
              <a:t> = </a:t>
            </a:r>
            <a:r>
              <a:rPr lang="ko-KR" altLang="en-US" dirty="0" err="1"/>
              <a:t>Image.open</a:t>
            </a:r>
            <a:r>
              <a:rPr lang="ko-KR" altLang="en-US" dirty="0"/>
              <a:t>('my_written_2.png')</a:t>
            </a:r>
          </a:p>
          <a:p>
            <a:r>
              <a:rPr lang="ko-KR" altLang="en-US" dirty="0" err="1"/>
              <a:t>pixel</a:t>
            </a:r>
            <a:r>
              <a:rPr lang="ko-KR" altLang="en-US" dirty="0"/>
              <a:t> =</a:t>
            </a:r>
            <a:r>
              <a:rPr lang="ko-KR" altLang="en-US" dirty="0" err="1"/>
              <a:t>np.array</a:t>
            </a:r>
            <a:r>
              <a:rPr lang="ko-KR" altLang="en-US" dirty="0"/>
              <a:t>(</a:t>
            </a:r>
            <a:r>
              <a:rPr lang="ko-KR" altLang="en-US" dirty="0" err="1"/>
              <a:t>im</a:t>
            </a:r>
            <a:r>
              <a:rPr lang="ko-KR" altLang="en-US" dirty="0"/>
              <a:t>)  #3byte씩, </a:t>
            </a:r>
            <a:r>
              <a:rPr lang="ko-KR" altLang="en-US" dirty="0" err="1"/>
              <a:t>읽어옴</a:t>
            </a:r>
            <a:r>
              <a:rPr lang="ko-KR" altLang="en-US" dirty="0"/>
              <a:t>  </a:t>
            </a:r>
            <a:r>
              <a:rPr lang="ko-KR" altLang="en-US" dirty="0" err="1"/>
              <a:t>shape</a:t>
            </a:r>
            <a:r>
              <a:rPr lang="ko-KR" altLang="en-US" dirty="0"/>
              <a:t> = (28,28,3)</a:t>
            </a:r>
          </a:p>
          <a:p>
            <a:r>
              <a:rPr lang="ko-KR" altLang="en-US" dirty="0" err="1"/>
              <a:t>mytestimg</a:t>
            </a:r>
            <a:r>
              <a:rPr lang="ko-KR" altLang="en-US" dirty="0"/>
              <a:t>=1-pixel[:,:,0]/255  # 0~1사이값으로 변경 (</a:t>
            </a:r>
            <a:r>
              <a:rPr lang="ko-KR" altLang="en-US" dirty="0" err="1"/>
              <a:t>까만부분</a:t>
            </a:r>
            <a:r>
              <a:rPr lang="ko-KR" altLang="en-US" dirty="0"/>
              <a:t> : 1, </a:t>
            </a:r>
            <a:r>
              <a:rPr lang="ko-KR" altLang="en-US" dirty="0" err="1"/>
              <a:t>하얀부분</a:t>
            </a:r>
            <a:r>
              <a:rPr lang="ko-KR" altLang="en-US" dirty="0"/>
              <a:t> : 0에 가까움)</a:t>
            </a:r>
          </a:p>
          <a:p>
            <a:r>
              <a:rPr lang="ko-KR" altLang="en-US" dirty="0" err="1"/>
              <a:t>mytestimg</a:t>
            </a:r>
            <a:r>
              <a:rPr lang="ko-KR" altLang="en-US" dirty="0"/>
              <a:t>=</a:t>
            </a:r>
            <a:r>
              <a:rPr lang="ko-KR" altLang="en-US" dirty="0" err="1"/>
              <a:t>mytestimg.reshape</a:t>
            </a:r>
            <a:r>
              <a:rPr lang="ko-KR" altLang="en-US" dirty="0"/>
              <a:t>(1,784)    # </a:t>
            </a:r>
            <a:r>
              <a:rPr lang="ko-KR" altLang="en-US" dirty="0" err="1"/>
              <a:t>X값이</a:t>
            </a:r>
            <a:r>
              <a:rPr lang="ko-KR" altLang="en-US" dirty="0"/>
              <a:t> (</a:t>
            </a:r>
            <a:r>
              <a:rPr lang="ko-KR" altLang="en-US" dirty="0" err="1"/>
              <a:t>N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784이므로 -&gt; (784,1)로 바꾸어 줘야함)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mytestimg.shape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learning_rate</a:t>
            </a:r>
            <a:r>
              <a:rPr lang="ko-KR" altLang="en-US" dirty="0"/>
              <a:t> = 0.001</a:t>
            </a:r>
          </a:p>
          <a:p>
            <a:r>
              <a:rPr lang="ko-KR" altLang="en-US" dirty="0" err="1"/>
              <a:t>training_epochs</a:t>
            </a:r>
            <a:r>
              <a:rPr lang="ko-KR" altLang="en-US" dirty="0"/>
              <a:t> = 15</a:t>
            </a:r>
          </a:p>
          <a:p>
            <a:r>
              <a:rPr lang="ko-KR" altLang="en-US" dirty="0" err="1"/>
              <a:t>batch_size</a:t>
            </a:r>
            <a:r>
              <a:rPr lang="ko-KR" altLang="en-US" dirty="0"/>
              <a:t> = 100   #100개의 행을 먼저 연산 -&gt; 200번 행 연산 -&gt; ... </a:t>
            </a:r>
          </a:p>
          <a:p>
            <a:endParaRPr lang="ko-KR" altLang="en-US" dirty="0"/>
          </a:p>
          <a:p>
            <a:r>
              <a:rPr lang="ko-KR" altLang="en-US" dirty="0" err="1"/>
              <a:t>X</a:t>
            </a:r>
            <a:r>
              <a:rPr lang="ko-KR" altLang="en-US" dirty="0"/>
              <a:t>=</a:t>
            </a:r>
            <a:r>
              <a:rPr lang="ko-KR" altLang="en-US" dirty="0" err="1"/>
              <a:t>tf.placeholder</a:t>
            </a:r>
            <a:r>
              <a:rPr lang="ko-KR" altLang="en-US" dirty="0"/>
              <a:t>(tf.float32, </a:t>
            </a:r>
            <a:r>
              <a:rPr lang="ko-KR" altLang="en-US" dirty="0" err="1"/>
              <a:t>shape</a:t>
            </a:r>
            <a:r>
              <a:rPr lang="ko-KR" altLang="en-US" dirty="0"/>
              <a:t>=[None,784]) #28*28 개의 </a:t>
            </a:r>
            <a:r>
              <a:rPr lang="ko-KR" altLang="en-US" dirty="0" err="1"/>
              <a:t>픽셀값</a:t>
            </a:r>
            <a:r>
              <a:rPr lang="ko-KR" altLang="en-US" dirty="0"/>
              <a:t> 2차원 데이터로 </a:t>
            </a:r>
            <a:r>
              <a:rPr lang="ko-KR" altLang="en-US" dirty="0" err="1"/>
              <a:t>저장되어있음</a:t>
            </a:r>
            <a:endParaRPr lang="ko-KR" altLang="en-US" dirty="0"/>
          </a:p>
          <a:p>
            <a:r>
              <a:rPr lang="ko-KR" altLang="en-US" dirty="0" err="1"/>
              <a:t>Y</a:t>
            </a:r>
            <a:r>
              <a:rPr lang="ko-KR" altLang="en-US" dirty="0"/>
              <a:t>=</a:t>
            </a:r>
            <a:r>
              <a:rPr lang="ko-KR" altLang="en-US" dirty="0" err="1"/>
              <a:t>tf.placeholder</a:t>
            </a:r>
            <a:r>
              <a:rPr lang="ko-KR" altLang="en-US" dirty="0"/>
              <a:t>(tf.float32, [</a:t>
            </a:r>
            <a:r>
              <a:rPr lang="ko-KR" altLang="en-US" dirty="0" err="1"/>
              <a:t>None</a:t>
            </a:r>
            <a:r>
              <a:rPr lang="ko-KR" altLang="en-US" dirty="0"/>
              <a:t>, 10]) #10개로 맵핑</a:t>
            </a:r>
          </a:p>
          <a:p>
            <a:endParaRPr lang="ko-KR" altLang="en-US" dirty="0"/>
          </a:p>
          <a:p>
            <a:r>
              <a:rPr lang="ko-KR" altLang="en-US" dirty="0"/>
              <a:t>w1 = 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tf.random_normal</a:t>
            </a:r>
            <a:r>
              <a:rPr lang="ko-KR" altLang="en-US" dirty="0"/>
              <a:t>([784, 256]),</a:t>
            </a:r>
            <a:r>
              <a:rPr lang="ko-KR" altLang="en-US" dirty="0" err="1"/>
              <a:t>name</a:t>
            </a:r>
            <a:r>
              <a:rPr lang="ko-KR" altLang="en-US" dirty="0"/>
              <a:t>='</a:t>
            </a:r>
            <a:r>
              <a:rPr lang="ko-KR" altLang="en-US" dirty="0" err="1"/>
              <a:t>weight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b1 = 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tf.random_normal</a:t>
            </a:r>
            <a:r>
              <a:rPr lang="ko-KR" altLang="en-US" dirty="0"/>
              <a:t>([256]),</a:t>
            </a:r>
            <a:r>
              <a:rPr lang="ko-KR" altLang="en-US" dirty="0" err="1"/>
              <a:t>name</a:t>
            </a:r>
            <a:r>
              <a:rPr lang="ko-KR" altLang="en-US" dirty="0"/>
              <a:t>='</a:t>
            </a:r>
            <a:r>
              <a:rPr lang="ko-KR" altLang="en-US" dirty="0" err="1"/>
              <a:t>bias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L1=</a:t>
            </a:r>
            <a:r>
              <a:rPr lang="ko-KR" altLang="en-US" dirty="0" err="1"/>
              <a:t>tf.nn.relu</a:t>
            </a:r>
            <a:r>
              <a:rPr lang="ko-KR" altLang="en-US" dirty="0"/>
              <a:t>(</a:t>
            </a:r>
            <a:r>
              <a:rPr lang="ko-KR" altLang="en-US" dirty="0" err="1"/>
              <a:t>tf.matmul</a:t>
            </a:r>
            <a:r>
              <a:rPr lang="ko-KR" altLang="en-US" dirty="0"/>
              <a:t>(X,w1)+b1)</a:t>
            </a:r>
          </a:p>
          <a:p>
            <a:endParaRPr lang="ko-KR" altLang="en-US" dirty="0"/>
          </a:p>
          <a:p>
            <a:r>
              <a:rPr lang="ko-KR" altLang="en-US" dirty="0"/>
              <a:t>w2 = 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tf.random_normal</a:t>
            </a:r>
            <a:r>
              <a:rPr lang="ko-KR" altLang="en-US" dirty="0"/>
              <a:t>([256, 256]),</a:t>
            </a:r>
            <a:r>
              <a:rPr lang="ko-KR" altLang="en-US" dirty="0" err="1"/>
              <a:t>name</a:t>
            </a:r>
            <a:r>
              <a:rPr lang="ko-KR" altLang="en-US" dirty="0"/>
              <a:t>='</a:t>
            </a:r>
            <a:r>
              <a:rPr lang="ko-KR" altLang="en-US" dirty="0" err="1"/>
              <a:t>weight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b2 = 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tf.random_normal</a:t>
            </a:r>
            <a:r>
              <a:rPr lang="ko-KR" altLang="en-US" dirty="0"/>
              <a:t>([256]),</a:t>
            </a:r>
            <a:r>
              <a:rPr lang="ko-KR" altLang="en-US" dirty="0" err="1"/>
              <a:t>name</a:t>
            </a:r>
            <a:r>
              <a:rPr lang="ko-KR" altLang="en-US" dirty="0"/>
              <a:t>='</a:t>
            </a:r>
            <a:r>
              <a:rPr lang="ko-KR" altLang="en-US" dirty="0" err="1"/>
              <a:t>bias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L2=</a:t>
            </a:r>
            <a:r>
              <a:rPr lang="ko-KR" altLang="en-US" dirty="0" err="1"/>
              <a:t>tf.nn.relu</a:t>
            </a:r>
            <a:r>
              <a:rPr lang="ko-KR" altLang="en-US" dirty="0"/>
              <a:t>(</a:t>
            </a:r>
            <a:r>
              <a:rPr lang="ko-KR" altLang="en-US" dirty="0" err="1"/>
              <a:t>tf.matmul</a:t>
            </a:r>
            <a:r>
              <a:rPr lang="ko-KR" altLang="en-US" dirty="0"/>
              <a:t>(L1,w2)+b2)                               </a:t>
            </a:r>
          </a:p>
          <a:p>
            <a:endParaRPr lang="ko-KR" altLang="en-US" dirty="0"/>
          </a:p>
          <a:p>
            <a:r>
              <a:rPr lang="ko-KR" altLang="en-US" dirty="0"/>
              <a:t>w3 = 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tf.random_normal</a:t>
            </a:r>
            <a:r>
              <a:rPr lang="ko-KR" altLang="en-US" dirty="0"/>
              <a:t>([256, 10]),</a:t>
            </a:r>
            <a:r>
              <a:rPr lang="ko-KR" altLang="en-US" dirty="0" err="1"/>
              <a:t>name</a:t>
            </a:r>
            <a:r>
              <a:rPr lang="ko-KR" altLang="en-US" dirty="0"/>
              <a:t>='</a:t>
            </a:r>
            <a:r>
              <a:rPr lang="ko-KR" altLang="en-US" dirty="0" err="1"/>
              <a:t>weight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b3 = </a:t>
            </a:r>
            <a:r>
              <a:rPr lang="ko-KR" altLang="en-US" dirty="0" err="1"/>
              <a:t>tf.Variable</a:t>
            </a:r>
            <a:r>
              <a:rPr lang="ko-KR" altLang="en-US" dirty="0"/>
              <a:t>(</a:t>
            </a:r>
            <a:r>
              <a:rPr lang="ko-KR" altLang="en-US" dirty="0" err="1"/>
              <a:t>tf.random_normal</a:t>
            </a:r>
            <a:r>
              <a:rPr lang="ko-KR" altLang="en-US" dirty="0"/>
              <a:t>([10]),</a:t>
            </a:r>
            <a:r>
              <a:rPr lang="ko-KR" altLang="en-US" dirty="0" err="1"/>
              <a:t>name</a:t>
            </a:r>
            <a:r>
              <a:rPr lang="ko-KR" altLang="en-US" dirty="0"/>
              <a:t>='</a:t>
            </a:r>
            <a:r>
              <a:rPr lang="ko-KR" altLang="en-US" dirty="0" err="1"/>
              <a:t>bias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hypothesis</a:t>
            </a:r>
            <a:r>
              <a:rPr lang="ko-KR" altLang="en-US" dirty="0"/>
              <a:t>=</a:t>
            </a:r>
            <a:r>
              <a:rPr lang="ko-KR" altLang="en-US" dirty="0" err="1"/>
              <a:t>tf.matmul</a:t>
            </a:r>
            <a:r>
              <a:rPr lang="ko-KR" altLang="en-US" dirty="0"/>
              <a:t>(L2,w3)+b3</a:t>
            </a:r>
          </a:p>
          <a:p>
            <a:endParaRPr lang="ko-KR" altLang="en-US" dirty="0"/>
          </a:p>
          <a:p>
            <a:r>
              <a:rPr lang="ko-KR" altLang="en-US" dirty="0" err="1"/>
              <a:t>cost</a:t>
            </a:r>
            <a:r>
              <a:rPr lang="ko-KR" altLang="en-US" dirty="0"/>
              <a:t> = </a:t>
            </a:r>
            <a:r>
              <a:rPr lang="ko-KR" altLang="en-US" dirty="0" err="1"/>
              <a:t>tf.reduce_mean</a:t>
            </a:r>
            <a:r>
              <a:rPr lang="ko-KR" altLang="en-US" dirty="0"/>
              <a:t>(</a:t>
            </a:r>
            <a:r>
              <a:rPr lang="ko-KR" altLang="en-US" dirty="0" err="1"/>
              <a:t>tf.nn.softmax_cross_entropy_with_logits</a:t>
            </a:r>
            <a:r>
              <a:rPr lang="ko-KR" altLang="en-US" dirty="0"/>
              <a:t>(</a:t>
            </a:r>
            <a:r>
              <a:rPr lang="ko-KR" altLang="en-US" dirty="0" err="1"/>
              <a:t>logits</a:t>
            </a:r>
            <a:r>
              <a:rPr lang="ko-KR" altLang="en-US" dirty="0"/>
              <a:t>=</a:t>
            </a:r>
            <a:r>
              <a:rPr lang="ko-KR" altLang="en-US" dirty="0" err="1"/>
              <a:t>hypothesis,labels</a:t>
            </a:r>
            <a:r>
              <a:rPr lang="ko-KR" altLang="en-US" dirty="0"/>
              <a:t>=</a:t>
            </a:r>
            <a:r>
              <a:rPr lang="ko-KR" altLang="en-US" dirty="0" err="1"/>
              <a:t>Y</a:t>
            </a:r>
            <a:r>
              <a:rPr lang="ko-KR" altLang="en-US" dirty="0"/>
              <a:t>)) #0-1사이값 : </a:t>
            </a:r>
            <a:r>
              <a:rPr lang="ko-KR" altLang="en-US" dirty="0" err="1"/>
              <a:t>corss_entropy</a:t>
            </a:r>
            <a:r>
              <a:rPr lang="ko-KR" altLang="en-US" dirty="0"/>
              <a:t> </a:t>
            </a:r>
            <a:r>
              <a:rPr lang="ko-KR" altLang="en-US" dirty="0" err="1"/>
              <a:t>하는이유</a:t>
            </a:r>
            <a:endParaRPr lang="ko-KR" altLang="en-US" dirty="0"/>
          </a:p>
          <a:p>
            <a:r>
              <a:rPr lang="ko-KR" altLang="en-US" dirty="0" err="1"/>
              <a:t>optimizer</a:t>
            </a:r>
            <a:r>
              <a:rPr lang="ko-KR" altLang="en-US" dirty="0"/>
              <a:t> = </a:t>
            </a:r>
            <a:r>
              <a:rPr lang="ko-KR" altLang="en-US" dirty="0" err="1"/>
              <a:t>tf.train.AdamOptimizer</a:t>
            </a:r>
            <a:r>
              <a:rPr lang="ko-KR" altLang="en-US" dirty="0"/>
              <a:t>(</a:t>
            </a:r>
            <a:r>
              <a:rPr lang="ko-KR" altLang="en-US" dirty="0" err="1"/>
              <a:t>learning_rate</a:t>
            </a:r>
            <a:r>
              <a:rPr lang="ko-KR" altLang="en-US" dirty="0"/>
              <a:t>=</a:t>
            </a:r>
            <a:r>
              <a:rPr lang="ko-KR" altLang="en-US" dirty="0" err="1"/>
              <a:t>learning_rate</a:t>
            </a:r>
            <a:r>
              <a:rPr lang="ko-KR" altLang="en-US" dirty="0"/>
              <a:t>).</a:t>
            </a:r>
            <a:r>
              <a:rPr lang="ko-KR" altLang="en-US" dirty="0" err="1"/>
              <a:t>minimize</a:t>
            </a:r>
            <a:r>
              <a:rPr lang="ko-KR" altLang="en-US" dirty="0"/>
              <a:t>(</a:t>
            </a:r>
            <a:r>
              <a:rPr lang="ko-KR" altLang="en-US" dirty="0" err="1"/>
              <a:t>cost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init</a:t>
            </a:r>
            <a:r>
              <a:rPr lang="ko-KR" altLang="en-US" dirty="0"/>
              <a:t> = </a:t>
            </a:r>
            <a:r>
              <a:rPr lang="ko-KR" altLang="en-US" dirty="0" err="1"/>
              <a:t>tf.global_variables_initializer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tf.Session</a:t>
            </a:r>
            <a:r>
              <a:rPr lang="ko-KR" altLang="en-US" dirty="0"/>
              <a:t>()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sess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init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epoch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</a:t>
            </a:r>
            <a:r>
              <a:rPr lang="ko-KR" altLang="en-US" dirty="0" err="1"/>
              <a:t>training_epochs</a:t>
            </a:r>
            <a:r>
              <a:rPr lang="ko-KR" altLang="en-US" dirty="0"/>
              <a:t>):  # </a:t>
            </a:r>
            <a:r>
              <a:rPr lang="ko-KR" altLang="en-US" dirty="0" err="1"/>
              <a:t>epoch만큼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반복. -&gt; </a:t>
            </a:r>
            <a:r>
              <a:rPr lang="ko-KR" altLang="en-US" dirty="0" err="1"/>
              <a:t>너무크면</a:t>
            </a:r>
            <a:r>
              <a:rPr lang="ko-KR" altLang="en-US" dirty="0"/>
              <a:t> </a:t>
            </a:r>
            <a:r>
              <a:rPr lang="ko-KR" altLang="en-US" dirty="0" err="1"/>
              <a:t>overfitting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avg_cost</a:t>
            </a:r>
            <a:r>
              <a:rPr lang="ko-KR" altLang="en-US" dirty="0"/>
              <a:t>=0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total_batch</a:t>
            </a:r>
            <a:r>
              <a:rPr lang="ko-KR" altLang="en-US" dirty="0"/>
              <a:t>=</a:t>
            </a:r>
            <a:r>
              <a:rPr lang="ko-KR" altLang="en-US" dirty="0" err="1"/>
              <a:t>int</a:t>
            </a:r>
            <a:r>
              <a:rPr lang="ko-KR" altLang="en-US" dirty="0"/>
              <a:t>(</a:t>
            </a:r>
            <a:r>
              <a:rPr lang="ko-KR" altLang="en-US" dirty="0" err="1"/>
              <a:t>mnist.train.num_examples</a:t>
            </a:r>
            <a:r>
              <a:rPr lang="ko-KR" altLang="en-US" dirty="0"/>
              <a:t>/</a:t>
            </a:r>
            <a:r>
              <a:rPr lang="ko-KR" altLang="en-US" dirty="0" err="1"/>
              <a:t>batch_size</a:t>
            </a:r>
            <a:r>
              <a:rPr lang="ko-KR" altLang="en-US" dirty="0"/>
              <a:t>)  #batch가 큼 -&gt; 전체데이터를 고려한 가중치가 계산 / </a:t>
            </a:r>
            <a:r>
              <a:rPr lang="ko-KR" altLang="en-US" dirty="0" err="1"/>
              <a:t>batch가</a:t>
            </a:r>
            <a:r>
              <a:rPr lang="ko-KR" altLang="en-US" dirty="0"/>
              <a:t> 작 -&gt; 각 행을 리뷰하며 가중치가 계산 및 조정됨.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</a:t>
            </a:r>
            <a:r>
              <a:rPr lang="ko-KR" altLang="en-US" dirty="0" err="1"/>
              <a:t>total_batch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batch_xs</a:t>
            </a:r>
            <a:r>
              <a:rPr lang="ko-KR" altLang="en-US" dirty="0"/>
              <a:t>, </a:t>
            </a:r>
            <a:r>
              <a:rPr lang="ko-KR" altLang="en-US" dirty="0" err="1"/>
              <a:t>batch_ys</a:t>
            </a:r>
            <a:r>
              <a:rPr lang="ko-KR" altLang="en-US" dirty="0"/>
              <a:t> = </a:t>
            </a:r>
            <a:r>
              <a:rPr lang="ko-KR" altLang="en-US" dirty="0" err="1"/>
              <a:t>mnist.train.next_batch</a:t>
            </a:r>
            <a:r>
              <a:rPr lang="ko-KR" altLang="en-US" dirty="0"/>
              <a:t>(</a:t>
            </a:r>
            <a:r>
              <a:rPr lang="ko-KR" altLang="en-US" dirty="0" err="1"/>
              <a:t>batch_size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feed_dict</a:t>
            </a:r>
            <a:r>
              <a:rPr lang="ko-KR" altLang="en-US" dirty="0"/>
              <a:t> = {</a:t>
            </a:r>
            <a:r>
              <a:rPr lang="ko-KR" altLang="en-US" dirty="0" err="1"/>
              <a:t>X:batch_xs</a:t>
            </a:r>
            <a:r>
              <a:rPr lang="ko-KR" altLang="en-US" dirty="0"/>
              <a:t>, Y:batch_ys}</a:t>
            </a:r>
          </a:p>
          <a:p>
            <a:r>
              <a:rPr lang="ko-KR" altLang="en-US" dirty="0"/>
              <a:t>            c,_=</a:t>
            </a:r>
            <a:r>
              <a:rPr lang="ko-KR" altLang="en-US" dirty="0" err="1"/>
              <a:t>sess.run</a:t>
            </a:r>
            <a:r>
              <a:rPr lang="ko-KR" altLang="en-US" dirty="0"/>
              <a:t>([</a:t>
            </a:r>
            <a:r>
              <a:rPr lang="ko-KR" altLang="en-US" dirty="0" err="1"/>
              <a:t>cost,optimizer</a:t>
            </a:r>
            <a:r>
              <a:rPr lang="ko-KR" altLang="en-US" dirty="0"/>
              <a:t>],</a:t>
            </a:r>
            <a:r>
              <a:rPr lang="ko-KR" altLang="en-US" dirty="0" err="1"/>
              <a:t>feed_dict</a:t>
            </a:r>
            <a:r>
              <a:rPr lang="ko-KR" altLang="en-US" dirty="0"/>
              <a:t>=</a:t>
            </a:r>
            <a:r>
              <a:rPr lang="ko-KR" altLang="en-US" dirty="0" err="1"/>
              <a:t>feed_dict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avg_cost</a:t>
            </a:r>
            <a:r>
              <a:rPr lang="ko-KR" altLang="en-US" dirty="0"/>
              <a:t> += c/</a:t>
            </a:r>
            <a:r>
              <a:rPr lang="ko-KR" altLang="en-US" dirty="0" err="1"/>
              <a:t>total_batch</a:t>
            </a:r>
            <a:r>
              <a:rPr lang="ko-KR" altLang="en-US" dirty="0"/>
              <a:t>  # (0~99번째 행의 </a:t>
            </a:r>
            <a:r>
              <a:rPr lang="ko-KR" altLang="en-US" dirty="0" err="1"/>
              <a:t>cost값</a:t>
            </a:r>
            <a:r>
              <a:rPr lang="ko-KR" altLang="en-US" dirty="0"/>
              <a:t>)/(0~99번째 행의 데이터)</a:t>
            </a:r>
          </a:p>
          <a:p>
            <a:r>
              <a:rPr lang="ko-KR" altLang="en-US" dirty="0"/>
              <a:t>            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Epoch</a:t>
            </a:r>
            <a:r>
              <a:rPr lang="ko-KR" altLang="en-US" dirty="0"/>
              <a:t>:{},</a:t>
            </a:r>
            <a:r>
              <a:rPr lang="ko-KR" altLang="en-US" dirty="0" err="1"/>
              <a:t>Cost</a:t>
            </a:r>
            <a:r>
              <a:rPr lang="ko-KR" altLang="en-US" dirty="0"/>
              <a:t>:{}".</a:t>
            </a:r>
            <a:r>
              <a:rPr lang="ko-KR" altLang="en-US" dirty="0" err="1"/>
              <a:t>format</a:t>
            </a:r>
            <a:r>
              <a:rPr lang="ko-KR" altLang="en-US" dirty="0"/>
              <a:t>(epoch+1,avg_cost))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Learning</a:t>
            </a:r>
            <a:r>
              <a:rPr lang="ko-KR" altLang="en-US" dirty="0"/>
              <a:t> </a:t>
            </a:r>
            <a:r>
              <a:rPr lang="ko-KR" altLang="en-US" dirty="0" err="1"/>
              <a:t>Finished</a:t>
            </a:r>
            <a:r>
              <a:rPr lang="ko-KR" altLang="en-US" dirty="0"/>
              <a:t>")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correct_prediction</a:t>
            </a:r>
            <a:r>
              <a:rPr lang="ko-KR" altLang="en-US" dirty="0"/>
              <a:t>=</a:t>
            </a:r>
            <a:r>
              <a:rPr lang="ko-KR" altLang="en-US" dirty="0" err="1"/>
              <a:t>tf.equal</a:t>
            </a:r>
            <a:r>
              <a:rPr lang="ko-KR" altLang="en-US" dirty="0"/>
              <a:t>(</a:t>
            </a:r>
            <a:r>
              <a:rPr lang="ko-KR" altLang="en-US" dirty="0" err="1"/>
              <a:t>tf.argmax</a:t>
            </a:r>
            <a:r>
              <a:rPr lang="ko-KR" altLang="en-US" dirty="0"/>
              <a:t>(hypothesis,1),</a:t>
            </a:r>
            <a:r>
              <a:rPr lang="ko-KR" altLang="en-US" dirty="0" err="1"/>
              <a:t>tf.argmax</a:t>
            </a:r>
            <a:r>
              <a:rPr lang="ko-KR" altLang="en-US" dirty="0"/>
              <a:t>(Y,1))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accuracy</a:t>
            </a:r>
            <a:r>
              <a:rPr lang="ko-KR" altLang="en-US" dirty="0"/>
              <a:t>=</a:t>
            </a:r>
            <a:r>
              <a:rPr lang="ko-KR" altLang="en-US" dirty="0" err="1"/>
              <a:t>tf.reduce_mean</a:t>
            </a:r>
            <a:r>
              <a:rPr lang="ko-KR" altLang="en-US" dirty="0"/>
              <a:t>(</a:t>
            </a:r>
            <a:r>
              <a:rPr lang="ko-KR" altLang="en-US" dirty="0" err="1"/>
              <a:t>tf.cast</a:t>
            </a:r>
            <a:r>
              <a:rPr lang="ko-KR" altLang="en-US" dirty="0"/>
              <a:t>(</a:t>
            </a:r>
            <a:r>
              <a:rPr lang="ko-KR" altLang="en-US" dirty="0" err="1"/>
              <a:t>correct_prediction</a:t>
            </a:r>
            <a:r>
              <a:rPr lang="ko-KR" altLang="en-US" dirty="0"/>
              <a:t>, tf.float32))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('</a:t>
            </a:r>
            <a:r>
              <a:rPr lang="ko-KR" altLang="en-US" dirty="0" err="1"/>
              <a:t>Traindata_Acc</a:t>
            </a:r>
            <a:r>
              <a:rPr lang="ko-KR" altLang="en-US" dirty="0"/>
              <a:t> : {}'.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accuracy</a:t>
            </a:r>
            <a:r>
              <a:rPr lang="ko-KR" altLang="en-US" dirty="0"/>
              <a:t>, </a:t>
            </a:r>
            <a:r>
              <a:rPr lang="ko-KR" altLang="en-US" dirty="0" err="1"/>
              <a:t>feed_dict</a:t>
            </a:r>
            <a:r>
              <a:rPr lang="ko-KR" altLang="en-US" dirty="0"/>
              <a:t>={</a:t>
            </a:r>
            <a:r>
              <a:rPr lang="ko-KR" altLang="en-US" dirty="0" err="1"/>
              <a:t>X:mnist.train.images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 : </a:t>
            </a:r>
            <a:r>
              <a:rPr lang="ko-KR" altLang="en-US" dirty="0" err="1"/>
              <a:t>mnist.train.labels</a:t>
            </a:r>
            <a:r>
              <a:rPr lang="ko-KR" altLang="en-US" dirty="0"/>
              <a:t>})))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pred</a:t>
            </a:r>
            <a:r>
              <a:rPr lang="ko-KR" altLang="en-US" dirty="0"/>
              <a:t> = 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hypothesis</a:t>
            </a:r>
            <a:r>
              <a:rPr lang="ko-KR" altLang="en-US" dirty="0"/>
              <a:t>, </a:t>
            </a:r>
            <a:r>
              <a:rPr lang="ko-KR" altLang="en-US" dirty="0" err="1"/>
              <a:t>feed_dict</a:t>
            </a:r>
            <a:r>
              <a:rPr lang="ko-KR" altLang="en-US" dirty="0"/>
              <a:t>={</a:t>
            </a:r>
            <a:r>
              <a:rPr lang="ko-KR" altLang="en-US" dirty="0" err="1"/>
              <a:t>X:mytestimg</a:t>
            </a:r>
            <a:r>
              <a:rPr lang="ko-KR" altLang="en-US" dirty="0"/>
              <a:t>})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Prediction</a:t>
            </a:r>
            <a:r>
              <a:rPr lang="ko-KR" altLang="en-US" dirty="0"/>
              <a:t> of </a:t>
            </a:r>
            <a:r>
              <a:rPr lang="ko-KR" altLang="en-US" dirty="0" err="1"/>
              <a:t>my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:{}".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np.where</a:t>
            </a:r>
            <a:r>
              <a:rPr lang="ko-KR" altLang="en-US" dirty="0"/>
              <a:t>(</a:t>
            </a:r>
            <a:r>
              <a:rPr lang="ko-KR" altLang="en-US" dirty="0" err="1"/>
              <a:t>pred</a:t>
            </a:r>
            <a:r>
              <a:rPr lang="ko-KR" altLang="en-US" dirty="0"/>
              <a:t>==</a:t>
            </a:r>
            <a:r>
              <a:rPr lang="ko-KR" altLang="en-US" dirty="0" err="1"/>
              <a:t>np.max</a:t>
            </a:r>
            <a:r>
              <a:rPr lang="ko-KR" altLang="en-US" dirty="0"/>
              <a:t>(</a:t>
            </a:r>
            <a:r>
              <a:rPr lang="ko-KR" altLang="en-US" dirty="0" err="1"/>
              <a:t>pred</a:t>
            </a:r>
            <a:r>
              <a:rPr lang="ko-KR" altLang="en-US" dirty="0"/>
              <a:t>))))</a:t>
            </a:r>
          </a:p>
          <a:p>
            <a:r>
              <a:rPr lang="ko-KR" altLang="en-US" dirty="0"/>
              <a:t>    #print("mytest.shape : {}".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sess.run</a:t>
            </a:r>
            <a:r>
              <a:rPr lang="ko-KR" altLang="en-US" dirty="0"/>
              <a:t>(</a:t>
            </a:r>
            <a:r>
              <a:rPr lang="ko-KR" altLang="en-US" dirty="0" err="1"/>
              <a:t>mytestimg.shape</a:t>
            </a:r>
            <a:r>
              <a:rPr lang="ko-KR" altLang="en-US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4759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BAD7-989B-43EE-BD50-F00430459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85" y="322031"/>
            <a:ext cx="2696308" cy="1109663"/>
          </a:xfrm>
        </p:spPr>
        <p:txBody>
          <a:bodyPr/>
          <a:lstStyle/>
          <a:p>
            <a:r>
              <a:rPr lang="ko-KR" altLang="en-US" dirty="0"/>
              <a:t>공분산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C1F6D-5121-4B28-B535-1A1616E9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9546" y="638065"/>
            <a:ext cx="4073769" cy="477593"/>
          </a:xfrm>
        </p:spPr>
        <p:txBody>
          <a:bodyPr/>
          <a:lstStyle/>
          <a:p>
            <a:r>
              <a:rPr lang="en-US" altLang="ko-KR" sz="1800" b="1" i="0" dirty="0">
                <a:solidFill>
                  <a:srgbClr val="5C5C5C"/>
                </a:solidFill>
                <a:effectLst/>
                <a:latin typeface="Spoqa Han Sans"/>
              </a:rPr>
              <a:t>X</a:t>
            </a:r>
            <a:r>
              <a:rPr lang="ko-KR" altLang="en-US" sz="1800" b="1" i="0" dirty="0">
                <a:solidFill>
                  <a:srgbClr val="5C5C5C"/>
                </a:solidFill>
                <a:effectLst/>
                <a:latin typeface="Spoqa Han Sans"/>
              </a:rPr>
              <a:t>의 편차와 </a:t>
            </a:r>
            <a:r>
              <a:rPr lang="en-US" altLang="ko-KR" sz="1800" b="1" i="0" dirty="0">
                <a:solidFill>
                  <a:srgbClr val="5C5C5C"/>
                </a:solidFill>
                <a:effectLst/>
                <a:latin typeface="Spoqa Han Sans"/>
              </a:rPr>
              <a:t>Y</a:t>
            </a:r>
            <a:r>
              <a:rPr lang="ko-KR" altLang="en-US" sz="1800" b="1" i="0" dirty="0">
                <a:solidFill>
                  <a:srgbClr val="5C5C5C"/>
                </a:solidFill>
                <a:effectLst/>
                <a:latin typeface="Spoqa Han Sans"/>
              </a:rPr>
              <a:t>의 편차를 </a:t>
            </a:r>
            <a:r>
              <a:rPr lang="ko-KR" altLang="en-US" sz="1800" b="1" i="0" dirty="0" err="1">
                <a:solidFill>
                  <a:srgbClr val="5C5C5C"/>
                </a:solidFill>
                <a:effectLst/>
                <a:latin typeface="Spoqa Han Sans"/>
              </a:rPr>
              <a:t>곱한것의</a:t>
            </a:r>
            <a:r>
              <a:rPr lang="ko-KR" altLang="en-US" sz="1800" b="1" i="0" dirty="0">
                <a:solidFill>
                  <a:srgbClr val="5C5C5C"/>
                </a:solidFill>
                <a:effectLst/>
                <a:latin typeface="Spoqa Han Sans"/>
              </a:rPr>
              <a:t> 평균</a:t>
            </a:r>
            <a:endParaRPr lang="en-US" altLang="ko-KR" sz="1800" b="1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96ECF-210F-4CDB-8704-208AC93908A0}"/>
              </a:ext>
            </a:extLst>
          </p:cNvPr>
          <p:cNvSpPr txBox="1"/>
          <p:nvPr/>
        </p:nvSpPr>
        <p:spPr>
          <a:xfrm>
            <a:off x="1518139" y="2274838"/>
            <a:ext cx="60974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Cov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(X, Y) &gt; 0    X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가 증가 할 때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Y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도 증가한다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Cov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(X, Y) &lt; 0    X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가 증가 할 때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Y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감소한다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Cov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(X, Y) = 0    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공분산이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0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이라면 두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변수간에는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아무런 선형관계가 없으며 두 변수는 서로 독립적인 관계에 있음을 알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                       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그러나 두 변수가 독립적이라면 공분산은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0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이 되지만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공분산이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0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이라고 해서 항상 독립적이라고 할 수 없다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6A353B-C63A-4651-A955-7259B768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77" y="2066184"/>
            <a:ext cx="2890584" cy="1491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1AEF6C-5BAD-45F6-A0AB-EABABFE96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838" y="3557213"/>
            <a:ext cx="3595688" cy="13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BAD7-989B-43EE-BD50-F00430459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85" y="322031"/>
            <a:ext cx="2696308" cy="1109663"/>
          </a:xfrm>
        </p:spPr>
        <p:txBody>
          <a:bodyPr/>
          <a:lstStyle/>
          <a:p>
            <a:r>
              <a:rPr lang="ko-KR" altLang="en-US" dirty="0"/>
              <a:t>공분산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C1F6D-5121-4B28-B535-1A1616E9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9546" y="638065"/>
            <a:ext cx="4073769" cy="477593"/>
          </a:xfrm>
        </p:spPr>
        <p:txBody>
          <a:bodyPr/>
          <a:lstStyle/>
          <a:p>
            <a:r>
              <a:rPr lang="en-US" altLang="ko-KR" sz="1800" b="1" i="0" dirty="0">
                <a:solidFill>
                  <a:srgbClr val="5C5C5C"/>
                </a:solidFill>
                <a:effectLst/>
                <a:latin typeface="Spoqa Han Sans"/>
              </a:rPr>
              <a:t>X</a:t>
            </a:r>
            <a:r>
              <a:rPr lang="ko-KR" altLang="en-US" sz="1800" b="1" i="0" dirty="0">
                <a:solidFill>
                  <a:srgbClr val="5C5C5C"/>
                </a:solidFill>
                <a:effectLst/>
                <a:latin typeface="Spoqa Han Sans"/>
              </a:rPr>
              <a:t>의 편차와 </a:t>
            </a:r>
            <a:r>
              <a:rPr lang="en-US" altLang="ko-KR" sz="1800" b="1" i="0" dirty="0">
                <a:solidFill>
                  <a:srgbClr val="5C5C5C"/>
                </a:solidFill>
                <a:effectLst/>
                <a:latin typeface="Spoqa Han Sans"/>
              </a:rPr>
              <a:t>Y</a:t>
            </a:r>
            <a:r>
              <a:rPr lang="ko-KR" altLang="en-US" sz="1800" b="1" i="0" dirty="0">
                <a:solidFill>
                  <a:srgbClr val="5C5C5C"/>
                </a:solidFill>
                <a:effectLst/>
                <a:latin typeface="Spoqa Han Sans"/>
              </a:rPr>
              <a:t>의 편차를 </a:t>
            </a:r>
            <a:r>
              <a:rPr lang="ko-KR" altLang="en-US" sz="1800" b="1" i="0" dirty="0" err="1">
                <a:solidFill>
                  <a:srgbClr val="5C5C5C"/>
                </a:solidFill>
                <a:effectLst/>
                <a:latin typeface="Spoqa Han Sans"/>
              </a:rPr>
              <a:t>곱한것의</a:t>
            </a:r>
            <a:r>
              <a:rPr lang="ko-KR" altLang="en-US" sz="1800" b="1" i="0" dirty="0">
                <a:solidFill>
                  <a:srgbClr val="5C5C5C"/>
                </a:solidFill>
                <a:effectLst/>
                <a:latin typeface="Spoqa Han Sans"/>
              </a:rPr>
              <a:t> 평균</a:t>
            </a:r>
            <a:endParaRPr lang="en-US" altLang="ko-KR" sz="1800" b="1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59CD-A49A-43F3-AE42-C6AD3F8CD846}"/>
              </a:ext>
            </a:extLst>
          </p:cNvPr>
          <p:cNvSpPr txBox="1"/>
          <p:nvPr/>
        </p:nvSpPr>
        <p:spPr>
          <a:xfrm>
            <a:off x="450606" y="1582614"/>
            <a:ext cx="4596178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effectLst/>
              </a:rPr>
              <a:t>그런데 공분산에도 문제점이 하나 있다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sz="1200" b="1" u="sng" dirty="0">
                <a:solidFill>
                  <a:srgbClr val="476600"/>
                </a:solidFill>
                <a:effectLst/>
              </a:rPr>
              <a:t>X</a:t>
            </a:r>
            <a:r>
              <a:rPr lang="ko-KR" altLang="en-US" sz="1200" b="1" u="sng" dirty="0">
                <a:solidFill>
                  <a:srgbClr val="476600"/>
                </a:solidFill>
                <a:effectLst/>
              </a:rPr>
              <a:t>와 </a:t>
            </a:r>
            <a:r>
              <a:rPr lang="en-US" altLang="ko-KR" sz="1200" b="1" u="sng" dirty="0">
                <a:solidFill>
                  <a:srgbClr val="476600"/>
                </a:solidFill>
                <a:effectLst/>
              </a:rPr>
              <a:t>Y</a:t>
            </a:r>
            <a:r>
              <a:rPr lang="ko-KR" altLang="en-US" sz="1200" b="1" u="sng" dirty="0">
                <a:solidFill>
                  <a:srgbClr val="476600"/>
                </a:solidFill>
                <a:effectLst/>
              </a:rPr>
              <a:t>의 단위의 크기에 영향을 받는다는 것이다</a:t>
            </a:r>
            <a:r>
              <a:rPr lang="en-US" altLang="ko-KR" sz="1200" b="1" u="sng" dirty="0">
                <a:solidFill>
                  <a:srgbClr val="476600"/>
                </a:solidFill>
                <a:effectLst/>
              </a:rPr>
              <a:t>.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>즉 </a:t>
            </a:r>
            <a:r>
              <a:rPr lang="ko-KR" altLang="en-US" dirty="0" err="1">
                <a:effectLst/>
              </a:rPr>
              <a:t>다시말해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100</a:t>
            </a:r>
            <a:r>
              <a:rPr lang="ko-KR" altLang="en-US" dirty="0">
                <a:effectLst/>
              </a:rPr>
              <a:t>점만점인 두과목의 점수 공분산은 별로 상관성이 부족하지만 </a:t>
            </a:r>
            <a:r>
              <a:rPr lang="en-US" altLang="ko-KR" dirty="0">
                <a:effectLst/>
              </a:rPr>
              <a:t>100</a:t>
            </a:r>
            <a:r>
              <a:rPr lang="ko-KR" altLang="en-US" dirty="0">
                <a:effectLst/>
              </a:rPr>
              <a:t>점만점이기 때문에 큰 값이 나오고</a:t>
            </a: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10</a:t>
            </a:r>
            <a:r>
              <a:rPr lang="ko-KR" altLang="en-US" dirty="0" err="1">
                <a:effectLst/>
              </a:rPr>
              <a:t>점짜리</a:t>
            </a:r>
            <a:r>
              <a:rPr lang="ko-KR" altLang="en-US" dirty="0">
                <a:effectLst/>
              </a:rPr>
              <a:t> 두과목의 점수 공분산은 상관성이 아주 </a:t>
            </a:r>
            <a:r>
              <a:rPr lang="ko-KR" altLang="en-US" dirty="0" err="1">
                <a:effectLst/>
              </a:rPr>
              <a:t>높을지만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10</a:t>
            </a:r>
            <a:r>
              <a:rPr lang="ko-KR" altLang="en-US" dirty="0">
                <a:effectLst/>
              </a:rPr>
              <a:t>점만점이기 때문에 </a:t>
            </a:r>
            <a:r>
              <a:rPr lang="ko-KR" altLang="en-US" dirty="0" err="1">
                <a:effectLst/>
              </a:rPr>
              <a:t>작은값이</a:t>
            </a:r>
            <a:r>
              <a:rPr lang="ko-KR" altLang="en-US" dirty="0">
                <a:effectLst/>
              </a:rPr>
              <a:t> 나온다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이것을 보완하기 위해 </a:t>
            </a:r>
            <a:r>
              <a:rPr lang="ko-KR" altLang="en-US" sz="1400" b="1" dirty="0">
                <a:solidFill>
                  <a:srgbClr val="FF0000"/>
                </a:solidFill>
                <a:effectLst/>
              </a:rPr>
              <a:t>상관계수</a:t>
            </a:r>
            <a:r>
              <a:rPr lang="en-US" altLang="ko-KR" sz="1400" b="1" dirty="0">
                <a:solidFill>
                  <a:srgbClr val="FF0000"/>
                </a:solidFill>
                <a:effectLst/>
              </a:rPr>
              <a:t>(Correlation)</a:t>
            </a:r>
            <a:r>
              <a:rPr lang="ko-KR" altLang="en-US" dirty="0">
                <a:effectLst/>
              </a:rPr>
              <a:t>가 나타난다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93DFE34-7EDB-41C3-A57F-967B8DEE7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668" y="3675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  <a:t>상관계수라는 개념이 왜 나왔는지 생각하다 보면 의외로 간단하다.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  <a:t>확률변수의 절대적 크기에 영향을 받지 않도록 단위화 시켰다고 생각하면 된다.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  <a:t>즉, 분산의 크기만큼 나누었다고 생각하면 된다.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  <a:t>상관계수의 정의는 아래와 같다.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  <a:t>  </a:t>
            </a:r>
            <a:r>
              <a:rPr kumimoji="0" lang="ko-KR" altLang="ko-KR" sz="37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  <a:t>                            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panose="020B0604020202020204" pitchFamily="34" charset="0"/>
                <a:ea typeface="Spoqa Han Sans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panose="020B0604020202020204" pitchFamily="34" charset="0"/>
                <a:ea typeface="Spoqa Han Sans"/>
              </a:rPr>
              <a:t>상관계수의 성질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  <a:t>을 나열해 보자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  <a:t>1. 상관계수의 절대값은 1을 넘을 수 없다.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rgbClr val="5C5C5C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</a:br>
            <a:endParaRPr kumimoji="0" lang="ko-KR" altLang="ko-KR" sz="1000" b="0" i="0" u="none" strike="noStrike" cap="none" normalizeH="0" baseline="0">
              <a:ln>
                <a:noFill/>
              </a:ln>
              <a:solidFill>
                <a:srgbClr val="5C5C5C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  <a:t>2. 확률변수 X, Y가 독립이라면 상관계수는 0이다.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rgbClr val="5C5C5C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</a:br>
            <a:endParaRPr kumimoji="0" lang="ko-KR" altLang="ko-KR" sz="1000" b="0" i="0" u="none" strike="noStrike" cap="none" normalizeH="0" baseline="0">
              <a:ln>
                <a:noFill/>
              </a:ln>
              <a:solidFill>
                <a:srgbClr val="5C5C5C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  <a:t>3. X와 Y가 선형적 관계라면 상관계수는 1 혹은 -1이다.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rgbClr val="5C5C5C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C5C5C"/>
                </a:solidFill>
                <a:effectLst/>
                <a:latin typeface="Arial" panose="020B0604020202020204" pitchFamily="34" charset="0"/>
                <a:ea typeface="Spoqa Han Sans"/>
              </a:rPr>
              <a:t>양의 선형관계면 1, 음의 선형관계면 -1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AC2764-4513-49E8-94C8-451D2871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393" y="3134550"/>
            <a:ext cx="365760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0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BAD7-989B-43EE-BD50-F00430459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38" y="800099"/>
            <a:ext cx="2283069" cy="951401"/>
          </a:xfrm>
        </p:spPr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C1F6D-5121-4B28-B535-1A1616E9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592" y="2397491"/>
            <a:ext cx="9144000" cy="2948231"/>
          </a:xfrm>
        </p:spPr>
        <p:txBody>
          <a:bodyPr>
            <a:normAutofit/>
          </a:bodyPr>
          <a:lstStyle/>
          <a:p>
            <a:pPr algn="l"/>
            <a:r>
              <a:rPr lang="en-US" altLang="ko-KR" b="1" i="0" dirty="0" err="1">
                <a:solidFill>
                  <a:srgbClr val="292929"/>
                </a:solidFill>
                <a:effectLst/>
                <a:latin typeface="medium-content-sans-serif-font"/>
              </a:rPr>
              <a:t>ReLU</a:t>
            </a:r>
            <a:endParaRPr lang="en-US" altLang="ko-KR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이후 내부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hidden layer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를 활성화 시키는 함수로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sigmoid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를 사용하지 않고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medium-content-serif-font"/>
              </a:rPr>
              <a:t>ReLU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라는 활성화 함수를 사용하게 되는데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이 함수는 쉽게 말해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0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보다 작은 값이 나온 경우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0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을 반환하고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0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보다 큰 값이 나온 경우 그 값을 그대로 반환하는 함수다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. 0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보다 큰 값일 경우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1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을 반환하는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sigmoid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와 다르다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따라서 내부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hidden layer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에는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medium-content-serif-font"/>
              </a:rPr>
              <a:t>ReLU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를 적용하고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마지막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output layer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에서만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sigmoid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dium-content-serif-font"/>
              </a:rPr>
              <a:t>함수를 적용하면 이전에 비해 정확도가 훨씬 올라가게 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dium-content-serif-font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9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6943527-3A6D-44F5-B5AE-2C5614882CAE}"/>
              </a:ext>
            </a:extLst>
          </p:cNvPr>
          <p:cNvSpPr txBox="1">
            <a:spLocks/>
          </p:cNvSpPr>
          <p:nvPr/>
        </p:nvSpPr>
        <p:spPr>
          <a:xfrm>
            <a:off x="509955" y="781782"/>
            <a:ext cx="7499838" cy="9514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*Leaky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soigmoid</a:t>
            </a:r>
            <a:r>
              <a:rPr lang="en-US" altLang="ko-KR" dirty="0"/>
              <a:t>, tanh, </a:t>
            </a:r>
            <a:r>
              <a:rPr lang="en-US" altLang="ko-KR" dirty="0" err="1"/>
              <a:t>Maxout</a:t>
            </a:r>
            <a:r>
              <a:rPr lang="en-US" altLang="ko-KR" dirty="0"/>
              <a:t>, ELU</a:t>
            </a:r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DF45B53-9E0A-4AB3-8A4F-A4FD530B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365" y="2287466"/>
            <a:ext cx="63436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6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1493</Words>
  <Application>Microsoft Office PowerPoint</Application>
  <PresentationFormat>와이드스크린</PresentationFormat>
  <Paragraphs>209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Graphik</vt:lpstr>
      <vt:lpstr>medium-content-sans-serif-font</vt:lpstr>
      <vt:lpstr>medium-content-serif-font</vt:lpstr>
      <vt:lpstr>Spoqa Han Sans</vt:lpstr>
      <vt:lpstr>맑은 고딕</vt:lpstr>
      <vt:lpstr>Arial</vt:lpstr>
      <vt:lpstr>Office 테마</vt:lpstr>
      <vt:lpstr>Workshop_0702_김서정</vt:lpstr>
      <vt:lpstr>PowerPoint 프레젠테이션</vt:lpstr>
      <vt:lpstr>PowerPoint 프레젠테이션</vt:lpstr>
      <vt:lpstr>PowerPoint 프레젠테이션</vt:lpstr>
      <vt:lpstr>PowerPoint 프레젠테이션</vt:lpstr>
      <vt:lpstr>공분산</vt:lpstr>
      <vt:lpstr>공분산</vt:lpstr>
      <vt:lpstr>Relu</vt:lpstr>
      <vt:lpstr>PowerPoint 프레젠테이션</vt:lpstr>
      <vt:lpstr>Adam 아담과 하와?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Workshop_0702_김서정</dc:title>
  <dc:creator>김 서정</dc:creator>
  <cp:lastModifiedBy>김 서정</cp:lastModifiedBy>
  <cp:revision>16</cp:revision>
  <dcterms:created xsi:type="dcterms:W3CDTF">2020-07-02T08:32:27Z</dcterms:created>
  <dcterms:modified xsi:type="dcterms:W3CDTF">2020-07-06T11:03:09Z</dcterms:modified>
</cp:coreProperties>
</file>