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4dfc9d99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4dfc9d99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4dfc9d99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4dfc9d99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4dfc9d99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4dfc9d99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dfc9d99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4dfc9d99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4dfc9d99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4dfc9d99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4dfc9d99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4dfc9d99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4dfc9d99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4dfc9d99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4dfc9d99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4dfc9d99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4dfc9d99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4dfc9d99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4dfc9d99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4dfc9d99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3868500" y="3258800"/>
            <a:ext cx="1407000" cy="3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시작하기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973250" y="1777675"/>
            <a:ext cx="51975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여러분의 취향에 맞는 여행지를 골라드립니다.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085275" y="1593475"/>
            <a:ext cx="33606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#by E1i4 #서울여행 #취향저격 #관광지부터맛집까지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7988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9650"/>
            <a:ext cx="8839200" cy="127878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3742500" y="1191375"/>
            <a:ext cx="16224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00"/>
                </a:solidFill>
              </a:rPr>
              <a:t>관광지별 속성 총합 (관광지별 만족도, 매력도, 편의 총합)</a:t>
            </a:r>
            <a:endParaRPr sz="700">
              <a:solidFill>
                <a:srgbClr val="FF0000"/>
              </a:solidFill>
            </a:endParaRPr>
          </a:p>
        </p:txBody>
      </p:sp>
      <p:cxnSp>
        <p:nvCxnSpPr>
          <p:cNvPr id="134" name="Google Shape;134;p23"/>
          <p:cNvCxnSpPr/>
          <p:nvPr/>
        </p:nvCxnSpPr>
        <p:spPr>
          <a:xfrm flipH="1">
            <a:off x="3843475" y="1579650"/>
            <a:ext cx="168300" cy="24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3"/>
          <p:cNvSpPr txBox="1"/>
          <p:nvPr/>
        </p:nvSpPr>
        <p:spPr>
          <a:xfrm>
            <a:off x="3978125" y="3058075"/>
            <a:ext cx="12456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00"/>
                </a:solidFill>
              </a:rPr>
              <a:t>관광지별 속성 총합의 총합</a:t>
            </a:r>
            <a:endParaRPr sz="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00"/>
                </a:solidFill>
              </a:rPr>
              <a:t>(class에 속한 관광지 속성 총합을 전부 더한 값)</a:t>
            </a:r>
            <a:endParaRPr sz="700">
              <a:solidFill>
                <a:srgbClr val="FF0000"/>
              </a:solidFill>
            </a:endParaRPr>
          </a:p>
        </p:txBody>
      </p:sp>
      <p:cxnSp>
        <p:nvCxnSpPr>
          <p:cNvPr id="136" name="Google Shape;136;p23"/>
          <p:cNvCxnSpPr/>
          <p:nvPr/>
        </p:nvCxnSpPr>
        <p:spPr>
          <a:xfrm rot="10800000">
            <a:off x="4171025" y="2766475"/>
            <a:ext cx="157200" cy="291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3"/>
          <p:cNvSpPr/>
          <p:nvPr/>
        </p:nvSpPr>
        <p:spPr>
          <a:xfrm>
            <a:off x="5066625" y="1822050"/>
            <a:ext cx="1680900" cy="471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23"/>
          <p:cNvCxnSpPr/>
          <p:nvPr/>
        </p:nvCxnSpPr>
        <p:spPr>
          <a:xfrm flipH="1">
            <a:off x="5604900" y="1478425"/>
            <a:ext cx="137100" cy="3144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3"/>
          <p:cNvSpPr txBox="1"/>
          <p:nvPr/>
        </p:nvSpPr>
        <p:spPr>
          <a:xfrm>
            <a:off x="5308700" y="309375"/>
            <a:ext cx="16224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0000FF"/>
                </a:solidFill>
              </a:rPr>
              <a:t>기존의 관광지 별 비율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0000FF"/>
                </a:solidFill>
              </a:rPr>
              <a:t>&gt;&gt; AK PLAZA 홍대의 경우 만족도 비율(575/1349)로 0.4262가 산출됨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0000FF"/>
                </a:solidFill>
              </a:rPr>
              <a:t>&gt;&gt; 해당 방법은 관광지별 비교시 왜곡 발생하는 문제가 있음</a:t>
            </a:r>
            <a:endParaRPr sz="7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0000FF"/>
                </a:solidFill>
              </a:rPr>
              <a:t>&gt;&gt; AK PLAZA 홍대 - 만족도 575 / IFC몰 - 만족도 1608 (IFC몰의 투표수가 3배 높지만 만족도 비율은 비슷하게 나옴)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6776625" y="1822050"/>
            <a:ext cx="1770600" cy="4713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23"/>
          <p:cNvCxnSpPr/>
          <p:nvPr/>
        </p:nvCxnSpPr>
        <p:spPr>
          <a:xfrm flipH="1" rot="10800000">
            <a:off x="7391425" y="2353450"/>
            <a:ext cx="89400" cy="585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3"/>
          <p:cNvSpPr txBox="1"/>
          <p:nvPr/>
        </p:nvSpPr>
        <p:spPr>
          <a:xfrm>
            <a:off x="6462350" y="3044800"/>
            <a:ext cx="26256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9900"/>
                </a:solidFill>
              </a:rPr>
              <a:t>앞의 왜곡을 해결하기 위해 관광지별 속성 총합을 관광지별 속성 총합의 총합으로 나누어 실제 비율이 반영되도록 계산</a:t>
            </a:r>
            <a:endParaRPr sz="7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9900"/>
                </a:solidFill>
              </a:rPr>
              <a:t>&gt;&gt; class 1의 속성 총합에서 AK PLAZA 속성 합계 1349의 비율을 구한다(1349/481671 = 0.280066)</a:t>
            </a:r>
            <a:endParaRPr sz="7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9900"/>
                </a:solidFill>
              </a:rPr>
              <a:t>&gt;&gt; 위의 비율과 만족도 비율을 곱하면 실제 비율이 반영된 만족도 총비율이 산출된다.</a:t>
            </a:r>
            <a:endParaRPr sz="7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9900"/>
                </a:solidFill>
              </a:rPr>
              <a:t>&gt;&gt; 검산</a:t>
            </a:r>
            <a:endParaRPr sz="7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9900"/>
                </a:solidFill>
              </a:rPr>
              <a:t>&gt;&gt; AK PLAZA 홍대  - 만족도 575(만족도 총비율 0.1193)</a:t>
            </a:r>
            <a:endParaRPr sz="7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9900"/>
                </a:solidFill>
              </a:rPr>
              <a:t>&gt;&gt; IFC몰 - 만족도 1608(만족도 총비율 0.3338)</a:t>
            </a:r>
            <a:endParaRPr sz="7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9900"/>
                </a:solidFill>
              </a:rPr>
              <a:t>실제 투표수의 비율이 잘 반영된 것 확인 가능</a:t>
            </a:r>
            <a:endParaRPr sz="700">
              <a:solidFill>
                <a:srgbClr val="FF9900"/>
              </a:solidFill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4521225" y="1956425"/>
            <a:ext cx="516300" cy="1416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23"/>
          <p:cNvCxnSpPr/>
          <p:nvPr/>
        </p:nvCxnSpPr>
        <p:spPr>
          <a:xfrm rot="10800000">
            <a:off x="4893675" y="2198875"/>
            <a:ext cx="1599900" cy="1559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14638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092575" y="713075"/>
            <a:ext cx="3312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0000"/>
                </a:solidFill>
              </a:rPr>
              <a:t>당신은 어떤 여행가신가요??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20650" y="1004725"/>
            <a:ext cx="5415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00"/>
                </a:solidFill>
              </a:rPr>
              <a:t>페이지 단계별로 여행 가기까지의 과정으로 표현 &gt; 예시) 캐리어 싸는 중, 차 시동 거는중, 현관문 나서는 중 등등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63850" y="1983050"/>
            <a:ext cx="19503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다양한 장소에 가고싶어!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- 탐험가 유형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13425" y="2535400"/>
            <a:ext cx="1461000" cy="29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다양한 관광지 보러가기🚝</a:t>
            </a:r>
            <a:endParaRPr sz="800"/>
          </a:p>
        </p:txBody>
      </p:sp>
      <p:sp>
        <p:nvSpPr>
          <p:cNvPr id="67" name="Google Shape;67;p14"/>
          <p:cNvSpPr txBox="1"/>
          <p:nvPr/>
        </p:nvSpPr>
        <p:spPr>
          <a:xfrm>
            <a:off x="2553150" y="1991925"/>
            <a:ext cx="19503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금강산도 식후경~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- 미식가 유형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602725" y="2544275"/>
            <a:ext cx="1461000" cy="29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취향저격 맛집 </a:t>
            </a:r>
            <a:r>
              <a:rPr lang="ko" sz="800"/>
              <a:t>보러가기</a:t>
            </a:r>
            <a:r>
              <a:rPr lang="ko" sz="800"/>
              <a:t>🍔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25" y="152400"/>
            <a:ext cx="492500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618675" y="255275"/>
            <a:ext cx="3312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0000"/>
                </a:solidFill>
              </a:rPr>
              <a:t>‘핫플레이스’부터 ‘숨은 명소’까지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385675" y="923950"/>
            <a:ext cx="1503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FF0000"/>
                </a:solidFill>
              </a:rPr>
              <a:t>(네이버 리뷰 참여자수 기준)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63850" y="1983050"/>
            <a:ext cx="17571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많이 가는 곳엔 이유가 있지!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513425" y="2459200"/>
            <a:ext cx="1461000" cy="29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핫플레이스</a:t>
            </a:r>
            <a:r>
              <a:rPr lang="ko" sz="800"/>
              <a:t> 보러가기🚝</a:t>
            </a:r>
            <a:endParaRPr sz="800"/>
          </a:p>
        </p:txBody>
      </p:sp>
      <p:sp>
        <p:nvSpPr>
          <p:cNvPr id="78" name="Google Shape;78;p15"/>
          <p:cNvSpPr txBox="1"/>
          <p:nvPr/>
        </p:nvSpPr>
        <p:spPr>
          <a:xfrm>
            <a:off x="2371250" y="1969600"/>
            <a:ext cx="1461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뭐든 적당한게 좋아~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420825" y="2445750"/>
            <a:ext cx="1590900" cy="29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대중적인 관광지</a:t>
            </a:r>
            <a:r>
              <a:rPr lang="ko" sz="800"/>
              <a:t> 보러가기🚝</a:t>
            </a:r>
            <a:endParaRPr sz="800"/>
          </a:p>
        </p:txBody>
      </p:sp>
      <p:sp>
        <p:nvSpPr>
          <p:cNvPr id="80" name="Google Shape;80;p15"/>
          <p:cNvSpPr txBox="1"/>
          <p:nvPr/>
        </p:nvSpPr>
        <p:spPr>
          <a:xfrm>
            <a:off x="4094625" y="1969600"/>
            <a:ext cx="24216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0000"/>
                </a:solidFill>
              </a:rPr>
              <a:t>숨겨진 관광지라고 무시하면 안돼!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144200" y="2445750"/>
            <a:ext cx="1853700" cy="29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나만 알고 싶은 관광지</a:t>
            </a:r>
            <a:r>
              <a:rPr lang="ko" sz="800"/>
              <a:t>보러가기🚝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162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618675" y="255275"/>
            <a:ext cx="33123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0000"/>
                </a:solidFill>
              </a:rPr>
              <a:t>어떤 타입의 여행을 원하시나요?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707200" y="1370400"/>
            <a:ext cx="31035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가장 원하는 여행 타입을 골라주세요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495275" y="1714200"/>
            <a:ext cx="11019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한국어로 바꾸기</a:t>
            </a:r>
            <a:endParaRPr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4917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618675" y="255275"/>
            <a:ext cx="61398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0000"/>
                </a:solidFill>
              </a:rPr>
              <a:t>이것만큼은 꼭 고려되었으면 하는 여행지 속성이 있으신가요?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935800" y="1370400"/>
            <a:ext cx="31035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여행지 선택시 가장 중요하게 고려하는 부분을 선택해주세요</a:t>
            </a:r>
            <a:endParaRPr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6766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100975" y="1814725"/>
            <a:ext cx="10728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시설 및 분위기 순</a:t>
            </a:r>
            <a:endParaRPr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7730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1347925" y="1372525"/>
            <a:ext cx="10728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&lt;&lt; 중복 삭제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2952350" y="2956750"/>
            <a:ext cx="32811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&lt;&lt; 당신이 선택한 ~~~ 속성을 고려하여 선정된 유사한 장소입니다.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464675" y="3311125"/>
            <a:ext cx="32811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&lt;&lt; 1) 각 관광지별 유사도 / 2) 사진도 가능하다면??</a:t>
            </a:r>
            <a:endParaRPr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8053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069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2052675" y="416875"/>
            <a:ext cx="33729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FF0000"/>
                </a:solidFill>
              </a:rPr>
              <a:t>E1i4가 추천하는 테마 여행지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703775" y="50875"/>
            <a:ext cx="31035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</a:rPr>
              <a:t>혹시 이건 어떠세요??</a:t>
            </a:r>
            <a:endParaRPr sz="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