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71" r:id="rId4"/>
    <p:sldId id="27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3" r:id="rId17"/>
    <p:sldId id="274" r:id="rId18"/>
    <p:sldId id="269" r:id="rId19"/>
    <p:sldId id="275" r:id="rId20"/>
    <p:sldId id="277" r:id="rId21"/>
    <p:sldId id="278" r:id="rId22"/>
    <p:sldId id="27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52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7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503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37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830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065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9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711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658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6097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24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735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7324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1331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37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54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33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78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4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36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4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12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48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50C8-D6BC-4531-B951-C09B4B483BD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52429-E12A-4643-AD7A-EF396EFE52A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98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6911" y="3013502"/>
            <a:ext cx="7398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err="1" smtClean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OpenCV</a:t>
            </a:r>
            <a:r>
              <a:rPr lang="en-US" altLang="ko-KR" sz="4800" dirty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800" dirty="0" smtClean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및 영상 출력</a:t>
            </a:r>
            <a:endParaRPr lang="ko-KR" altLang="en-US" sz="4800" dirty="0">
              <a:ln>
                <a:solidFill>
                  <a:prstClr val="white">
                    <a:lumMod val="95000"/>
                    <a:alpha val="20000"/>
                  </a:prst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640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53"/>
          <a:stretch/>
        </p:blipFill>
        <p:spPr>
          <a:xfrm>
            <a:off x="129207" y="1088165"/>
            <a:ext cx="5367132" cy="45044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730" y="1088165"/>
            <a:ext cx="6490458" cy="4504419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98783" y="265734"/>
            <a:ext cx="11638721" cy="827569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Source File </a:t>
            </a:r>
            <a:r>
              <a:rPr lang="ko-KR" altLang="en-US" sz="2800" dirty="0" smtClean="0">
                <a:solidFill>
                  <a:schemeClr val="bg1"/>
                </a:solidFill>
              </a:rPr>
              <a:t>추가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8783" y="3340374"/>
            <a:ext cx="1888434" cy="3569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10740" y="4890879"/>
            <a:ext cx="725556" cy="3172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00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98783" y="216039"/>
            <a:ext cx="11638721" cy="827569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프로젝트 속성 설정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0"/>
          <a:stretch/>
        </p:blipFill>
        <p:spPr>
          <a:xfrm>
            <a:off x="168966" y="940241"/>
            <a:ext cx="3448878" cy="5679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36780"/>
          <a:stretch/>
        </p:blipFill>
        <p:spPr>
          <a:xfrm>
            <a:off x="3717235" y="957470"/>
            <a:ext cx="8319052" cy="356483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98783" y="6239287"/>
            <a:ext cx="2514600" cy="3800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55774" y="2502174"/>
            <a:ext cx="864704" cy="3800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297555" y="1582877"/>
            <a:ext cx="6738731" cy="3154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667540" y="4594771"/>
            <a:ext cx="4487232" cy="1726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C/C++ </a:t>
            </a:r>
            <a:r>
              <a:rPr lang="en-US" altLang="ko-KR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General </a:t>
            </a:r>
          </a:p>
          <a:p>
            <a:pPr>
              <a:lnSpc>
                <a:spcPct val="100000"/>
              </a:lnSpc>
            </a:pPr>
            <a:r>
              <a:rPr lang="en-US" altLang="ko-KR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Additional Include Directories  D</a:t>
            </a:r>
            <a:r>
              <a:rPr lang="en-US" altLang="ko-KR" sz="2400" dirty="0" smtClean="0">
                <a:solidFill>
                  <a:schemeClr val="bg1"/>
                </a:solidFill>
              </a:rPr>
              <a:t>:\opencv\build\include </a:t>
            </a:r>
            <a:r>
              <a:rPr lang="ko-KR" altLang="en-US" sz="2400" dirty="0" smtClean="0">
                <a:solidFill>
                  <a:schemeClr val="bg1"/>
                </a:solidFill>
              </a:rPr>
              <a:t>입력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411" y="3236497"/>
            <a:ext cx="3952875" cy="346910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154772" y="3673713"/>
            <a:ext cx="2857880" cy="3154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71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98783" y="216039"/>
            <a:ext cx="11638721" cy="827569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프로젝트 속성 설정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3" y="882719"/>
            <a:ext cx="7126356" cy="5629275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7394711" y="4780721"/>
            <a:ext cx="4949687" cy="1726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Linker </a:t>
            </a:r>
            <a:r>
              <a:rPr lang="en-US" altLang="ko-KR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General </a:t>
            </a:r>
          </a:p>
          <a:p>
            <a:pPr>
              <a:lnSpc>
                <a:spcPct val="100000"/>
              </a:lnSpc>
            </a:pPr>
            <a:r>
              <a:rPr lang="en-US" altLang="ko-KR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Additional Library Directories </a:t>
            </a:r>
          </a:p>
          <a:p>
            <a:pPr>
              <a:lnSpc>
                <a:spcPct val="100000"/>
              </a:lnSpc>
            </a:pPr>
            <a:r>
              <a:rPr lang="en-US" altLang="ko-KR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2400" dirty="0">
                <a:solidFill>
                  <a:schemeClr val="bg1"/>
                </a:solidFill>
                <a:sym typeface="Wingdings" panose="05000000000000000000" pitchFamily="2" charset="2"/>
              </a:rPr>
              <a:t>D</a:t>
            </a:r>
            <a:r>
              <a:rPr lang="en-US" altLang="ko-KR" sz="2400" dirty="0" smtClean="0">
                <a:solidFill>
                  <a:schemeClr val="bg1"/>
                </a:solidFill>
              </a:rPr>
              <a:t>:\opencv\build\x64\vc12\lib</a:t>
            </a:r>
            <a:r>
              <a:rPr lang="ko-KR" altLang="en-US" sz="2400" dirty="0" smtClean="0">
                <a:solidFill>
                  <a:schemeClr val="bg1"/>
                </a:solidFill>
              </a:rPr>
              <a:t>입력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7565" y="2556983"/>
            <a:ext cx="725557" cy="4645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70382" y="2941983"/>
            <a:ext cx="5685183" cy="3279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119" y="989771"/>
            <a:ext cx="4490713" cy="37909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488967" y="1472304"/>
            <a:ext cx="4267604" cy="3279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63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98783" y="216039"/>
            <a:ext cx="11638721" cy="827569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프로젝트 속성 설정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3" y="888724"/>
            <a:ext cx="7116417" cy="56769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7565" y="2556983"/>
            <a:ext cx="824948" cy="6931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70382" y="1490869"/>
            <a:ext cx="5685183" cy="3279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618" b="958"/>
          <a:stretch/>
        </p:blipFill>
        <p:spPr>
          <a:xfrm>
            <a:off x="7424531" y="888724"/>
            <a:ext cx="4583250" cy="3974678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7394711" y="4780721"/>
            <a:ext cx="4949687" cy="1726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Linker </a:t>
            </a:r>
            <a:r>
              <a:rPr lang="en-US" altLang="ko-KR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Input </a:t>
            </a:r>
          </a:p>
          <a:p>
            <a:pPr>
              <a:lnSpc>
                <a:spcPct val="100000"/>
              </a:lnSpc>
            </a:pPr>
            <a:r>
              <a:rPr lang="en-US" altLang="ko-KR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Additional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323773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40290" y="958297"/>
            <a:ext cx="494306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opencv_calib3d2411d.lib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opencv_contrib2411d.lib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opencv_core2411d.lib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opencv_features2d2411d.lib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opencv_flann2411d.lib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opencv_gpu2411d.lib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opencv_highgui2411d.lib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opencv_imgproc2411d.lib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opencv_legacy2411d.lib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opencv_ml2411d.lib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opencv_nonfree2411d.lib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opencv_objdetect2411d.lib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opencv_ocl2411d.lib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opencv_photo2411d.lib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opencv_stitching2411d.lib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opencv_superres2411d.lib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opencv_ts2411d.lib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opencv_video2411d.lib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opencv_videostab2411d.lib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       입력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2" y="958297"/>
            <a:ext cx="4969065" cy="4388955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98783" y="216039"/>
            <a:ext cx="11638721" cy="827569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프로젝트 속성 설정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6592" y="1302025"/>
            <a:ext cx="2753139" cy="12324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99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366684"/>
            <a:ext cx="12191999" cy="22383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prstClr val="white"/>
                </a:solidFill>
              </a:rPr>
              <a:t>02. </a:t>
            </a:r>
            <a:r>
              <a:rPr lang="ko-KR" altLang="en-US" sz="4400" dirty="0" smtClean="0">
                <a:solidFill>
                  <a:prstClr val="white"/>
                </a:solidFill>
              </a:rPr>
              <a:t>영상 출력</a:t>
            </a:r>
            <a:endParaRPr lang="ko-KR" altLang="en-US" sz="4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27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88844" y="166347"/>
            <a:ext cx="11638721" cy="1722088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카메라 연결</a:t>
            </a:r>
            <a:r>
              <a:rPr lang="en-US" altLang="ko-KR" sz="2800" dirty="0" smtClean="0">
                <a:solidFill>
                  <a:schemeClr val="bg1"/>
                </a:solidFill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</a:rPr>
            </a:br>
            <a:r>
              <a:rPr lang="en-US" altLang="ko-KR" sz="2800" dirty="0" smtClean="0">
                <a:solidFill>
                  <a:schemeClr val="bg1"/>
                </a:solidFill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</a:rPr>
            </a:br>
            <a:r>
              <a:rPr lang="en-US" altLang="ko-KR" sz="2800" dirty="0" smtClean="0">
                <a:solidFill>
                  <a:schemeClr val="bg1"/>
                </a:solidFill>
              </a:rPr>
              <a:t>- USB </a:t>
            </a:r>
            <a:r>
              <a:rPr lang="ko-KR" altLang="en-US" sz="2800" dirty="0" smtClean="0">
                <a:solidFill>
                  <a:schemeClr val="bg1"/>
                </a:solidFill>
              </a:rPr>
              <a:t>연결 </a:t>
            </a:r>
            <a:r>
              <a:rPr lang="en-US" altLang="ko-KR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완료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53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98783" y="-111948"/>
            <a:ext cx="11638721" cy="1076048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소스코드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336" y="3633025"/>
            <a:ext cx="3009900" cy="29780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04852" y="6241771"/>
            <a:ext cx="221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&lt;&lt; </a:t>
            </a:r>
            <a:r>
              <a:rPr lang="ko-KR" altLang="en-US" dirty="0" smtClean="0">
                <a:solidFill>
                  <a:schemeClr val="bg1"/>
                </a:solidFill>
              </a:rPr>
              <a:t>출력영상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41372"/>
          <a:stretch/>
        </p:blipFill>
        <p:spPr>
          <a:xfrm>
            <a:off x="284672" y="632873"/>
            <a:ext cx="5565535" cy="59782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58629" b="832"/>
          <a:stretch/>
        </p:blipFill>
        <p:spPr>
          <a:xfrm>
            <a:off x="5922579" y="632873"/>
            <a:ext cx="6000813" cy="293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8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98783" y="-111948"/>
            <a:ext cx="11638721" cy="1076048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소스설명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2298" y="627185"/>
            <a:ext cx="1163872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 smtClean="0">
                <a:solidFill>
                  <a:schemeClr val="bg1"/>
                </a:solidFill>
              </a:rPr>
              <a:t>IplImage</a:t>
            </a:r>
            <a:r>
              <a:rPr lang="en-US" altLang="ko-KR" dirty="0" smtClean="0">
                <a:solidFill>
                  <a:schemeClr val="bg1"/>
                </a:solidFill>
              </a:rPr>
              <a:t> *image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이미지를 저장하기 위한 </a:t>
            </a:r>
            <a:r>
              <a:rPr lang="en-US" altLang="ko-KR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IplImage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구조체를 만든다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.</a:t>
            </a:r>
            <a:r>
              <a:rPr lang="en-US" altLang="ko-KR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가로 픽셀 개수 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(height), 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세로 픽셀 개수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(width), </a:t>
            </a:r>
            <a:r>
              <a:rPr lang="ko-KR" alt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채널수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(</a:t>
            </a:r>
            <a:r>
              <a:rPr lang="en-US" altLang="ko-KR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nChannel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) 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등 이미지에 대한 데이터를 저장한다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 smtClean="0">
                <a:solidFill>
                  <a:schemeClr val="bg1"/>
                </a:solidFill>
              </a:rPr>
              <a:t>CvCapture</a:t>
            </a:r>
            <a:r>
              <a:rPr lang="en-US" altLang="ko-KR" dirty="0" smtClean="0">
                <a:solidFill>
                  <a:schemeClr val="bg1"/>
                </a:solidFill>
              </a:rPr>
              <a:t> *capture = </a:t>
            </a:r>
            <a:r>
              <a:rPr lang="en-US" altLang="ko-KR" dirty="0" err="1" smtClean="0">
                <a:solidFill>
                  <a:schemeClr val="bg1"/>
                </a:solidFill>
              </a:rPr>
              <a:t>cvCaptureFromCAM</a:t>
            </a:r>
            <a:r>
              <a:rPr lang="en-US" altLang="ko-KR" dirty="0" smtClean="0">
                <a:solidFill>
                  <a:schemeClr val="bg1"/>
                </a:solidFill>
              </a:rPr>
              <a:t>(0);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0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번째 연결된 카메라의 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capture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를 얻어온다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.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 smtClean="0">
                <a:solidFill>
                  <a:schemeClr val="bg1"/>
                </a:solidFill>
              </a:rPr>
              <a:t>cvNamedWindow</a:t>
            </a:r>
            <a:r>
              <a:rPr lang="en-US" altLang="ko-KR" dirty="0" smtClean="0">
                <a:solidFill>
                  <a:schemeClr val="bg1"/>
                </a:solidFill>
              </a:rPr>
              <a:t>(char *name, </a:t>
            </a:r>
            <a:r>
              <a:rPr lang="en-US" altLang="ko-KR" dirty="0" err="1" smtClean="0">
                <a:solidFill>
                  <a:schemeClr val="bg1"/>
                </a:solidFill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</a:rPr>
              <a:t> flag)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이미지를 출력하기 위한 윈도우 창 생성한다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.</a:t>
            </a:r>
            <a:b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*name 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윈도우 창 이름을 입력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</a:b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flag  ‘0’ = 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윈도우 창 사이즈 변경 가능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, ‘1’ = 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윈도우 창 사이즈 변경 불가</a:t>
            </a:r>
            <a:endParaRPr lang="en-US" altLang="ko-KR" dirty="0" smtClean="0">
              <a:solidFill>
                <a:schemeClr val="accent5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cvGrabFrame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sym typeface="Wingdings" panose="05000000000000000000" pitchFamily="2" charset="2"/>
              </a:rPr>
              <a:t>CvCapture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 *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capture)</a:t>
            </a:r>
            <a:b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카메라의 한 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frame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을 가지고 온다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Image = </a:t>
            </a:r>
            <a:r>
              <a:rPr lang="en-US" altLang="ko-KR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cvRetrieveFrame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CvCapture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 *capture)</a:t>
            </a:r>
            <a:r>
              <a:rPr lang="en-US" altLang="ko-KR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b="1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cvGrabFrame</a:t>
            </a:r>
            <a:r>
              <a:rPr lang="ko-KR" alt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으로 잡아온 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frame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을 </a:t>
            </a:r>
            <a:r>
              <a:rPr lang="en-US" altLang="ko-KR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IplImage</a:t>
            </a:r>
            <a:r>
              <a:rPr lang="en-US" altLang="ko-KR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구조체에 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넣어준다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.</a:t>
            </a:r>
            <a:endParaRPr lang="en-US" altLang="ko-KR" dirty="0" smtClean="0">
              <a:solidFill>
                <a:schemeClr val="accent5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Cv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ShowImage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(char *name, </a:t>
            </a:r>
            <a:r>
              <a:rPr lang="en-US" altLang="ko-KR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IplImage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 *image)</a:t>
            </a:r>
            <a:b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생성된 윈도우 창에 이미지 출력한다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</a:b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*name  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생성된 윈도우 창 이름 입력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</a:b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*image  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출력하고 싶은 이미지 변수 입력</a:t>
            </a:r>
            <a:endParaRPr lang="en-US" altLang="ko-KR" dirty="0" smtClean="0">
              <a:solidFill>
                <a:schemeClr val="accent5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2505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045" y="244924"/>
            <a:ext cx="116387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cvWaitKey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 time)</a:t>
            </a:r>
            <a:b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키보드 입력을 대기 하기 위한 함수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</a:b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time  </a:t>
            </a:r>
            <a:r>
              <a:rPr lang="en-US" altLang="ko-KR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ms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단위로 숫자 입력 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(‘0’ </a:t>
            </a:r>
            <a:r>
              <a:rPr lang="ko-KR" alt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입력시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 대기시간 무한대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cvReleaseCapture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CvCapture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 *capture)</a:t>
            </a:r>
            <a:b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CvCapture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구조체의 메모리 해제한다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</a:b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*capture  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해제하고 싶은 이미지의 주소 값 입력</a:t>
            </a:r>
            <a:endParaRPr lang="en-US" altLang="ko-KR" dirty="0" smtClean="0">
              <a:solidFill>
                <a:schemeClr val="accent5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cvDestroyWindow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(char *name)</a:t>
            </a:r>
            <a:b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윈도우를 닫고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윈도우 동작을 위해 동적 할당된 메모리 공간 모두 해제한다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</a:b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*name  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해제하고 싶은 윈도우 창 이름 입력</a:t>
            </a:r>
            <a:endParaRPr lang="en-US" altLang="ko-KR" dirty="0" smtClean="0">
              <a:solidFill>
                <a:schemeClr val="accent5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cvCloneImage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IplImage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 *image)</a:t>
            </a:r>
            <a:b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IplImage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구조체를 똑같이 하나 더 복사한다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4283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56097" y="3979115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관련된 내용을 적어주세요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935943" y="2366684"/>
            <a:ext cx="6494929" cy="22383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0150" y="3224234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sz="2800" dirty="0">
              <a:ln>
                <a:solidFill>
                  <a:prstClr val="white">
                    <a:lumMod val="95000"/>
                    <a:alpha val="20000"/>
                  </a:prst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46553" y="3049859"/>
            <a:ext cx="1838965" cy="87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en-US" altLang="ko-KR" dirty="0" err="1" smtClean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OpenCV</a:t>
            </a:r>
            <a:r>
              <a:rPr lang="en-US" altLang="ko-KR" dirty="0" smtClean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</a:t>
            </a:r>
            <a:endParaRPr lang="en-US" altLang="ko-KR" dirty="0" smtClean="0">
              <a:ln>
                <a:solidFill>
                  <a:prstClr val="white">
                    <a:lumMod val="95000"/>
                    <a:alpha val="20000"/>
                  </a:prst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dirty="0" smtClean="0">
                <a:ln>
                  <a:solidFill>
                    <a:prstClr val="white">
                      <a:lumMod val="9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영상 출력</a:t>
            </a:r>
            <a:endParaRPr lang="en-US" altLang="ko-KR" dirty="0">
              <a:ln>
                <a:solidFill>
                  <a:prstClr val="white">
                    <a:lumMod val="95000"/>
                    <a:alpha val="20000"/>
                  </a:prst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188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783" y="189035"/>
            <a:ext cx="11638721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CvMat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차원 행렬을 위한 자료구조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2869" y="1426632"/>
            <a:ext cx="1802921" cy="50167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   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type;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</a:t>
            </a:r>
            <a:r>
              <a:rPr lang="en-US" altLang="ko-KR" sz="1600" dirty="0" err="1">
                <a:solidFill>
                  <a:schemeClr val="bg1"/>
                </a:solidFill>
              </a:rPr>
              <a:t>int</a:t>
            </a:r>
            <a:r>
              <a:rPr lang="en-US" altLang="ko-KR" sz="1600" dirty="0">
                <a:solidFill>
                  <a:schemeClr val="bg1"/>
                </a:solidFill>
              </a:rPr>
              <a:t> step;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</a:t>
            </a:r>
            <a:r>
              <a:rPr lang="en-US" altLang="ko-KR" sz="1600" dirty="0" err="1">
                <a:solidFill>
                  <a:schemeClr val="bg1"/>
                </a:solidFill>
              </a:rPr>
              <a:t>int</a:t>
            </a:r>
            <a:r>
              <a:rPr lang="en-US" altLang="ko-KR" sz="1600" dirty="0">
                <a:solidFill>
                  <a:schemeClr val="bg1"/>
                </a:solidFill>
              </a:rPr>
              <a:t>* </a:t>
            </a:r>
            <a:r>
              <a:rPr lang="en-US" altLang="ko-KR" sz="1600" dirty="0" err="1">
                <a:solidFill>
                  <a:schemeClr val="bg1"/>
                </a:solidFill>
              </a:rPr>
              <a:t>refcount</a:t>
            </a:r>
            <a:r>
              <a:rPr lang="en-US" altLang="ko-KR" sz="1600" dirty="0">
                <a:solidFill>
                  <a:schemeClr val="bg1"/>
                </a:solidFill>
              </a:rPr>
              <a:t>;     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union {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</a:t>
            </a:r>
            <a:r>
              <a:rPr lang="en-US" altLang="ko-KR" sz="1600" dirty="0" err="1">
                <a:solidFill>
                  <a:schemeClr val="bg1"/>
                </a:solidFill>
              </a:rPr>
              <a:t>uchar</a:t>
            </a:r>
            <a:r>
              <a:rPr lang="en-US" altLang="ko-KR" sz="1600" dirty="0">
                <a:solidFill>
                  <a:schemeClr val="bg1"/>
                </a:solidFill>
              </a:rPr>
              <a:t>* </a:t>
            </a:r>
            <a:r>
              <a:rPr lang="en-US" altLang="ko-KR" sz="1600" dirty="0" err="1">
                <a:solidFill>
                  <a:schemeClr val="bg1"/>
                </a:solidFill>
              </a:rPr>
              <a:t>ptr</a:t>
            </a:r>
            <a:r>
              <a:rPr lang="en-US" altLang="ko-KR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short* s;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</a:t>
            </a:r>
            <a:r>
              <a:rPr lang="en-US" altLang="ko-KR" sz="1600" dirty="0" err="1">
                <a:solidFill>
                  <a:schemeClr val="bg1"/>
                </a:solidFill>
              </a:rPr>
              <a:t>int</a:t>
            </a:r>
            <a:r>
              <a:rPr lang="en-US" altLang="ko-KR" sz="1600" dirty="0">
                <a:solidFill>
                  <a:schemeClr val="bg1"/>
                </a:solidFill>
              </a:rPr>
              <a:t>*    </a:t>
            </a:r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float* </a:t>
            </a:r>
            <a:r>
              <a:rPr lang="en-US" altLang="ko-KR" sz="1600" dirty="0" err="1">
                <a:solidFill>
                  <a:schemeClr val="bg1"/>
                </a:solidFill>
              </a:rPr>
              <a:t>fl</a:t>
            </a:r>
            <a:r>
              <a:rPr lang="en-US" altLang="ko-KR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double* </a:t>
            </a:r>
            <a:r>
              <a:rPr lang="en-US" altLang="ko-KR" sz="1600" dirty="0" err="1">
                <a:solidFill>
                  <a:schemeClr val="bg1"/>
                </a:solidFill>
              </a:rPr>
              <a:t>db</a:t>
            </a:r>
            <a:r>
              <a:rPr lang="en-US" altLang="ko-KR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} data;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union {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</a:t>
            </a:r>
            <a:r>
              <a:rPr lang="en-US" altLang="ko-KR" sz="1600" dirty="0" err="1">
                <a:solidFill>
                  <a:schemeClr val="bg1"/>
                </a:solidFill>
              </a:rPr>
              <a:t>int</a:t>
            </a:r>
            <a:r>
              <a:rPr lang="en-US" altLang="ko-KR" sz="1600" dirty="0">
                <a:solidFill>
                  <a:schemeClr val="bg1"/>
                </a:solidFill>
              </a:rPr>
              <a:t> rows;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</a:t>
            </a:r>
            <a:r>
              <a:rPr lang="en-US" altLang="ko-KR" sz="1600" dirty="0" err="1">
                <a:solidFill>
                  <a:schemeClr val="bg1"/>
                </a:solidFill>
              </a:rPr>
              <a:t>int</a:t>
            </a:r>
            <a:r>
              <a:rPr lang="en-US" altLang="ko-KR" sz="1600" dirty="0">
                <a:solidFill>
                  <a:schemeClr val="bg1"/>
                </a:solidFill>
              </a:rPr>
              <a:t> height;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</a:t>
            </a:r>
            <a:r>
              <a:rPr lang="en-US" altLang="ko-KR" sz="1600" dirty="0">
                <a:solidFill>
                  <a:schemeClr val="bg1"/>
                </a:solidFill>
              </a:rPr>
              <a:t>};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union {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</a:t>
            </a:r>
            <a:r>
              <a:rPr lang="en-US" altLang="ko-KR" sz="1600" dirty="0" err="1">
                <a:solidFill>
                  <a:schemeClr val="bg1"/>
                </a:solidFill>
              </a:rPr>
              <a:t>int</a:t>
            </a:r>
            <a:r>
              <a:rPr lang="en-US" altLang="ko-KR" sz="1600" dirty="0">
                <a:solidFill>
                  <a:schemeClr val="bg1"/>
                </a:solidFill>
              </a:rPr>
              <a:t> cols;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 </a:t>
            </a:r>
            <a:r>
              <a:rPr lang="en-US" altLang="ko-KR" sz="1600" dirty="0" err="1">
                <a:solidFill>
                  <a:schemeClr val="bg1"/>
                </a:solidFill>
              </a:rPr>
              <a:t>int</a:t>
            </a:r>
            <a:r>
              <a:rPr lang="en-US" altLang="ko-KR" sz="1600" dirty="0">
                <a:solidFill>
                  <a:schemeClr val="bg1"/>
                </a:solidFill>
              </a:rPr>
              <a:t> width;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</a:t>
            </a:r>
            <a:r>
              <a:rPr lang="en-US" altLang="ko-KR" sz="1600" dirty="0">
                <a:solidFill>
                  <a:schemeClr val="bg1"/>
                </a:solidFill>
              </a:rPr>
              <a:t>};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} </a:t>
            </a:r>
            <a:r>
              <a:rPr lang="en-US" altLang="ko-KR" sz="1600" dirty="0" err="1">
                <a:solidFill>
                  <a:schemeClr val="bg1"/>
                </a:solidFill>
              </a:rPr>
              <a:t>CvMat</a:t>
            </a:r>
            <a:r>
              <a:rPr lang="en-US" altLang="ko-KR" sz="1600" dirty="0" smtClean="0">
                <a:solidFill>
                  <a:schemeClr val="bg1"/>
                </a:solidFill>
              </a:rPr>
              <a:t>;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42991" y="1180411"/>
            <a:ext cx="7411750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6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1)</a:t>
            </a:r>
            <a:r>
              <a:rPr lang="en-US" altLang="ko-KR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CvMat</a:t>
            </a:r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* </a:t>
            </a:r>
            <a:r>
              <a:rPr lang="en-US" altLang="ko-KR" sz="1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cvCreateMat</a:t>
            </a:r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int</a:t>
            </a:r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rows, </a:t>
            </a:r>
            <a:r>
              <a:rPr lang="en-US" altLang="ko-KR" sz="1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int</a:t>
            </a:r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cols, </a:t>
            </a:r>
            <a:r>
              <a:rPr lang="en-US" altLang="ko-KR" sz="1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int</a:t>
            </a:r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type);</a:t>
            </a:r>
          </a:p>
          <a:p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CV_8UC1</a:t>
            </a:r>
            <a:r>
              <a:rPr lang="ko-KR" alt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과 같은 행렬요소의 </a:t>
            </a:r>
            <a:r>
              <a:rPr lang="ko-KR" altLang="en-US" sz="1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자료형</a:t>
            </a:r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(type)</a:t>
            </a:r>
            <a:r>
              <a:rPr lang="ko-KR" alt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을 이수로 주면</a:t>
            </a:r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행렬의 헤더를 생성하고</a:t>
            </a:r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</a:t>
            </a:r>
            <a:endParaRPr lang="en-US" altLang="ko-KR" sz="16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ko-KR" altLang="en-US" sz="1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행렬 </a:t>
            </a:r>
            <a:r>
              <a:rPr lang="ko-KR" alt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요소를 저장하기 위한 메모리를 할당하여 포인터를 반환한다</a:t>
            </a:r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</a:t>
            </a:r>
          </a:p>
          <a:p>
            <a:endParaRPr lang="en-US" altLang="ko-KR" sz="16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2)void </a:t>
            </a:r>
            <a:r>
              <a:rPr lang="en-US" altLang="ko-KR" sz="1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cvReleaseMat</a:t>
            </a:r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CvMat</a:t>
            </a:r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** mat);</a:t>
            </a:r>
          </a:p>
          <a:p>
            <a:r>
              <a:rPr lang="ko-KR" alt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행렬을 생성할 때 할당된 메모리를 해제한다</a:t>
            </a:r>
            <a:r>
              <a:rPr lang="en-US" altLang="ko-KR" sz="1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.</a:t>
            </a:r>
          </a:p>
          <a:p>
            <a:endParaRPr lang="ko-KR" altLang="en-US" sz="16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3)void cvSetReal2D(</a:t>
            </a:r>
            <a:r>
              <a:rPr lang="en-US" altLang="ko-KR" sz="1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CvArr</a:t>
            </a:r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* </a:t>
            </a:r>
            <a:r>
              <a:rPr lang="en-US" altLang="ko-KR" sz="1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arr</a:t>
            </a:r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sz="1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int</a:t>
            </a:r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idx</a:t>
            </a:r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int</a:t>
            </a:r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idx1, double value);</a:t>
            </a:r>
          </a:p>
          <a:p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차원 행렬</a:t>
            </a:r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CvMat</a:t>
            </a:r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) </a:t>
            </a:r>
            <a:r>
              <a:rPr lang="ko-KR" alt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또는 영상</a:t>
            </a:r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IplImage</a:t>
            </a:r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)</a:t>
            </a:r>
            <a:r>
              <a:rPr lang="ko-KR" alt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포인터인 </a:t>
            </a:r>
            <a:r>
              <a:rPr lang="en-US" altLang="ko-KR" sz="1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arr</a:t>
            </a:r>
            <a:r>
              <a:rPr lang="ko-KR" alt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의 </a:t>
            </a:r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idx0 </a:t>
            </a:r>
            <a:r>
              <a:rPr lang="ko-KR" alt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행</a:t>
            </a:r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idx1 </a:t>
            </a:r>
            <a:r>
              <a:rPr lang="ko-KR" alt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열의 요소 값에 </a:t>
            </a:r>
            <a:endParaRPr lang="en-US" altLang="ko-KR" sz="16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value</a:t>
            </a:r>
            <a:r>
              <a:rPr lang="ko-KR" alt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의 값을 저장한다</a:t>
            </a:r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채널인 행렬 또는 영상에서만 사용할 수 있다</a:t>
            </a:r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:</a:t>
            </a:r>
            <a:r>
              <a:rPr lang="ko-KR" alt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행렬</a:t>
            </a:r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영상 포인터를 받아 그 배열의 </a:t>
            </a:r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idx0</a:t>
            </a:r>
            <a:r>
              <a:rPr lang="ko-KR" alt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열 </a:t>
            </a:r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idx1</a:t>
            </a:r>
            <a:r>
              <a:rPr lang="ko-KR" alt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행에 </a:t>
            </a:r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value </a:t>
            </a:r>
            <a:r>
              <a:rPr lang="ko-KR" alt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값 저장</a:t>
            </a:r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</a:t>
            </a:r>
          </a:p>
          <a:p>
            <a:endParaRPr lang="en-US" altLang="ko-KR" sz="16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4)double cvGetReal2D(</a:t>
            </a:r>
            <a:r>
              <a:rPr lang="en-US" altLang="ko-KR" sz="1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CvArr</a:t>
            </a:r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* </a:t>
            </a:r>
            <a:r>
              <a:rPr lang="en-US" altLang="ko-KR" sz="1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arr</a:t>
            </a:r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sz="1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int</a:t>
            </a:r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idx0, </a:t>
            </a:r>
            <a:r>
              <a:rPr lang="en-US" altLang="ko-KR" sz="1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int</a:t>
            </a:r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idx1);</a:t>
            </a:r>
          </a:p>
          <a:p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차원 행렬 또는 영상 포인트인 </a:t>
            </a:r>
            <a:r>
              <a:rPr lang="en-US" altLang="ko-KR" sz="1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arr</a:t>
            </a:r>
            <a:r>
              <a:rPr lang="ko-KR" alt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의 행 열의 </a:t>
            </a:r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"</a:t>
            </a:r>
            <a:r>
              <a:rPr lang="ko-KR" altLang="en-US" sz="1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요소값</a:t>
            </a:r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"</a:t>
            </a:r>
            <a:r>
              <a:rPr lang="ko-KR" alt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을 </a:t>
            </a:r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double</a:t>
            </a:r>
            <a:r>
              <a:rPr lang="ko-KR" alt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형으로 반환한다</a:t>
            </a:r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채널인 행렬 또는 영상에서만 사용 가능하다</a:t>
            </a:r>
          </a:p>
          <a:p>
            <a:endParaRPr lang="ko-KR" altLang="en-US" sz="16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5)</a:t>
            </a:r>
            <a:r>
              <a:rPr lang="en-US" altLang="ko-KR" sz="1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CvArr</a:t>
            </a:r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자료형</a:t>
            </a:r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typedef</a:t>
            </a:r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void </a:t>
            </a:r>
            <a:r>
              <a:rPr lang="en-US" altLang="ko-KR" sz="1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CvArr</a:t>
            </a:r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;)</a:t>
            </a:r>
          </a:p>
          <a:p>
            <a:r>
              <a:rPr lang="ko-KR" alt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서로 다른 </a:t>
            </a:r>
            <a:r>
              <a:rPr lang="ko-KR" altLang="en-US" sz="1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자료형</a:t>
            </a:r>
            <a:r>
              <a:rPr lang="ko-KR" alt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사이에 형 변환을 위해 사용된다</a:t>
            </a:r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</a:t>
            </a:r>
          </a:p>
          <a:p>
            <a:r>
              <a:rPr lang="en-US" altLang="ko-KR" sz="1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CvMat</a:t>
            </a:r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* </a:t>
            </a:r>
            <a:r>
              <a:rPr lang="ko-KR" alt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또는 </a:t>
            </a:r>
            <a:r>
              <a:rPr lang="en-US" altLang="ko-KR" sz="1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IplImage</a:t>
            </a:r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* </a:t>
            </a:r>
            <a:r>
              <a:rPr lang="ko-KR" alt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형태의 인수를 전달 받는데 사용한다</a:t>
            </a:r>
            <a:r>
              <a:rPr lang="en-US" altLang="ko-KR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60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9552" y="74735"/>
            <a:ext cx="1163872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cvCreateImage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CvSize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 size, </a:t>
            </a:r>
            <a:r>
              <a:rPr lang="en-US" altLang="ko-KR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 depth, </a:t>
            </a:r>
            <a:r>
              <a:rPr lang="en-US" altLang="ko-KR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 channels)</a:t>
            </a:r>
            <a:b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IplImage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구조체를 만들어 포인터를 </a:t>
            </a:r>
            <a:r>
              <a:rPr lang="ko-KR" alt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리턴한다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</a:b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Size  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이미지의 크기를 넘겨준다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.</a:t>
            </a:r>
            <a:r>
              <a:rPr lang="en-US" altLang="ko-KR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/>
            </a:r>
            <a:br>
              <a:rPr lang="en-US" altLang="ko-KR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</a:b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	  </a:t>
            </a:r>
            <a:r>
              <a:rPr lang="en-US" altLang="ko-KR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cvGetSize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()  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원본과 같은 크기의 이미지를 생성 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</a:b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depth  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하나의 값이 차지할 비트 수를 지정한다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</a:b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	     IPL_DEPTH_1U, IPL_DEPTH_8U, IPL_DEPTH_16U, IPL_DEPTH_32F, IPL_DEPTH_8S, IPL_DEPTH_16S, 	   	     IPL_DEPTH_32S 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등 정의되어 있다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일반적으로 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IPL_DEPTH_8U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를 많이 쓴다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</a:b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	     U : Unsigned, F : Float, S : signed</a:t>
            </a:r>
            <a:b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</a:b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channels  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영상의 채널 숫자를 말한다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</a:b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	          Grayscale 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이미지 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: 1 , RGB 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이미지 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: 3, RGBA 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이미지 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: 4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 smtClean="0">
              <a:solidFill>
                <a:schemeClr val="accent5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cvFilter2D(</a:t>
            </a:r>
            <a:r>
              <a:rPr lang="en-US" altLang="ko-KR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const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CvArr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* </a:t>
            </a:r>
            <a:r>
              <a:rPr lang="en-US" altLang="ko-KR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src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CvArr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* </a:t>
            </a:r>
            <a:r>
              <a:rPr lang="en-US" altLang="ko-KR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dst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const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CvMat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* kernel, </a:t>
            </a:r>
            <a:r>
              <a:rPr lang="en-US" altLang="ko-KR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CvPoint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 anchor CV_DEFAULT(</a:t>
            </a:r>
            <a:r>
              <a:rPr lang="en-US" altLang="ko-KR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cvPoint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(-1, -1)))</a:t>
            </a:r>
            <a:b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이미지 데이터에 미리 정의된 매트릭스를 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convolution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해주는 함수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</a:br>
            <a:r>
              <a:rPr lang="en-US" altLang="ko-KR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src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원본 이미지의 구조체 포인터를 넘겨준다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</a:br>
            <a:r>
              <a:rPr lang="en-US" altLang="ko-KR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dst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  convolution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 결과를 저장할 구조체 포인터를 넘겨준다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</a:b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kernel  convolution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에 이용할 매트릭스 구조체 포인터를 넘겨준다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cvReleaseData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CvMat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mat_kernel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CvMat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에 할당된 메모리 해제한다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</a:br>
            <a:r>
              <a:rPr lang="en-US" altLang="ko-KR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mat_kernel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해제하고 싶은 </a:t>
            </a:r>
            <a:r>
              <a:rPr lang="en-US" altLang="ko-KR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CvMat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입력</a:t>
            </a:r>
            <a:endParaRPr lang="en-US" altLang="ko-KR" dirty="0">
              <a:solidFill>
                <a:schemeClr val="accent5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>
                <a:solidFill>
                  <a:schemeClr val="bg1"/>
                </a:solidFill>
                <a:sym typeface="Wingdings" panose="05000000000000000000" pitchFamily="2" charset="2"/>
              </a:rPr>
              <a:t>cvReleaseImage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sym typeface="Wingdings" panose="05000000000000000000" pitchFamily="2" charset="2"/>
              </a:rPr>
              <a:t>IplImage</a:t>
            </a:r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 **image)</a:t>
            </a:r>
            <a:b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dirty="0" err="1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IplImage</a:t>
            </a:r>
            <a:r>
              <a:rPr lang="en-US" altLang="ko-KR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구조체의 메모리 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해제한다</a:t>
            </a:r>
            <a:r>
              <a:rPr lang="en-US" altLang="ko-KR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.</a:t>
            </a:r>
            <a:r>
              <a:rPr lang="en-US" altLang="ko-KR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/>
            </a:r>
            <a:br>
              <a:rPr lang="en-US" altLang="ko-KR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**image  </a:t>
            </a:r>
            <a:r>
              <a:rPr lang="ko-KR" altLang="en-US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해제하고 싶은 이미지의 주소 값 </a:t>
            </a:r>
            <a:r>
              <a:rPr lang="ko-KR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입력</a:t>
            </a:r>
            <a:endParaRPr lang="en-US" altLang="ko-KR" dirty="0">
              <a:solidFill>
                <a:schemeClr val="accent5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112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366684"/>
            <a:ext cx="12191999" cy="22383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prstClr val="white"/>
                </a:solidFill>
              </a:rPr>
              <a:t>01. </a:t>
            </a:r>
            <a:r>
              <a:rPr lang="en-US" altLang="ko-KR" sz="4400" dirty="0" err="1" smtClean="0">
                <a:solidFill>
                  <a:prstClr val="white"/>
                </a:solidFill>
              </a:rPr>
              <a:t>OpenCV</a:t>
            </a:r>
            <a:r>
              <a:rPr lang="en-US" altLang="ko-KR" sz="4400" dirty="0" smtClean="0">
                <a:solidFill>
                  <a:prstClr val="white"/>
                </a:solidFill>
              </a:rPr>
              <a:t> </a:t>
            </a:r>
            <a:r>
              <a:rPr lang="ko-KR" altLang="en-US" sz="4400" dirty="0" smtClean="0">
                <a:solidFill>
                  <a:prstClr val="white"/>
                </a:solidFill>
              </a:rPr>
              <a:t>설치</a:t>
            </a:r>
            <a:endParaRPr lang="ko-KR" altLang="en-US" sz="4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8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0883" y="414820"/>
            <a:ext cx="11131827" cy="827569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http://opencv.org </a:t>
            </a:r>
            <a:r>
              <a:rPr lang="ko-KR" altLang="en-US" sz="3200" dirty="0" smtClean="0">
                <a:solidFill>
                  <a:schemeClr val="bg1"/>
                </a:solidFill>
              </a:rPr>
              <a:t>접속 </a:t>
            </a:r>
            <a:r>
              <a:rPr lang="en-US" altLang="ko-KR" sz="32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DOWNLOADS  2.4.11 </a:t>
            </a:r>
            <a:r>
              <a:rPr lang="ko-KR" altLang="en-US" sz="3200" dirty="0" smtClean="0">
                <a:solidFill>
                  <a:schemeClr val="bg1"/>
                </a:solidFill>
                <a:sym typeface="Wingdings" panose="05000000000000000000" pitchFamily="2" charset="2"/>
              </a:rPr>
              <a:t>버전 다운로드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95" y="1270798"/>
            <a:ext cx="7500727" cy="35496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802" y="1270798"/>
            <a:ext cx="2579824" cy="35346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83" y="5201103"/>
            <a:ext cx="11392611" cy="77231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86409" y="1280737"/>
            <a:ext cx="1361661" cy="5381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05136" y="2582763"/>
            <a:ext cx="1278830" cy="5381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105884" y="2216426"/>
            <a:ext cx="2459412" cy="6353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105884" y="1428207"/>
            <a:ext cx="2459412" cy="7083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116966" y="5317435"/>
            <a:ext cx="1218624" cy="6074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33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730" y="199301"/>
            <a:ext cx="10515600" cy="874125"/>
          </a:xfrm>
        </p:spPr>
        <p:txBody>
          <a:bodyPr>
            <a:normAutofit/>
          </a:bodyPr>
          <a:lstStyle/>
          <a:p>
            <a:r>
              <a:rPr lang="en-US" altLang="ko-KR" sz="3200" dirty="0" err="1">
                <a:solidFill>
                  <a:schemeClr val="bg1"/>
                </a:solidFill>
              </a:rPr>
              <a:t>OpenCV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설치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30" y="2197419"/>
            <a:ext cx="4743450" cy="201863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660" y="1427253"/>
            <a:ext cx="6599786" cy="433771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87210" y="2627086"/>
            <a:ext cx="1789460" cy="6848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28509" y="3452731"/>
            <a:ext cx="1063488" cy="5381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680858" y="2510627"/>
            <a:ext cx="1465195" cy="16026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8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957" y="225980"/>
            <a:ext cx="10515600" cy="857386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시스템 속성 </a:t>
            </a:r>
            <a:r>
              <a:rPr lang="en-US" altLang="ko-KR" sz="32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3200" dirty="0" smtClean="0">
                <a:solidFill>
                  <a:schemeClr val="bg1"/>
                </a:solidFill>
                <a:sym typeface="Wingdings" panose="05000000000000000000" pitchFamily="2" charset="2"/>
              </a:rPr>
              <a:t>고급 시스템 설정 </a:t>
            </a:r>
            <a:r>
              <a:rPr lang="en-US" altLang="ko-KR" sz="32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3200" dirty="0" smtClean="0">
                <a:solidFill>
                  <a:schemeClr val="bg1"/>
                </a:solidFill>
                <a:sym typeface="Wingdings" panose="05000000000000000000" pitchFamily="2" charset="2"/>
              </a:rPr>
              <a:t>고급 탭 </a:t>
            </a:r>
            <a:r>
              <a:rPr lang="en-US" altLang="ko-KR" sz="32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3200" dirty="0" smtClean="0">
                <a:solidFill>
                  <a:schemeClr val="bg1"/>
                </a:solidFill>
                <a:sym typeface="Wingdings" panose="05000000000000000000" pitchFamily="2" charset="2"/>
              </a:rPr>
              <a:t>환경 변수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-1" t="417" r="39836" b="55399"/>
          <a:stretch/>
        </p:blipFill>
        <p:spPr>
          <a:xfrm>
            <a:off x="306456" y="954158"/>
            <a:ext cx="6859657" cy="316064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6273" y="2683565"/>
            <a:ext cx="1413014" cy="3379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551" y="954158"/>
            <a:ext cx="4667250" cy="555597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095050" y="5327374"/>
            <a:ext cx="1613246" cy="4273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666922" y="1232451"/>
            <a:ext cx="646043" cy="4273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45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6383" y="166346"/>
            <a:ext cx="11173859" cy="857386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Path </a:t>
            </a:r>
            <a:r>
              <a:rPr lang="ko-KR" altLang="en-US" sz="3200" dirty="0" smtClean="0">
                <a:solidFill>
                  <a:schemeClr val="bg1"/>
                </a:solidFill>
              </a:rPr>
              <a:t>편집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66" y="1003852"/>
            <a:ext cx="4324350" cy="50673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5542" y="4323521"/>
            <a:ext cx="3708953" cy="3975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75141" y="4909930"/>
            <a:ext cx="1073737" cy="5194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525" y="1023731"/>
            <a:ext cx="6894332" cy="2629623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5020295" y="3271293"/>
            <a:ext cx="6717817" cy="2990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맨 뒤에</a:t>
            </a:r>
            <a:endParaRPr lang="en-US" altLang="ko-KR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altLang="ko-KR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sz="2400" dirty="0">
                <a:solidFill>
                  <a:schemeClr val="bg1"/>
                </a:solidFill>
                <a:sym typeface="Wingdings" panose="05000000000000000000" pitchFamily="2" charset="2"/>
              </a:rPr>
              <a:t>; </a:t>
            </a:r>
            <a:r>
              <a:rPr lang="en-US" altLang="ko-KR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D:\opencv\build\x64\vc12\bin</a:t>
            </a:r>
          </a:p>
          <a:p>
            <a:endParaRPr lang="en-US" altLang="ko-KR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붙이기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36464" y="2231336"/>
            <a:ext cx="4464327" cy="5416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16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783" y="275673"/>
            <a:ext cx="11638721" cy="827569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Visual studio 2013 </a:t>
            </a:r>
            <a:r>
              <a:rPr lang="ko-KR" altLang="en-US" sz="2800" dirty="0">
                <a:solidFill>
                  <a:schemeClr val="bg1"/>
                </a:solidFill>
              </a:rPr>
              <a:t>실행 </a:t>
            </a:r>
            <a:r>
              <a:rPr lang="en-US" altLang="ko-KR" sz="28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프로젝트 생성 </a:t>
            </a:r>
            <a:r>
              <a:rPr lang="en-US" altLang="ko-KR" sz="2800" dirty="0">
                <a:solidFill>
                  <a:schemeClr val="bg1"/>
                </a:solidFill>
                <a:sym typeface="Wingdings" panose="05000000000000000000" pitchFamily="2" charset="2"/>
              </a:rPr>
              <a:t> Win32 </a:t>
            </a:r>
            <a:r>
              <a:rPr lang="ko-KR" alt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콘솔 프로그램 생성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73" b="22262"/>
          <a:stretch/>
        </p:blipFill>
        <p:spPr>
          <a:xfrm>
            <a:off x="228601" y="1239115"/>
            <a:ext cx="5380506" cy="35416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756" y="1239115"/>
            <a:ext cx="5923722" cy="449793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72706" y="1530625"/>
            <a:ext cx="2836401" cy="4373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155862" y="2126973"/>
            <a:ext cx="2836401" cy="4373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529697" y="4691268"/>
            <a:ext cx="507207" cy="3677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36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98783" y="265734"/>
            <a:ext cx="11638721" cy="827569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Visual studio 2013 </a:t>
            </a:r>
            <a:r>
              <a:rPr lang="ko-KR" altLang="en-US" sz="2800" dirty="0">
                <a:solidFill>
                  <a:schemeClr val="bg1"/>
                </a:solidFill>
              </a:rPr>
              <a:t>실행 </a:t>
            </a:r>
            <a:r>
              <a:rPr lang="en-US" altLang="ko-KR" sz="28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프로젝트 생성 </a:t>
            </a:r>
            <a:r>
              <a:rPr lang="en-US" altLang="ko-KR" sz="2800" dirty="0">
                <a:solidFill>
                  <a:schemeClr val="bg1"/>
                </a:solidFill>
                <a:sym typeface="Wingdings" panose="05000000000000000000" pitchFamily="2" charset="2"/>
              </a:rPr>
              <a:t> Win32 </a:t>
            </a:r>
            <a:r>
              <a:rPr lang="ko-KR" alt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콘솔 프로그램 생성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4" y="1113186"/>
            <a:ext cx="5715000" cy="5239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143" y="1113186"/>
            <a:ext cx="5958509" cy="52391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706984" y="5844209"/>
            <a:ext cx="795442" cy="3677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722391" y="3438940"/>
            <a:ext cx="994225" cy="3677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356262" y="5844209"/>
            <a:ext cx="795442" cy="3677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33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420</Words>
  <Application>Microsoft Office PowerPoint</Application>
  <PresentationFormat>와이드스크린</PresentationFormat>
  <Paragraphs>119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나눔바른고딕</vt:lpstr>
      <vt:lpstr>맑은 고딕</vt:lpstr>
      <vt:lpstr>Arial</vt:lpstr>
      <vt:lpstr>Calibri</vt:lpstr>
      <vt:lpstr>Calibri Light</vt:lpstr>
      <vt:lpstr>Wingdings</vt:lpstr>
      <vt:lpstr>1_Office 테마</vt:lpstr>
      <vt:lpstr>Office 테마</vt:lpstr>
      <vt:lpstr>PowerPoint 프레젠테이션</vt:lpstr>
      <vt:lpstr>PowerPoint 프레젠테이션</vt:lpstr>
      <vt:lpstr>PowerPoint 프레젠테이션</vt:lpstr>
      <vt:lpstr>http://opencv.org 접속  DOWNLOADS  2.4.11 버전 다운로드</vt:lpstr>
      <vt:lpstr>OpenCV 설치</vt:lpstr>
      <vt:lpstr>시스템 속성  고급 시스템 설정  고급 탭  환경 변수</vt:lpstr>
      <vt:lpstr>Path 편집</vt:lpstr>
      <vt:lpstr>Visual studio 2013 실행  프로젝트 생성  Win32 콘솔 프로그램 생성</vt:lpstr>
      <vt:lpstr>Visual studio 2013 실행  프로젝트 생성  Win32 콘솔 프로그램 생성</vt:lpstr>
      <vt:lpstr>Source File 추가</vt:lpstr>
      <vt:lpstr>프로젝트 속성 설정</vt:lpstr>
      <vt:lpstr>프로젝트 속성 설정</vt:lpstr>
      <vt:lpstr>프로젝트 속성 설정</vt:lpstr>
      <vt:lpstr>프로젝트 속성 설정</vt:lpstr>
      <vt:lpstr>PowerPoint 프레젠테이션</vt:lpstr>
      <vt:lpstr>카메라 연결  - USB 연결  완료</vt:lpstr>
      <vt:lpstr>소스코드</vt:lpstr>
      <vt:lpstr>소스설명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31</cp:revision>
  <dcterms:created xsi:type="dcterms:W3CDTF">2016-01-11T01:25:27Z</dcterms:created>
  <dcterms:modified xsi:type="dcterms:W3CDTF">2016-01-19T06:24:22Z</dcterms:modified>
</cp:coreProperties>
</file>