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69" r:id="rId3"/>
    <p:sldId id="279" r:id="rId4"/>
    <p:sldId id="278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7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27" autoAdjust="0"/>
    <p:restoredTop sz="91397" autoAdjust="0"/>
  </p:normalViewPr>
  <p:slideViewPr>
    <p:cSldViewPr snapToGrid="0">
      <p:cViewPr varScale="1">
        <p:scale>
          <a:sx n="108" d="100"/>
          <a:sy n="108" d="100"/>
        </p:scale>
        <p:origin x="12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3E39A8-938C-4E3E-975E-78A1DDA43EE3}" type="datetimeFigureOut">
              <a:rPr lang="ko-KR" altLang="en-US" smtClean="0"/>
              <a:t>2016-01-29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779532-076E-4AEB-88CA-32F87198B7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138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779532-076E-4AEB-88CA-32F87198B78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02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50C8-D6BC-4531-B951-C09B4B483BD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2429-E12A-4643-AD7A-EF396EFE52A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788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50C8-D6BC-4531-B951-C09B4B483BD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2429-E12A-4643-AD7A-EF396EFE52A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470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50C8-D6BC-4531-B951-C09B4B483BD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2429-E12A-4643-AD7A-EF396EFE52A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343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50C8-D6BC-4531-B951-C09B4B483BD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2429-E12A-4643-AD7A-EF396EFE52A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478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50C8-D6BC-4531-B951-C09B4B483BD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2429-E12A-4643-AD7A-EF396EFE52A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682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50C8-D6BC-4531-B951-C09B4B483BD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2429-E12A-4643-AD7A-EF396EFE52A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708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50C8-D6BC-4531-B951-C09B4B483BD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2429-E12A-4643-AD7A-EF396EFE52A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944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50C8-D6BC-4531-B951-C09B4B483BD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2429-E12A-4643-AD7A-EF396EFE52A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218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50C8-D6BC-4531-B951-C09B4B483BD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2429-E12A-4643-AD7A-EF396EFE52A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55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50C8-D6BC-4531-B951-C09B4B483BD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2429-E12A-4643-AD7A-EF396EFE52A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693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50C8-D6BC-4531-B951-C09B4B483BD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2429-E12A-4643-AD7A-EF396EFE52A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82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E50C8-D6BC-4531-B951-C09B4B483BD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52429-E12A-4643-AD7A-EF396EFE52A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556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35230" y="3013502"/>
            <a:ext cx="49215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ln>
                  <a:solidFill>
                    <a:prstClr val="white">
                      <a:lumMod val="9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Object Detection</a:t>
            </a:r>
            <a:endParaRPr lang="ko-KR" altLang="en-US" sz="4800" dirty="0">
              <a:ln>
                <a:solidFill>
                  <a:prstClr val="white">
                    <a:lumMod val="95000"/>
                    <a:alpha val="20000"/>
                  </a:prst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3212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32" y="635631"/>
            <a:ext cx="8220075" cy="6146909"/>
          </a:xfrm>
          <a:prstGeom prst="rect">
            <a:avLst/>
          </a:prstGeom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254000" y="-96633"/>
            <a:ext cx="11131827" cy="827569"/>
          </a:xfrm>
        </p:spPr>
        <p:txBody>
          <a:bodyPr>
            <a:norm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</a:rPr>
              <a:t>MFCObjectDetectionDlg</a:t>
            </a:r>
            <a:r>
              <a:rPr lang="en-US" altLang="ko-KR" sz="3200" dirty="0" smtClean="0">
                <a:solidFill>
                  <a:schemeClr val="bg1"/>
                </a:solidFill>
              </a:rPr>
              <a:t>.cpp</a:t>
            </a:r>
            <a:r>
              <a:rPr lang="en-US" altLang="ko-KR" sz="3200" dirty="0">
                <a:solidFill>
                  <a:schemeClr val="bg1"/>
                </a:solidFill>
              </a:rPr>
              <a:t> </a:t>
            </a:r>
            <a:r>
              <a:rPr lang="en-US" altLang="ko-KR" sz="3200" dirty="0" smtClean="0">
                <a:solidFill>
                  <a:schemeClr val="bg1"/>
                </a:solidFill>
              </a:rPr>
              <a:t>– </a:t>
            </a:r>
            <a:r>
              <a:rPr lang="en-US" altLang="ko-KR" sz="3200" dirty="0" err="1" smtClean="0">
                <a:solidFill>
                  <a:schemeClr val="bg1"/>
                </a:solidFill>
              </a:rPr>
              <a:t>PatternSave</a:t>
            </a:r>
            <a:r>
              <a:rPr lang="en-US" altLang="ko-KR" sz="3200" dirty="0" smtClean="0">
                <a:solidFill>
                  <a:schemeClr val="bg1"/>
                </a:solidFill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</a:rPr>
              <a:t>함수 추가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460419" y="1059669"/>
            <a:ext cx="3559947" cy="378565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PatternSave</a:t>
            </a:r>
            <a:r>
              <a:rPr lang="en-US" altLang="ko-KR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()</a:t>
            </a:r>
          </a:p>
          <a:p>
            <a:pPr>
              <a:lnSpc>
                <a:spcPct val="200000"/>
              </a:lnSpc>
            </a:pPr>
            <a:r>
              <a:rPr lang="en-US" altLang="ko-KR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DrawRect</a:t>
            </a:r>
            <a:r>
              <a:rPr lang="ko-KR" altLang="en-US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에서 측정한 </a:t>
            </a:r>
            <a:r>
              <a:rPr lang="en-US" altLang="ko-KR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m_Rect</a:t>
            </a:r>
            <a:r>
              <a:rPr lang="ko-KR" altLang="en-US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로</a:t>
            </a:r>
            <a:endParaRPr lang="en-US" altLang="ko-KR" sz="1600" dirty="0" smtClean="0">
              <a:solidFill>
                <a:schemeClr val="accent5">
                  <a:lumMod val="40000"/>
                  <a:lumOff val="60000"/>
                </a:schemeClr>
              </a:solidFill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pattern image</a:t>
            </a:r>
            <a:r>
              <a:rPr lang="ko-KR" altLang="en-US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를 </a:t>
            </a:r>
            <a:r>
              <a:rPr lang="en-US" altLang="ko-KR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capture.</a:t>
            </a:r>
          </a:p>
          <a:p>
            <a:pPr>
              <a:lnSpc>
                <a:spcPct val="200000"/>
              </a:lnSpc>
            </a:pPr>
            <a:endParaRPr lang="en-US" altLang="ko-KR" sz="1600" dirty="0" smtClean="0">
              <a:solidFill>
                <a:schemeClr val="accent5">
                  <a:lumMod val="40000"/>
                  <a:lumOff val="60000"/>
                </a:schemeClr>
              </a:solidFill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IDC_PIC_PATTERN_TARGET</a:t>
            </a:r>
            <a:r>
              <a:rPr lang="ko-KR" altLang="en-US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에</a:t>
            </a:r>
            <a:endParaRPr lang="en-US" altLang="ko-KR" sz="1600" dirty="0" smtClean="0">
              <a:solidFill>
                <a:schemeClr val="accent5">
                  <a:lumMod val="40000"/>
                  <a:lumOff val="60000"/>
                </a:schemeClr>
              </a:solidFill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m_PatternDisplayImage</a:t>
            </a:r>
            <a:r>
              <a:rPr lang="ko-KR" altLang="en-US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를 </a:t>
            </a:r>
            <a:r>
              <a:rPr lang="en-US" altLang="ko-KR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resize</a:t>
            </a:r>
            <a:r>
              <a:rPr lang="ko-KR" altLang="en-US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해서</a:t>
            </a:r>
            <a:endParaRPr lang="en-US" altLang="ko-KR" sz="1600" dirty="0" smtClean="0">
              <a:solidFill>
                <a:schemeClr val="accent5">
                  <a:lumMod val="40000"/>
                  <a:lumOff val="60000"/>
                </a:schemeClr>
              </a:solidFill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보여준다</a:t>
            </a:r>
            <a:r>
              <a:rPr lang="en-US" altLang="ko-KR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04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305" b="29476"/>
          <a:stretch/>
        </p:blipFill>
        <p:spPr>
          <a:xfrm>
            <a:off x="254000" y="984936"/>
            <a:ext cx="5802020" cy="554854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305" t="71764" b="923"/>
          <a:stretch/>
        </p:blipFill>
        <p:spPr>
          <a:xfrm>
            <a:off x="6139371" y="984936"/>
            <a:ext cx="5802020" cy="2148881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4000" y="157367"/>
            <a:ext cx="11131827" cy="827569"/>
          </a:xfrm>
        </p:spPr>
        <p:txBody>
          <a:bodyPr>
            <a:norm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</a:rPr>
              <a:t>MFCObjectDetectionDlg</a:t>
            </a:r>
            <a:r>
              <a:rPr lang="en-US" altLang="ko-KR" sz="3200" dirty="0" smtClean="0">
                <a:solidFill>
                  <a:schemeClr val="bg1"/>
                </a:solidFill>
              </a:rPr>
              <a:t>.cpp</a:t>
            </a:r>
            <a:r>
              <a:rPr lang="en-US" altLang="ko-KR" sz="3200" dirty="0">
                <a:solidFill>
                  <a:schemeClr val="bg1"/>
                </a:solidFill>
              </a:rPr>
              <a:t> </a:t>
            </a:r>
            <a:r>
              <a:rPr lang="en-US" altLang="ko-KR" sz="3200" dirty="0" smtClean="0">
                <a:solidFill>
                  <a:schemeClr val="bg1"/>
                </a:solidFill>
              </a:rPr>
              <a:t>– </a:t>
            </a:r>
            <a:r>
              <a:rPr lang="en-US" altLang="ko-KR" sz="3200" dirty="0" err="1" smtClean="0">
                <a:solidFill>
                  <a:schemeClr val="bg1"/>
                </a:solidFill>
              </a:rPr>
              <a:t>PatternMatching</a:t>
            </a:r>
            <a:r>
              <a:rPr lang="en-US" altLang="ko-KR" sz="3200" dirty="0" smtClean="0">
                <a:solidFill>
                  <a:schemeClr val="bg1"/>
                </a:solidFill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</a:rPr>
              <a:t>함수 추가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39371" y="3519909"/>
            <a:ext cx="5694563" cy="169277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PatternMatching</a:t>
            </a:r>
            <a:r>
              <a:rPr lang="en-US" altLang="ko-KR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()</a:t>
            </a: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IDC_STC_PATTERN_SCORE, IDC_STC_PATTERN_RECT TEXT</a:t>
            </a:r>
            <a:r>
              <a:rPr lang="ko-KR" alt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를 </a:t>
            </a:r>
            <a:r>
              <a:rPr lang="en-US" altLang="ko-KR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UPDATE </a:t>
            </a:r>
            <a:r>
              <a:rPr lang="ko-KR" alt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시킴</a:t>
            </a:r>
            <a:r>
              <a:rPr lang="en-US" altLang="ko-KR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Pattern</a:t>
            </a:r>
            <a:r>
              <a:rPr lang="ko-KR" alt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을 계속 </a:t>
            </a:r>
            <a:r>
              <a:rPr lang="en-US" altLang="ko-KR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matching </a:t>
            </a:r>
            <a:r>
              <a:rPr lang="ko-KR" alt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한다</a:t>
            </a:r>
            <a:r>
              <a:rPr lang="en-US" altLang="ko-KR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54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10" y="988389"/>
            <a:ext cx="2099869" cy="576751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946" y="988389"/>
            <a:ext cx="3371850" cy="1447800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00883" y="160820"/>
            <a:ext cx="11131827" cy="827569"/>
          </a:xfrm>
        </p:spPr>
        <p:txBody>
          <a:bodyPr>
            <a:norm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</a:rPr>
              <a:t>MFCObjectDetectionDlg</a:t>
            </a:r>
            <a:r>
              <a:rPr lang="en-US" altLang="ko-KR" sz="3200" dirty="0" smtClean="0">
                <a:solidFill>
                  <a:schemeClr val="bg1"/>
                </a:solidFill>
              </a:rPr>
              <a:t>.cpp</a:t>
            </a:r>
            <a:r>
              <a:rPr lang="en-US" altLang="ko-KR" sz="3200" dirty="0" smtClean="0">
                <a:solidFill>
                  <a:schemeClr val="bg1"/>
                </a:solidFill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</a:rPr>
              <a:t>파일 편집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14999" y="988389"/>
            <a:ext cx="3203837" cy="209288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b="1" dirty="0" err="1" smtClean="0">
                <a:solidFill>
                  <a:schemeClr val="bg1"/>
                </a:solidFill>
              </a:rPr>
              <a:t>OnDestroy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()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편집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endParaRPr lang="en-US" altLang="ko-KR" sz="2000" b="1" dirty="0">
              <a:solidFill>
                <a:schemeClr val="bg1"/>
              </a:solidFill>
              <a:latin typeface="+mn-ea"/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KillTimer</a:t>
            </a:r>
            <a:r>
              <a:rPr lang="en-US" altLang="ko-KR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(1</a:t>
            </a:r>
            <a:r>
              <a:rPr lang="en-US" altLang="ko-KR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);</a:t>
            </a:r>
          </a:p>
          <a:p>
            <a:r>
              <a:rPr lang="en-US" altLang="ko-KR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Sleep(100);</a:t>
            </a:r>
            <a:endParaRPr lang="en-US" altLang="ko-KR" dirty="0" smtClean="0">
              <a:solidFill>
                <a:schemeClr val="accent5">
                  <a:lumMod val="40000"/>
                  <a:lumOff val="60000"/>
                </a:schemeClr>
              </a:solidFill>
              <a:latin typeface="+mn-ea"/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m_videoCapture.release</a:t>
            </a:r>
            <a:r>
              <a:rPr lang="en-US" altLang="ko-KR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();</a:t>
            </a:r>
          </a:p>
          <a:p>
            <a:endParaRPr lang="en-US" altLang="ko-KR" dirty="0">
              <a:solidFill>
                <a:schemeClr val="accent5">
                  <a:lumMod val="40000"/>
                  <a:lumOff val="60000"/>
                </a:schemeClr>
              </a:solidFill>
              <a:latin typeface="+mn-ea"/>
              <a:sym typeface="Wingdings" panose="05000000000000000000" pitchFamily="2" charset="2"/>
            </a:endParaRPr>
          </a:p>
          <a:p>
            <a:r>
              <a:rPr lang="ko-KR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카메라 닫기</a:t>
            </a:r>
            <a:endParaRPr lang="en-US" altLang="ko-KR" dirty="0" smtClean="0">
              <a:solidFill>
                <a:schemeClr val="accent5">
                  <a:lumMod val="40000"/>
                  <a:lumOff val="60000"/>
                </a:schemeClr>
              </a:solidFill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15501" y="1566487"/>
            <a:ext cx="1930899" cy="70767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7" idx="1"/>
            <a:endCxn id="8" idx="3"/>
          </p:cNvCxnSpPr>
          <p:nvPr/>
        </p:nvCxnSpPr>
        <p:spPr>
          <a:xfrm flipH="1" flipV="1">
            <a:off x="4746400" y="1920325"/>
            <a:ext cx="1568599" cy="1145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017480" y="5631337"/>
            <a:ext cx="310718" cy="3185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00883" y="2117655"/>
            <a:ext cx="1543327" cy="3185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39266" y="6303146"/>
            <a:ext cx="1933418" cy="46459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713621" y="3762303"/>
            <a:ext cx="4893409" cy="193899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Class View  </a:t>
            </a:r>
            <a:r>
              <a:rPr lang="en-US" altLang="ko-KR" sz="20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CMFCObjectDetectionDlg</a:t>
            </a:r>
            <a:r>
              <a:rPr lang="en-US" altLang="ko-KR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Properties – messages  WM_DESTROY </a:t>
            </a: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&lt;Add&gt; </a:t>
            </a:r>
            <a:r>
              <a:rPr lang="en-US" altLang="ko-KR" sz="2000" dirty="0" err="1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OnDestroy</a:t>
            </a:r>
            <a:r>
              <a:rPr lang="en-US" altLang="ko-KR" sz="2000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클릭</a:t>
            </a:r>
            <a:endParaRPr lang="en-US" altLang="ko-KR" dirty="0" smtClean="0">
              <a:solidFill>
                <a:schemeClr val="accent1">
                  <a:lumMod val="40000"/>
                  <a:lumOff val="60000"/>
                </a:schemeClr>
              </a:solidFill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423470" y="925435"/>
            <a:ext cx="938644" cy="3174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97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00883" y="160820"/>
            <a:ext cx="11131827" cy="827569"/>
          </a:xfrm>
        </p:spPr>
        <p:txBody>
          <a:bodyPr>
            <a:norm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</a:rPr>
              <a:t>실행 </a:t>
            </a:r>
            <a:r>
              <a:rPr lang="ko-KR" altLang="en-US" sz="3200" dirty="0" smtClean="0">
                <a:solidFill>
                  <a:schemeClr val="bg1"/>
                </a:solidFill>
              </a:rPr>
              <a:t>화면 </a:t>
            </a:r>
            <a:r>
              <a:rPr lang="en-US" altLang="ko-KR" sz="3200" dirty="0" smtClean="0">
                <a:solidFill>
                  <a:schemeClr val="bg1"/>
                </a:solidFill>
              </a:rPr>
              <a:t>– </a:t>
            </a:r>
            <a:r>
              <a:rPr lang="en-US" altLang="ko-KR" sz="3200" dirty="0" err="1" smtClean="0">
                <a:solidFill>
                  <a:schemeClr val="bg1"/>
                </a:solidFill>
              </a:rPr>
              <a:t>PatternDefine</a:t>
            </a:r>
            <a:r>
              <a:rPr lang="en-US" altLang="ko-KR" sz="3200" dirty="0" smtClean="0">
                <a:solidFill>
                  <a:schemeClr val="bg1"/>
                </a:solidFill>
              </a:rPr>
              <a:t>, </a:t>
            </a:r>
            <a:r>
              <a:rPr lang="en-US" altLang="ko-KR" sz="3200" dirty="0" err="1" smtClean="0">
                <a:solidFill>
                  <a:schemeClr val="bg1"/>
                </a:solidFill>
              </a:rPr>
              <a:t>MFCObjectDetection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79" y="988389"/>
            <a:ext cx="6210300" cy="48958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997175" y="1862481"/>
            <a:ext cx="4893409" cy="132343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PatternDefine</a:t>
            </a:r>
            <a:r>
              <a:rPr lang="en-US" altLang="ko-KR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창에서 </a:t>
            </a:r>
            <a:endParaRPr lang="en-US" altLang="ko-KR" sz="20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Detection </a:t>
            </a:r>
            <a:r>
              <a:rPr lang="ko-KR" altLang="en-US" sz="2000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하고 싶은 </a:t>
            </a:r>
            <a:r>
              <a:rPr lang="en-US" altLang="ko-KR" sz="2000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Object</a:t>
            </a:r>
            <a:r>
              <a:rPr lang="ko-KR" altLang="en-US" sz="2000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를 지정</a:t>
            </a:r>
            <a:r>
              <a:rPr lang="en-US" altLang="ko-KR" sz="2000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.</a:t>
            </a:r>
            <a:endParaRPr lang="en-US" altLang="ko-KR" dirty="0" smtClean="0">
              <a:solidFill>
                <a:schemeClr val="accent1">
                  <a:lumMod val="40000"/>
                  <a:lumOff val="60000"/>
                </a:schemeClr>
              </a:solidFill>
              <a:latin typeface="+mn-ea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9166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00883" y="160820"/>
            <a:ext cx="11131827" cy="827569"/>
          </a:xfrm>
        </p:spPr>
        <p:txBody>
          <a:bodyPr>
            <a:norm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</a:rPr>
              <a:t>실행 </a:t>
            </a:r>
            <a:r>
              <a:rPr lang="ko-KR" altLang="en-US" sz="3200" dirty="0" smtClean="0">
                <a:solidFill>
                  <a:schemeClr val="bg1"/>
                </a:solidFill>
              </a:rPr>
              <a:t>화면 </a:t>
            </a:r>
            <a:r>
              <a:rPr lang="en-US" altLang="ko-KR" sz="3200" dirty="0" smtClean="0">
                <a:solidFill>
                  <a:schemeClr val="bg1"/>
                </a:solidFill>
              </a:rPr>
              <a:t>– </a:t>
            </a:r>
            <a:r>
              <a:rPr lang="en-US" altLang="ko-KR" sz="3200" dirty="0" err="1" smtClean="0">
                <a:solidFill>
                  <a:schemeClr val="bg1"/>
                </a:solidFill>
              </a:rPr>
              <a:t>PatternDefine</a:t>
            </a:r>
            <a:r>
              <a:rPr lang="en-US" altLang="ko-KR" sz="3200" dirty="0" smtClean="0">
                <a:solidFill>
                  <a:schemeClr val="bg1"/>
                </a:solidFill>
              </a:rPr>
              <a:t>, </a:t>
            </a:r>
            <a:r>
              <a:rPr lang="en-US" altLang="ko-KR" sz="3200" dirty="0" err="1" smtClean="0">
                <a:solidFill>
                  <a:schemeClr val="bg1"/>
                </a:solidFill>
              </a:rPr>
              <a:t>MFCObjectDetection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605" y="1120482"/>
            <a:ext cx="977265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368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00883" y="160820"/>
            <a:ext cx="11131827" cy="827569"/>
          </a:xfrm>
        </p:spPr>
        <p:txBody>
          <a:bodyPr>
            <a:norm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</a:rPr>
              <a:t>Dialog </a:t>
            </a:r>
            <a:r>
              <a:rPr lang="ko-KR" altLang="en-US" sz="3200" dirty="0" smtClean="0">
                <a:solidFill>
                  <a:schemeClr val="bg1"/>
                </a:solidFill>
              </a:rPr>
              <a:t>편집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543"/>
          <a:stretch/>
        </p:blipFill>
        <p:spPr>
          <a:xfrm>
            <a:off x="1049917" y="3084725"/>
            <a:ext cx="7073302" cy="33175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9744" y="2128890"/>
            <a:ext cx="1853568" cy="64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Picture Control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ID : IDC_PIC_CAM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08032" y="2253509"/>
            <a:ext cx="3614079" cy="424731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Static Text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Align Text : Center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Border : True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ID : IDC_STC_PATTERN_MOUSE_POS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Caption : (0, 0)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ID : IDC_STC_ROI_RECT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Caption : (0, 0, 0, 0)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ID : IDC_STC_PATTERN_SCORE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Caption : None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ID : IDC_STC_PATTERN_RECT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Caption : None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93317" y="574604"/>
            <a:ext cx="2473799" cy="23083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Group Box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Caption : Info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Static Text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Caption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Mouse </a:t>
            </a:r>
            <a:r>
              <a:rPr lang="en-US" altLang="ko-KR" dirty="0" err="1" smtClean="0">
                <a:solidFill>
                  <a:schemeClr val="bg1"/>
                </a:solidFill>
              </a:rPr>
              <a:t>Pos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Caption : ROI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Caption : Pattern Score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Caption : Pattern </a:t>
            </a:r>
            <a:r>
              <a:rPr lang="en-US" altLang="ko-KR" dirty="0" err="1" smtClean="0">
                <a:solidFill>
                  <a:schemeClr val="bg1"/>
                </a:solidFill>
              </a:rPr>
              <a:t>Pos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34228" y="1297893"/>
            <a:ext cx="3047615" cy="14773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Group Box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Caption : Pattern Matching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Picture Control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ID : IDC_PIC_PATTERN_TARGET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25" name="직선 화살표 연결선 24"/>
          <p:cNvCxnSpPr>
            <a:stCxn id="5" idx="2"/>
          </p:cNvCxnSpPr>
          <p:nvPr/>
        </p:nvCxnSpPr>
        <p:spPr>
          <a:xfrm>
            <a:off x="1166528" y="2775221"/>
            <a:ext cx="794596" cy="13991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8" idx="2"/>
          </p:cNvCxnSpPr>
          <p:nvPr/>
        </p:nvCxnSpPr>
        <p:spPr>
          <a:xfrm>
            <a:off x="3858036" y="2775221"/>
            <a:ext cx="1282740" cy="88237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7" idx="2"/>
          </p:cNvCxnSpPr>
          <p:nvPr/>
        </p:nvCxnSpPr>
        <p:spPr>
          <a:xfrm flipH="1">
            <a:off x="6515637" y="2882928"/>
            <a:ext cx="414580" cy="5918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6" idx="1"/>
          </p:cNvCxnSpPr>
          <p:nvPr/>
        </p:nvCxnSpPr>
        <p:spPr>
          <a:xfrm flipH="1" flipV="1">
            <a:off x="7779895" y="3971657"/>
            <a:ext cx="628137" cy="40551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33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57" y="988389"/>
            <a:ext cx="5916514" cy="479097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457" r="737"/>
          <a:stretch/>
        </p:blipFill>
        <p:spPr>
          <a:xfrm>
            <a:off x="6214370" y="988389"/>
            <a:ext cx="5779362" cy="4790974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00883" y="160820"/>
            <a:ext cx="11131827" cy="827569"/>
          </a:xfrm>
        </p:spPr>
        <p:txBody>
          <a:bodyPr>
            <a:normAutofit/>
          </a:bodyPr>
          <a:lstStyle/>
          <a:p>
            <a:r>
              <a:rPr lang="en-US" altLang="ko-KR" sz="3200" dirty="0" err="1" smtClean="0">
                <a:solidFill>
                  <a:schemeClr val="bg1"/>
                </a:solidFill>
              </a:rPr>
              <a:t>m_stcCam</a:t>
            </a:r>
            <a:r>
              <a:rPr lang="en-US" altLang="ko-KR" sz="3200" dirty="0" smtClean="0">
                <a:solidFill>
                  <a:schemeClr val="bg1"/>
                </a:solidFill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</a:rPr>
              <a:t>변수 추가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7955" y="5779363"/>
            <a:ext cx="92687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IDC_PIC_CAM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오른쪽 버튼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Add Variable  Variable name : </a:t>
            </a:r>
            <a:r>
              <a:rPr lang="en-US" altLang="ko-KR" dirty="0" err="1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m_stcCam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입력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170477" y="4773392"/>
            <a:ext cx="1963994" cy="30463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356413" y="2830662"/>
            <a:ext cx="1660124" cy="3919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475649" y="5291256"/>
            <a:ext cx="756083" cy="3460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25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83" y="988389"/>
            <a:ext cx="2638425" cy="17621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392" y="988389"/>
            <a:ext cx="6940200" cy="4877733"/>
          </a:xfrm>
          <a:prstGeom prst="rect">
            <a:avLst/>
          </a:prstGeom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00883" y="160820"/>
            <a:ext cx="11131827" cy="827569"/>
          </a:xfrm>
        </p:spPr>
        <p:txBody>
          <a:bodyPr>
            <a:normAutofit/>
          </a:bodyPr>
          <a:lstStyle/>
          <a:p>
            <a:r>
              <a:rPr lang="en-US" altLang="ko-KR" sz="3200" dirty="0" err="1" smtClean="0">
                <a:solidFill>
                  <a:schemeClr val="bg1"/>
                </a:solidFill>
              </a:rPr>
              <a:t>MFCObjectDetectionDlg.h</a:t>
            </a:r>
            <a:r>
              <a:rPr lang="en-US" altLang="ko-KR" sz="3200" dirty="0" smtClean="0">
                <a:solidFill>
                  <a:schemeClr val="bg1"/>
                </a:solidFill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</a:rPr>
              <a:t>파일 편집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5474" y="1393794"/>
            <a:ext cx="2112885" cy="13567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67065" y="2828864"/>
            <a:ext cx="33449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#include,  namespace</a:t>
            </a:r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추가</a:t>
            </a:r>
            <a:endParaRPr lang="en-US" altLang="ko-KR" sz="2000" b="1" dirty="0" smtClean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7469" y="6029017"/>
            <a:ext cx="33449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public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에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변수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함수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추가</a:t>
            </a:r>
            <a:endParaRPr lang="en-US" altLang="ko-KR" sz="2000" b="1" dirty="0" smtClean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757392" y="988390"/>
            <a:ext cx="6815913" cy="48777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95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10695"/>
          <a:stretch/>
        </p:blipFill>
        <p:spPr>
          <a:xfrm>
            <a:off x="2812079" y="988389"/>
            <a:ext cx="4423221" cy="26384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83" y="959860"/>
            <a:ext cx="2581275" cy="5574105"/>
          </a:xfrm>
          <a:prstGeom prst="rect">
            <a:avLst/>
          </a:prstGeom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00883" y="160820"/>
            <a:ext cx="11131827" cy="827569"/>
          </a:xfrm>
        </p:spPr>
        <p:txBody>
          <a:bodyPr>
            <a:norm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</a:rPr>
              <a:t>MFCObjectDetectionDlg</a:t>
            </a:r>
            <a:r>
              <a:rPr lang="en-US" altLang="ko-KR" sz="3200" dirty="0" smtClean="0">
                <a:solidFill>
                  <a:schemeClr val="bg1"/>
                </a:solidFill>
              </a:rPr>
              <a:t>.cpp</a:t>
            </a:r>
            <a:r>
              <a:rPr lang="en-US" altLang="ko-KR" sz="3200" dirty="0" smtClean="0">
                <a:solidFill>
                  <a:schemeClr val="bg1"/>
                </a:solidFill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</a:rPr>
              <a:t>파일 편집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6865" y="2920752"/>
            <a:ext cx="1794984" cy="35856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68088" y="3994950"/>
            <a:ext cx="2380909" cy="35856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351817" y="959860"/>
            <a:ext cx="2315314" cy="2563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993532" y="1698189"/>
            <a:ext cx="2593975" cy="18351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332956" y="3100036"/>
            <a:ext cx="4554244" cy="3508653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 err="1" smtClean="0">
                <a:solidFill>
                  <a:schemeClr val="bg1"/>
                </a:solidFill>
              </a:rPr>
              <a:t>CMFCObjectDetectionDlg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(</a:t>
            </a:r>
            <a:r>
              <a:rPr lang="en-US" altLang="ko-KR" sz="1600" b="1" dirty="0" err="1" smtClean="0">
                <a:solidFill>
                  <a:schemeClr val="bg1"/>
                </a:solidFill>
              </a:rPr>
              <a:t>CWnd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* </a:t>
            </a:r>
            <a:r>
              <a:rPr lang="en-US" altLang="ko-KR" sz="1600" b="1" dirty="0" err="1" smtClean="0">
                <a:solidFill>
                  <a:schemeClr val="bg1"/>
                </a:solidFill>
              </a:rPr>
              <a:t>pParent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)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편집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endParaRPr lang="en-US" altLang="ko-KR" sz="2000" b="1" dirty="0">
              <a:solidFill>
                <a:schemeClr val="bg1"/>
              </a:solidFill>
              <a:latin typeface="+mn-ea"/>
              <a:sym typeface="Wingdings" panose="05000000000000000000" pitchFamily="2" charset="2"/>
            </a:endParaRPr>
          </a:p>
          <a:p>
            <a:r>
              <a:rPr lang="en-US" altLang="ko-KR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m_nWidth</a:t>
            </a:r>
            <a:r>
              <a:rPr lang="en-US" altLang="ko-KR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 = 0;</a:t>
            </a:r>
          </a:p>
          <a:p>
            <a:r>
              <a:rPr lang="en-US" altLang="ko-KR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m_nHeight</a:t>
            </a:r>
            <a:r>
              <a:rPr lang="en-US" altLang="ko-KR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 = 0;</a:t>
            </a:r>
          </a:p>
          <a:p>
            <a:endParaRPr lang="en-US" altLang="ko-KR" sz="1400" dirty="0">
              <a:solidFill>
                <a:schemeClr val="accent5">
                  <a:lumMod val="40000"/>
                  <a:lumOff val="60000"/>
                </a:schemeClr>
              </a:solidFill>
              <a:latin typeface="+mn-ea"/>
              <a:sym typeface="Wingdings" panose="05000000000000000000" pitchFamily="2" charset="2"/>
            </a:endParaRPr>
          </a:p>
          <a:p>
            <a:r>
              <a:rPr lang="en-US" altLang="ko-KR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m_nWidthDisplay</a:t>
            </a:r>
            <a:r>
              <a:rPr lang="en-US" altLang="ko-KR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 = 0;</a:t>
            </a:r>
          </a:p>
          <a:p>
            <a:r>
              <a:rPr lang="en-US" altLang="ko-KR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m_nHeightDisplay</a:t>
            </a:r>
            <a:r>
              <a:rPr lang="en-US" altLang="ko-KR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 = 0</a:t>
            </a:r>
            <a:r>
              <a:rPr lang="en-US" altLang="ko-KR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;</a:t>
            </a:r>
          </a:p>
          <a:p>
            <a:r>
              <a:rPr lang="en-US" altLang="ko-KR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m_nWidthPatternDisplay</a:t>
            </a:r>
            <a:r>
              <a:rPr lang="en-US" altLang="ko-KR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 = 0;</a:t>
            </a:r>
          </a:p>
          <a:p>
            <a:r>
              <a:rPr lang="en-US" altLang="ko-KR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m_nHeightPatternDisplay</a:t>
            </a:r>
            <a:r>
              <a:rPr lang="en-US" altLang="ko-KR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 = 0;</a:t>
            </a:r>
          </a:p>
          <a:p>
            <a:endParaRPr lang="en-US" altLang="ko-KR" sz="1400" dirty="0">
              <a:solidFill>
                <a:schemeClr val="accent5">
                  <a:lumMod val="40000"/>
                  <a:lumOff val="60000"/>
                </a:schemeClr>
              </a:solidFill>
              <a:latin typeface="+mn-ea"/>
              <a:sym typeface="Wingdings" panose="05000000000000000000" pitchFamily="2" charset="2"/>
            </a:endParaRPr>
          </a:p>
          <a:p>
            <a:r>
              <a:rPr lang="en-US" altLang="ko-KR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m_bDrawRectStart</a:t>
            </a:r>
            <a:r>
              <a:rPr lang="en-US" altLang="ko-KR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 = FALSE;</a:t>
            </a:r>
          </a:p>
          <a:p>
            <a:endParaRPr lang="en-US" altLang="ko-KR" sz="1400" dirty="0">
              <a:solidFill>
                <a:schemeClr val="accent5">
                  <a:lumMod val="40000"/>
                  <a:lumOff val="60000"/>
                </a:schemeClr>
              </a:solidFill>
              <a:latin typeface="+mn-ea"/>
              <a:sym typeface="Wingdings" panose="05000000000000000000" pitchFamily="2" charset="2"/>
            </a:endParaRPr>
          </a:p>
          <a:p>
            <a:r>
              <a:rPr lang="en-US" altLang="ko-KR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m_rectPatternResult.SetRectEmpty</a:t>
            </a:r>
            <a:r>
              <a:rPr lang="en-US" altLang="ko-KR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();</a:t>
            </a:r>
            <a:endParaRPr lang="en-US" altLang="ko-KR" sz="1400" dirty="0" smtClean="0">
              <a:solidFill>
                <a:schemeClr val="accent5">
                  <a:lumMod val="40000"/>
                  <a:lumOff val="60000"/>
                </a:schemeClr>
              </a:solidFill>
              <a:latin typeface="+mn-ea"/>
              <a:sym typeface="Wingdings" panose="05000000000000000000" pitchFamily="2" charset="2"/>
            </a:endParaRPr>
          </a:p>
          <a:p>
            <a:endParaRPr lang="en-US" altLang="ko-KR" sz="1600" dirty="0">
              <a:solidFill>
                <a:schemeClr val="accent5">
                  <a:lumMod val="40000"/>
                  <a:lumOff val="60000"/>
                </a:schemeClr>
              </a:solidFill>
              <a:latin typeface="+mn-ea"/>
              <a:sym typeface="Wingdings" panose="05000000000000000000" pitchFamily="2" charset="2"/>
            </a:endParaRPr>
          </a:p>
          <a:p>
            <a:r>
              <a:rPr lang="ko-KR" altLang="en-US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변수 초기화</a:t>
            </a:r>
            <a:endParaRPr lang="en-US" altLang="ko-KR" sz="1600" dirty="0" smtClean="0">
              <a:solidFill>
                <a:schemeClr val="accent5">
                  <a:lumMod val="40000"/>
                  <a:lumOff val="60000"/>
                </a:schemeClr>
              </a:solidFill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332956" y="1140350"/>
            <a:ext cx="4352939" cy="132343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Class View  </a:t>
            </a:r>
            <a:r>
              <a:rPr lang="en-US" altLang="ko-KR" sz="20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CMFCObjectDetectionDlg</a:t>
            </a:r>
            <a:r>
              <a:rPr lang="en-US" altLang="ko-KR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endParaRPr lang="en-US" altLang="ko-KR" sz="200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20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CMFCObjectDetectionDlg</a:t>
            </a:r>
            <a:endParaRPr lang="en-US" altLang="ko-KR" dirty="0" smtClean="0">
              <a:solidFill>
                <a:schemeClr val="accent1">
                  <a:lumMod val="40000"/>
                  <a:lumOff val="60000"/>
                </a:schemeClr>
              </a:solidFill>
              <a:latin typeface="+mn-ea"/>
              <a:sym typeface="Wingdings" panose="05000000000000000000" pitchFamily="2" charset="2"/>
            </a:endParaRPr>
          </a:p>
        </p:txBody>
      </p:sp>
      <p:cxnSp>
        <p:nvCxnSpPr>
          <p:cNvPr id="13" name="직선 화살표 연결선 12"/>
          <p:cNvCxnSpPr>
            <a:stCxn id="11" idx="1"/>
            <a:endCxn id="10" idx="3"/>
          </p:cNvCxnSpPr>
          <p:nvPr/>
        </p:nvCxnSpPr>
        <p:spPr>
          <a:xfrm flipH="1" flipV="1">
            <a:off x="5587507" y="2615751"/>
            <a:ext cx="1745449" cy="223861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26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76" y="988389"/>
            <a:ext cx="2163041" cy="552782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b="93259"/>
          <a:stretch/>
        </p:blipFill>
        <p:spPr>
          <a:xfrm>
            <a:off x="2880696" y="988389"/>
            <a:ext cx="7188554" cy="529693"/>
          </a:xfrm>
          <a:prstGeom prst="rect">
            <a:avLst/>
          </a:prstGeom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00883" y="160820"/>
            <a:ext cx="11131827" cy="827569"/>
          </a:xfrm>
        </p:spPr>
        <p:txBody>
          <a:bodyPr>
            <a:norm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</a:rPr>
              <a:t>MFCObjectDetectionDlg</a:t>
            </a:r>
            <a:r>
              <a:rPr lang="en-US" altLang="ko-KR" sz="3200" dirty="0" smtClean="0">
                <a:solidFill>
                  <a:schemeClr val="bg1"/>
                </a:solidFill>
              </a:rPr>
              <a:t>.cpp</a:t>
            </a:r>
            <a:r>
              <a:rPr lang="en-US" altLang="ko-KR" sz="3200" dirty="0" smtClean="0">
                <a:solidFill>
                  <a:schemeClr val="bg1"/>
                </a:solidFill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</a:rPr>
              <a:t>파일 편집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55470"/>
          <a:stretch/>
        </p:blipFill>
        <p:spPr>
          <a:xfrm>
            <a:off x="2880696" y="1606858"/>
            <a:ext cx="7188554" cy="349919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81883" y="2997884"/>
            <a:ext cx="1419039" cy="3223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38451" y="4643020"/>
            <a:ext cx="914401" cy="3462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017272" y="970631"/>
            <a:ext cx="1305602" cy="25448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095748" y="1606858"/>
            <a:ext cx="6973502" cy="33823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007696" y="5116249"/>
            <a:ext cx="6172199" cy="126188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Class View  </a:t>
            </a:r>
            <a:r>
              <a:rPr lang="en-US" altLang="ko-KR" sz="20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CMFCObjectDetectionDlg</a:t>
            </a:r>
            <a:r>
              <a:rPr lang="en-US" altLang="ko-KR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20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OnInitDialog</a:t>
            </a:r>
            <a:r>
              <a:rPr lang="en-US" altLang="ko-KR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()</a:t>
            </a:r>
          </a:p>
          <a:p>
            <a:pPr>
              <a:lnSpc>
                <a:spcPct val="200000"/>
              </a:lnSpc>
            </a:pPr>
            <a:r>
              <a:rPr lang="ko-KR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카메라 오픈 및 </a:t>
            </a:r>
            <a:r>
              <a:rPr lang="en-US" altLang="ko-KR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Display</a:t>
            </a:r>
            <a:r>
              <a:rPr lang="ko-KR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할 </a:t>
            </a:r>
            <a:r>
              <a:rPr lang="en-US" altLang="ko-KR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Picture control </a:t>
            </a:r>
            <a:r>
              <a:rPr lang="ko-KR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크기 얻기</a:t>
            </a:r>
            <a:r>
              <a:rPr lang="en-US" altLang="ko-KR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.</a:t>
            </a:r>
            <a:endParaRPr lang="en-US" altLang="ko-KR" sz="1600" dirty="0" smtClean="0">
              <a:solidFill>
                <a:schemeClr val="accent5">
                  <a:lumMod val="40000"/>
                  <a:lumOff val="60000"/>
                </a:schemeClr>
              </a:solidFill>
              <a:latin typeface="+mn-ea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5046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7" y="159798"/>
            <a:ext cx="2534004" cy="653396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515" r="-1" b="136"/>
          <a:stretch/>
        </p:blipFill>
        <p:spPr>
          <a:xfrm>
            <a:off x="2720020" y="159798"/>
            <a:ext cx="6993292" cy="653396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15223" y="1781617"/>
            <a:ext cx="1674482" cy="30463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99339" y="5298654"/>
            <a:ext cx="371275" cy="34754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72128" y="6045693"/>
            <a:ext cx="2334827" cy="5504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513309" y="97654"/>
            <a:ext cx="2050741" cy="2130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916808" y="454239"/>
            <a:ext cx="6727794" cy="59110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713312" y="458186"/>
            <a:ext cx="2560883" cy="304698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Class View  </a:t>
            </a:r>
            <a:endParaRPr lang="en-US" altLang="ko-KR" sz="160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CMFC</a:t>
            </a:r>
            <a:r>
              <a:rPr lang="en-US" altLang="ko-KR" sz="16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ObjectDetection</a:t>
            </a:r>
            <a:r>
              <a:rPr lang="en-US" altLang="ko-KR" sz="16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Dlg</a:t>
            </a:r>
            <a:r>
              <a:rPr lang="en-US" altLang="ko-KR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</a:p>
          <a:p>
            <a:pPr>
              <a:lnSpc>
                <a:spcPct val="200000"/>
              </a:lnSpc>
            </a:pPr>
            <a:r>
              <a:rPr lang="en-US" altLang="ko-KR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Properties – messages  </a:t>
            </a:r>
            <a:endParaRPr lang="en-US" altLang="ko-KR" sz="160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WM_TIMER </a:t>
            </a:r>
            <a:r>
              <a:rPr lang="en-US" altLang="ko-KR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</a:p>
          <a:p>
            <a:pPr>
              <a:lnSpc>
                <a:spcPct val="20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&lt;Add&gt; </a:t>
            </a:r>
            <a:r>
              <a:rPr lang="en-US" altLang="ko-KR" sz="1600" dirty="0" err="1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OnTimer</a:t>
            </a:r>
            <a:r>
              <a:rPr lang="en-US" altLang="ko-KR" sz="1600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클릭 </a:t>
            </a:r>
            <a:r>
              <a:rPr lang="en-US" altLang="ko-KR" sz="1600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</a:t>
            </a:r>
          </a:p>
          <a:p>
            <a:pPr>
              <a:lnSpc>
                <a:spcPct val="200000"/>
              </a:lnSpc>
            </a:pPr>
            <a:r>
              <a:rPr lang="en-US" altLang="ko-KR" sz="1600" dirty="0" err="1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OnTimer</a:t>
            </a:r>
            <a:r>
              <a:rPr lang="en-US" altLang="ko-KR" sz="1600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함수 편집</a:t>
            </a:r>
            <a:endParaRPr lang="en-US" altLang="ko-KR" sz="1600" dirty="0" smtClean="0">
              <a:solidFill>
                <a:schemeClr val="bg1"/>
              </a:solidFill>
              <a:latin typeface="+mn-ea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358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83" y="988388"/>
            <a:ext cx="8283336" cy="3841063"/>
          </a:xfrm>
          <a:prstGeom prst="rect">
            <a:avLst/>
          </a:prstGeom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00883" y="160820"/>
            <a:ext cx="11131827" cy="827569"/>
          </a:xfrm>
        </p:spPr>
        <p:txBody>
          <a:bodyPr>
            <a:norm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</a:rPr>
              <a:t>MFCObjectDetectionDlg</a:t>
            </a:r>
            <a:r>
              <a:rPr lang="en-US" altLang="ko-KR" sz="3200" dirty="0" smtClean="0">
                <a:solidFill>
                  <a:schemeClr val="bg1"/>
                </a:solidFill>
              </a:rPr>
              <a:t>.cpp</a:t>
            </a:r>
            <a:r>
              <a:rPr lang="en-US" altLang="ko-KR" sz="3200" dirty="0">
                <a:solidFill>
                  <a:schemeClr val="bg1"/>
                </a:solidFill>
              </a:rPr>
              <a:t> </a:t>
            </a:r>
            <a:r>
              <a:rPr lang="en-US" altLang="ko-KR" sz="3200" dirty="0" smtClean="0">
                <a:solidFill>
                  <a:schemeClr val="bg1"/>
                </a:solidFill>
              </a:rPr>
              <a:t>– </a:t>
            </a:r>
            <a:r>
              <a:rPr lang="en-US" altLang="ko-KR" sz="3200" dirty="0" err="1" smtClean="0">
                <a:solidFill>
                  <a:schemeClr val="bg1"/>
                </a:solidFill>
              </a:rPr>
              <a:t>OnMousePatternDefine</a:t>
            </a:r>
            <a:r>
              <a:rPr lang="en-US" altLang="ko-KR" sz="3200" dirty="0" smtClean="0">
                <a:solidFill>
                  <a:schemeClr val="bg1"/>
                </a:solidFill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</a:rPr>
              <a:t>함수 추가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7883" y="4909351"/>
            <a:ext cx="8388010" cy="176971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MFCObjectDetectionDlg.cpp </a:t>
            </a:r>
            <a:r>
              <a:rPr lang="ko-KR" altLang="en-US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함수 뒷부분에 추가</a:t>
            </a:r>
            <a:endParaRPr lang="en-US" altLang="ko-KR" sz="160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endParaRPr lang="en-US" altLang="ko-KR" sz="150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EVENT_MOUSEMOVE : </a:t>
            </a:r>
            <a:r>
              <a:rPr lang="en-US" altLang="ko-KR" sz="1400" dirty="0" err="1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UpdateMousePos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함수 호출</a:t>
            </a:r>
            <a:endParaRPr lang="en-US" altLang="ko-KR" sz="1400" dirty="0" smtClean="0">
              <a:solidFill>
                <a:schemeClr val="bg1"/>
              </a:solidFill>
              <a:latin typeface="+mn-ea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EVENT_LBUTTONDOWN : </a:t>
            </a:r>
            <a:r>
              <a:rPr lang="en-US" altLang="ko-KR" sz="1400" dirty="0" err="1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DrawRect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함수 호출</a:t>
            </a:r>
            <a:endParaRPr lang="en-US" altLang="ko-KR" sz="1400" dirty="0" smtClean="0">
              <a:solidFill>
                <a:schemeClr val="bg1"/>
              </a:solidFill>
              <a:latin typeface="+mn-ea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EVENT_LBUTTONUP : </a:t>
            </a:r>
            <a:r>
              <a:rPr lang="en-US" altLang="ko-KR" sz="1400" dirty="0" err="1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DrawRect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, </a:t>
            </a:r>
            <a:r>
              <a:rPr lang="en-US" altLang="ko-KR" sz="1400" dirty="0" err="1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PatternSave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, </a:t>
            </a:r>
            <a:r>
              <a:rPr lang="en-US" altLang="ko-KR" sz="1400" dirty="0" err="1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PatternMatching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함수 호출</a:t>
            </a:r>
            <a:endParaRPr lang="en-US" altLang="ko-KR" sz="1400" dirty="0" smtClean="0">
              <a:solidFill>
                <a:schemeClr val="bg1"/>
              </a:solidFill>
              <a:latin typeface="+mn-ea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2721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677"/>
          <a:stretch/>
        </p:blipFill>
        <p:spPr>
          <a:xfrm>
            <a:off x="633028" y="1115389"/>
            <a:ext cx="5004602" cy="4943475"/>
          </a:xfrm>
          <a:prstGeom prst="rect">
            <a:avLst/>
          </a:prstGeom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00883" y="160820"/>
            <a:ext cx="11131827" cy="827569"/>
          </a:xfrm>
        </p:spPr>
        <p:txBody>
          <a:bodyPr>
            <a:normAutofit fontScale="90000"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</a:rPr>
              <a:t>MFCObjectDetectionDlg</a:t>
            </a:r>
            <a:r>
              <a:rPr lang="en-US" altLang="ko-KR" sz="3200" dirty="0" smtClean="0">
                <a:solidFill>
                  <a:schemeClr val="bg1"/>
                </a:solidFill>
              </a:rPr>
              <a:t>.cpp</a:t>
            </a:r>
            <a:r>
              <a:rPr lang="en-US" altLang="ko-KR" sz="3200" dirty="0">
                <a:solidFill>
                  <a:schemeClr val="bg1"/>
                </a:solidFill>
              </a:rPr>
              <a:t> </a:t>
            </a:r>
            <a:r>
              <a:rPr lang="en-US" altLang="ko-KR" sz="3200" dirty="0" smtClean="0">
                <a:solidFill>
                  <a:schemeClr val="bg1"/>
                </a:solidFill>
              </a:rPr>
              <a:t>– </a:t>
            </a:r>
            <a:r>
              <a:rPr lang="en-US" altLang="ko-KR" sz="3200" dirty="0" err="1" smtClean="0">
                <a:solidFill>
                  <a:schemeClr val="bg1"/>
                </a:solidFill>
              </a:rPr>
              <a:t>UpdateMousePos</a:t>
            </a:r>
            <a:r>
              <a:rPr lang="en-US" altLang="ko-KR" sz="3200" dirty="0" smtClean="0">
                <a:solidFill>
                  <a:schemeClr val="bg1"/>
                </a:solidFill>
              </a:rPr>
              <a:t>, </a:t>
            </a:r>
            <a:r>
              <a:rPr lang="en-US" altLang="ko-KR" sz="3200" dirty="0" err="1" smtClean="0">
                <a:solidFill>
                  <a:schemeClr val="bg1"/>
                </a:solidFill>
              </a:rPr>
              <a:t>DrawRect</a:t>
            </a:r>
            <a:r>
              <a:rPr lang="en-US" altLang="ko-KR" sz="3200" dirty="0" smtClean="0">
                <a:solidFill>
                  <a:schemeClr val="bg1"/>
                </a:solidFill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</a:rPr>
              <a:t>함수 추가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798506" y="1432532"/>
            <a:ext cx="6097571" cy="366254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MFCObjectDetectionDlg.cpp </a:t>
            </a:r>
            <a:r>
              <a:rPr lang="ko-KR" altLang="en-US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함수 뒷부분에 추가</a:t>
            </a:r>
            <a:endParaRPr lang="en-US" altLang="ko-KR" sz="160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endParaRPr lang="en-US" altLang="ko-KR" sz="160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en-US" altLang="ko-KR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UpdateMousePos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int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iX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int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iY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IDC_STC_PATTERN_MOUSE_POS TEXT</a:t>
            </a:r>
            <a:r>
              <a:rPr lang="ko-KR" altLang="en-US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를 </a:t>
            </a:r>
            <a:r>
              <a:rPr lang="en-US" altLang="ko-KR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update </a:t>
            </a:r>
            <a:r>
              <a:rPr lang="ko-KR" altLang="en-US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시킴</a:t>
            </a:r>
            <a:r>
              <a:rPr lang="en-US" altLang="ko-KR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sz="16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en-US" altLang="ko-KR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DrawRect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int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iX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int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iY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, BOOL </a:t>
            </a:r>
            <a:r>
              <a:rPr lang="en-US" altLang="ko-KR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leftButtonDown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m_Rect</a:t>
            </a:r>
            <a:r>
              <a:rPr lang="ko-KR" altLang="en-US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의 </a:t>
            </a:r>
            <a:r>
              <a:rPr lang="en-US" altLang="ko-KR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left, top, right, bottom </a:t>
            </a:r>
            <a:r>
              <a:rPr lang="ko-KR" altLang="en-US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측정</a:t>
            </a:r>
            <a:r>
              <a:rPr lang="en-US" altLang="ko-KR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627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</TotalTime>
  <Words>372</Words>
  <Application>Microsoft Office PowerPoint</Application>
  <PresentationFormat>와이드스크린</PresentationFormat>
  <Paragraphs>106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나눔바른고딕</vt:lpstr>
      <vt:lpstr>맑은 고딕</vt:lpstr>
      <vt:lpstr>Arial</vt:lpstr>
      <vt:lpstr>Calibri</vt:lpstr>
      <vt:lpstr>Calibri Light</vt:lpstr>
      <vt:lpstr>Wingdings</vt:lpstr>
      <vt:lpstr>1_Office 테마</vt:lpstr>
      <vt:lpstr>PowerPoint 프레젠테이션</vt:lpstr>
      <vt:lpstr>Dialog 편집</vt:lpstr>
      <vt:lpstr>m_stcCam 변수 추가</vt:lpstr>
      <vt:lpstr>MFCObjectDetectionDlg.h 파일 편집</vt:lpstr>
      <vt:lpstr>MFCObjectDetectionDlg.cpp 파일 편집</vt:lpstr>
      <vt:lpstr>MFCObjectDetectionDlg.cpp 파일 편집</vt:lpstr>
      <vt:lpstr>PowerPoint 프레젠테이션</vt:lpstr>
      <vt:lpstr>MFCObjectDetectionDlg.cpp – OnMousePatternDefine 함수 추가</vt:lpstr>
      <vt:lpstr>MFCObjectDetectionDlg.cpp – UpdateMousePos, DrawRect 함수 추가</vt:lpstr>
      <vt:lpstr>MFCObjectDetectionDlg.cpp – PatternSave 함수 추가</vt:lpstr>
      <vt:lpstr>MFCObjectDetectionDlg.cpp – PatternMatching 함수 추가</vt:lpstr>
      <vt:lpstr>MFCObjectDetectionDlg.cpp 파일 편집</vt:lpstr>
      <vt:lpstr>실행 화면 – PatternDefine, MFCObjectDetection</vt:lpstr>
      <vt:lpstr>실행 화면 – PatternDefine, MFCObjectDetection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61</cp:revision>
  <dcterms:created xsi:type="dcterms:W3CDTF">2016-01-19T01:52:56Z</dcterms:created>
  <dcterms:modified xsi:type="dcterms:W3CDTF">2016-01-29T02:43:59Z</dcterms:modified>
</cp:coreProperties>
</file>