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  <p:sldMasterId id="2147483708" r:id="rId4"/>
  </p:sldMasterIdLst>
  <p:notesMasterIdLst>
    <p:notesMasterId r:id="rId20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74" r:id="rId14"/>
    <p:sldId id="273" r:id="rId15"/>
    <p:sldId id="269" r:id="rId16"/>
    <p:sldId id="271" r:id="rId17"/>
    <p:sldId id="270" r:id="rId18"/>
    <p:sldId id="268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902F1-2EFF-4DB3-A5F1-C82D9069D4E6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7164E-1E1C-4B8F-99A6-A4A51C3A5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1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F8480-B6E8-49C3-8961-948102097272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0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F8480-B6E8-49C3-8961-948102097272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1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F8480-B6E8-49C3-8961-948102097272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 번 실행된 시뮬레이션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유동해석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결과를 버리지 말고 영구화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＂</a:t>
            </a:r>
            <a:r>
              <a:rPr lang="ko-KR" altLang="en-US" dirty="0" smtClean="0"/>
              <a:t>화 하여 서로 다른 연구자 간에 계산 결과를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공유</a:t>
            </a:r>
            <a:r>
              <a:rPr lang="en-US" altLang="ko-KR" dirty="0" smtClean="0"/>
              <a:t>＂</a:t>
            </a:r>
            <a:r>
              <a:rPr lang="ko-KR" altLang="en-US" dirty="0" smtClean="0"/>
              <a:t>하거나 재생산하여 이를 다시 데이터베이스화 함으로써 효율적인 계산 수행이 가능해 질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F8480-B6E8-49C3-8961-948102097272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30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F8480-B6E8-49C3-8961-948102097272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6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F8480-B6E8-49C3-8961-948102097272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5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74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88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05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620000" y="6477000"/>
            <a:ext cx="1143000" cy="24447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7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30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581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42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61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804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05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620000" y="6477000"/>
            <a:ext cx="1143000" cy="24447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88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45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94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471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43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05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620000" y="6477000"/>
            <a:ext cx="1143000" cy="24447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509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618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29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067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98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46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3317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945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32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797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351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72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05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620000" y="6477000"/>
            <a:ext cx="1143000" cy="24447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2087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560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8655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850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8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894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551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203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8734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6644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2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2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5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97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33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atinLnBrk="0"/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latinLnBrk="0"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>
              <a:lumMod val="20000"/>
              <a:lumOff val="8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atinLnBrk="0"/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latinLnBrk="0"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5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>
              <a:lumMod val="20000"/>
              <a:lumOff val="8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atinLnBrk="0"/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latinLnBrk="0"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>
              <a:lumMod val="20000"/>
              <a:lumOff val="8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atinLnBrk="0"/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latinLnBrk="0"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0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>
              <a:lumMod val="20000"/>
              <a:lumOff val="8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2800" dirty="0" smtClean="0">
                <a:solidFill>
                  <a:schemeClr val="tx2"/>
                </a:solidFill>
              </a:rPr>
              <a:t>계산과학공학 시뮬레이션 효율화를 위한 시뮬레이션 결과 예측 프로그램 구현</a:t>
            </a:r>
            <a:endParaRPr lang="ko-KR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67000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2016.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10. 21.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김선정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이기용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숙명여자대학교 컴퓨터과학과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2778" name="Picture 10" descr="영문 좌우 조합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43000"/>
            <a:ext cx="2114550" cy="533400"/>
          </a:xfrm>
          <a:prstGeom prst="rect">
            <a:avLst/>
          </a:prstGeom>
          <a:noFill/>
        </p:spPr>
      </p:pic>
      <p:pic>
        <p:nvPicPr>
          <p:cNvPr id="5" name="Picture 75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2455" y="1122268"/>
            <a:ext cx="2092240" cy="549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745" y="1143000"/>
            <a:ext cx="1158855" cy="52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script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내용 개체 틀 1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638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예측 모델 생성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로딩</a:t>
            </a:r>
            <a:endParaRPr lang="en-US" altLang="ko-KR" dirty="0"/>
          </a:p>
          <a:p>
            <a:pPr lvl="1"/>
            <a:endParaRPr lang="en-US" altLang="ko-KR" sz="3500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모델 생성 후 저장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sz="3800" dirty="0" smtClean="0"/>
          </a:p>
          <a:p>
            <a:r>
              <a:rPr lang="ko-KR" altLang="en-US" dirty="0" smtClean="0"/>
              <a:t>예측 모델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로딩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sz="300" dirty="0" smtClean="0"/>
          </a:p>
          <a:p>
            <a:pPr lvl="1"/>
            <a:r>
              <a:rPr lang="ko-KR" altLang="en-US" dirty="0" smtClean="0"/>
              <a:t>모델 호출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sz="300" dirty="0" smtClean="0"/>
          </a:p>
          <a:p>
            <a:pPr lvl="1"/>
            <a:r>
              <a:rPr lang="ko-KR" altLang="en-US" dirty="0" smtClean="0"/>
              <a:t>데이터 예측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239598" y="1994135"/>
            <a:ext cx="6912768" cy="5707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all_data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= read.csv(‘./kflow_result.csv’, </a:t>
            </a: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sep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=“,”, header=TRUE)</a:t>
            </a:r>
            <a:b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test_data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= read.csv(‘./test_data.csv’, </a:t>
            </a: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sep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=“,”, header=TRUE)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36970" y="3068960"/>
            <a:ext cx="6912768" cy="10081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Cl_model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&lt;- </a:t>
            </a: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locfit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Cl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~ </a:t>
            </a: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lp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(thickness, </a:t>
            </a: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Umach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, AOA, RE, </a:t>
            </a:r>
            <a:b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	scale=TRUE, </a:t>
            </a: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nn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=0.005), data = </a:t>
            </a: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all_data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)</a:t>
            </a:r>
            <a:b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predicted_Cl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= predict(</a:t>
            </a: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Cl_model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newdata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test_data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)</a:t>
            </a:r>
            <a:b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</a:b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saveRDS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Cl_model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, “./</a:t>
            </a: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Cl.rds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”)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239598" y="4869160"/>
            <a:ext cx="6912768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test_data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= read.csv(‘./test_data.csv’, </a:t>
            </a: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sep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=“,”, header=TRUE)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59632" y="5661248"/>
            <a:ext cx="6912768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Cl_model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&lt;- </a:t>
            </a: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readRDS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(“./</a:t>
            </a: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Cl.rds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”)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259632" y="6453336"/>
            <a:ext cx="6912768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predicted_Cl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= predict(</a:t>
            </a: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Cl_model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newdata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test_data</a:t>
            </a:r>
            <a:r>
              <a:rPr lang="en-US" altLang="ko-KR" sz="16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141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알고리즘 적용</a:t>
            </a:r>
            <a:endParaRPr lang="en-US" altLang="ko-KR" dirty="0"/>
          </a:p>
          <a:p>
            <a:pPr lvl="1"/>
            <a:r>
              <a:rPr lang="en-US" altLang="ko-KR" dirty="0" smtClean="0"/>
              <a:t>Linear </a:t>
            </a:r>
            <a:r>
              <a:rPr lang="en-US" altLang="ko-KR" dirty="0"/>
              <a:t>regression, support vector machine, CART, MARS, local regression,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dirty="0"/>
              <a:t>-nearest neighbor regression, neural networks, etc.</a:t>
            </a:r>
          </a:p>
          <a:p>
            <a:pPr lvl="4"/>
            <a:endParaRPr lang="en-US" altLang="ko-KR" sz="1200" dirty="0"/>
          </a:p>
          <a:p>
            <a:r>
              <a:rPr lang="en-US" altLang="ko-KR" dirty="0" smtClean="0"/>
              <a:t>Local Regression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가까운 곳에 있는 </a:t>
            </a:r>
            <a:r>
              <a:rPr lang="en-US" altLang="ko-KR" dirty="0" smtClean="0"/>
              <a:t>training data</a:t>
            </a:r>
            <a:r>
              <a:rPr lang="ko-KR" altLang="en-US" dirty="0" smtClean="0"/>
              <a:t>를 이용하여 목표점 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r>
              <a:rPr lang="ko-KR" altLang="en-US" dirty="0" smtClean="0"/>
              <a:t>에서 적합도를 계산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Local Regression </a:t>
            </a:r>
            <a:r>
              <a:rPr lang="ko-KR" altLang="en-US" dirty="0" smtClean="0"/>
              <a:t>실험 결과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Local Regression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7817040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88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4102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KFLOW simulation </a:t>
            </a:r>
            <a:r>
              <a:rPr lang="en-US" altLang="ko-KR" dirty="0"/>
              <a:t>data </a:t>
            </a:r>
            <a:r>
              <a:rPr lang="en-US" altLang="ko-KR" dirty="0" smtClean="0"/>
              <a:t>browser (</a:t>
            </a:r>
            <a:r>
              <a:rPr lang="ko-KR" altLang="en-US" dirty="0" smtClean="0"/>
              <a:t>검색 결과 출력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수행 </a:t>
            </a:r>
            <a:r>
              <a:rPr lang="ko-KR" altLang="en-US" dirty="0"/>
              <a:t>내용</a:t>
            </a:r>
            <a:endParaRPr lang="en-US" altLang="ko-KR" dirty="0"/>
          </a:p>
          <a:p>
            <a:pPr lvl="2"/>
            <a:r>
              <a:rPr lang="ko-KR" altLang="en-US" dirty="0" smtClean="0"/>
              <a:t>웹 화면에서 입력 변수 값 입력 </a:t>
            </a:r>
            <a:endParaRPr lang="en-US" altLang="ko-KR" dirty="0"/>
          </a:p>
          <a:p>
            <a:pPr lvl="2"/>
            <a:r>
              <a:rPr lang="en-US" altLang="ko-KR" dirty="0" smtClean="0"/>
              <a:t>MongoDB</a:t>
            </a:r>
            <a:r>
              <a:rPr lang="ko-KR" altLang="en-US" dirty="0" smtClean="0"/>
              <a:t>에서 입력된 값과 변수 값이 일치하는 </a:t>
            </a:r>
            <a:r>
              <a:rPr lang="en-US" altLang="ko-KR" dirty="0" smtClean="0"/>
              <a:t>simulation data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화면에 검색 결과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 언어</a:t>
            </a:r>
            <a:r>
              <a:rPr lang="en-US" altLang="ko-KR" dirty="0" smtClean="0"/>
              <a:t>: Node.js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Prototype </a:t>
            </a:r>
            <a:r>
              <a:rPr lang="ko-KR" altLang="en-US" dirty="0"/>
              <a:t>구현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(1/2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7881" y="6414571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>
                <a:solidFill>
                  <a:prstClr val="black"/>
                </a:solidFill>
              </a:rPr>
              <a:t>검색 변수 입력 화면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6056" y="6414757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>
                <a:solidFill>
                  <a:prstClr val="black"/>
                </a:solidFill>
              </a:rPr>
              <a:t>검색 결과 화면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7"/>
          <a:stretch/>
        </p:blipFill>
        <p:spPr>
          <a:xfrm>
            <a:off x="1171533" y="3501008"/>
            <a:ext cx="2824403" cy="2930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82"/>
          <a:stretch/>
        </p:blipFill>
        <p:spPr bwMode="auto">
          <a:xfrm>
            <a:off x="4482352" y="3501008"/>
            <a:ext cx="2543153" cy="28838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261637" y="6156199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1400" dirty="0">
                <a:solidFill>
                  <a:prstClr val="black"/>
                </a:solidFill>
              </a:rPr>
              <a:t>Click</a:t>
            </a:r>
            <a:r>
              <a:rPr lang="ko-KR" altLang="en-US" sz="1400" dirty="0">
                <a:solidFill>
                  <a:prstClr val="black"/>
                </a:solidFill>
              </a:rPr>
              <a:t>시 파일 다운로드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cxnSp>
        <p:nvCxnSpPr>
          <p:cNvPr id="6" name="직선 화살표 연결선 5"/>
          <p:cNvCxnSpPr>
            <a:endCxn id="11" idx="1"/>
          </p:cNvCxnSpPr>
          <p:nvPr/>
        </p:nvCxnSpPr>
        <p:spPr>
          <a:xfrm>
            <a:off x="4644008" y="5733256"/>
            <a:ext cx="2617629" cy="57683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1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4102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KFLOW simulation </a:t>
            </a:r>
            <a:r>
              <a:rPr lang="en-US" altLang="ko-KR" dirty="0"/>
              <a:t>data </a:t>
            </a:r>
            <a:r>
              <a:rPr lang="en-US" altLang="ko-KR" dirty="0" smtClean="0"/>
              <a:t>browser (</a:t>
            </a:r>
            <a:r>
              <a:rPr lang="ko-KR" altLang="en-US" dirty="0" smtClean="0"/>
              <a:t>예측 결과 출력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수행 </a:t>
            </a:r>
            <a:r>
              <a:rPr lang="ko-KR" altLang="en-US" dirty="0"/>
              <a:t>내용</a:t>
            </a:r>
            <a:endParaRPr lang="en-US" altLang="ko-KR" dirty="0"/>
          </a:p>
          <a:p>
            <a:pPr lvl="2"/>
            <a:r>
              <a:rPr lang="ko-KR" altLang="en-US" dirty="0" smtClean="0"/>
              <a:t>웹 화면에서 입력 변수 값 입력 </a:t>
            </a:r>
            <a:endParaRPr lang="en-US" altLang="ko-KR" dirty="0"/>
          </a:p>
          <a:p>
            <a:pPr lvl="2"/>
            <a:r>
              <a:rPr lang="en-US" altLang="ko-KR" dirty="0" smtClean="0"/>
              <a:t>Predictor</a:t>
            </a:r>
            <a:r>
              <a:rPr lang="ko-KR" altLang="en-US" dirty="0" smtClean="0"/>
              <a:t>을 통해 결과값 예측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화면에 </a:t>
            </a:r>
            <a:r>
              <a:rPr lang="ko-KR" altLang="en-US" dirty="0" smtClean="0"/>
              <a:t>예</a:t>
            </a:r>
            <a:r>
              <a:rPr lang="ko-KR" altLang="en-US" dirty="0"/>
              <a:t>측</a:t>
            </a:r>
            <a:r>
              <a:rPr lang="ko-KR" altLang="en-US" dirty="0" smtClean="0"/>
              <a:t> </a:t>
            </a:r>
            <a:r>
              <a:rPr lang="ko-KR" altLang="en-US" dirty="0" smtClean="0"/>
              <a:t>결과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 언어</a:t>
            </a:r>
            <a:r>
              <a:rPr lang="en-US" altLang="ko-KR" dirty="0" smtClean="0"/>
              <a:t>: Node.js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Prototype </a:t>
            </a:r>
            <a:r>
              <a:rPr lang="ko-KR" altLang="en-US" dirty="0"/>
              <a:t>구현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(2/2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6823" y="6414571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>
                <a:solidFill>
                  <a:prstClr val="black"/>
                </a:solidFill>
              </a:rPr>
              <a:t>검색 변수 입력 화면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2404" y="6414757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 smtClean="0">
                <a:solidFill>
                  <a:prstClr val="black"/>
                </a:solidFill>
              </a:rPr>
              <a:t>예</a:t>
            </a:r>
            <a:r>
              <a:rPr lang="ko-KR" altLang="en-US" dirty="0">
                <a:solidFill>
                  <a:prstClr val="black"/>
                </a:solidFill>
              </a:rPr>
              <a:t>측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결과 화면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7"/>
          <a:stretch/>
        </p:blipFill>
        <p:spPr>
          <a:xfrm>
            <a:off x="1259632" y="3484336"/>
            <a:ext cx="2824403" cy="2930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56" y="3429000"/>
            <a:ext cx="2952328" cy="1000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56" y="4627435"/>
            <a:ext cx="3012554" cy="16444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29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1419944"/>
            <a:ext cx="8763000" cy="51054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시뮬레이션 실행이 요청될 때마다 시뮬레이션을 매번 새로 실행하는 대신 </a:t>
            </a:r>
            <a:r>
              <a:rPr lang="ko-KR" altLang="en-US" b="1" dirty="0" smtClean="0"/>
              <a:t>기존 시뮬레이션 결과를 활용</a:t>
            </a:r>
            <a:r>
              <a:rPr lang="ko-KR" altLang="en-US" dirty="0" smtClean="0"/>
              <a:t>하는 시스템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</a:t>
            </a:r>
            <a:r>
              <a:rPr lang="en-US" altLang="ko-KR" dirty="0" smtClean="0"/>
              <a:t>-</a:t>
            </a:r>
            <a:r>
              <a:rPr lang="ko-KR" altLang="en-US" dirty="0" smtClean="0"/>
              <a:t>주도형 시뮬레이션 서비스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매번 시뮬레이션을 새로 수행할 필요가 없으므로 </a:t>
            </a:r>
            <a:r>
              <a:rPr lang="ko-KR" altLang="en-US" b="1" dirty="0" smtClean="0"/>
              <a:t>시스템 부하 및 시뮬레이션 응답 시간이 크게 감소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동시에 더 많은 사용자에 대한 서비스를 더 빠른 시간에 제공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추후 연구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환경에서 범용적으로 사용될 수 있도록 기능 확장 예정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 및 추후 연구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3200" b="0" cap="none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atinLnBrk="0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Any Question?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atinLnBrk="0">
              <a:spcBef>
                <a:spcPct val="20000"/>
              </a:spcBef>
              <a:buClr>
                <a:srgbClr val="1F497D"/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1F497D"/>
                </a:solidFill>
              </a:rPr>
              <a:t>Thank you!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89560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49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연구 개요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관련 연구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 시스템 소개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결론 및 추후 연구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발표 순서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8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1219199"/>
            <a:ext cx="8610600" cy="55022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계산과학공학 및 여러 과학분야에서 </a:t>
            </a:r>
            <a:r>
              <a:rPr lang="ko-KR" altLang="en-US" b="1" dirty="0" smtClean="0"/>
              <a:t>컴퓨터 시뮬레이션</a:t>
            </a:r>
            <a:r>
              <a:rPr lang="ko-KR" altLang="en-US" dirty="0" smtClean="0"/>
              <a:t>을 통한 연구가 매우 활발함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과학분야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계산물리학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생물정보학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양자정보과학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의과학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pPr lvl="1"/>
            <a:r>
              <a:rPr lang="ko-KR" altLang="en-US" dirty="0"/>
              <a:t>응용분야</a:t>
            </a:r>
            <a:r>
              <a:rPr lang="en-US" altLang="ko-KR" dirty="0"/>
              <a:t>: </a:t>
            </a:r>
            <a:r>
              <a:rPr lang="ko-KR" altLang="en-US" dirty="0"/>
              <a:t>태풍진로 예측</a:t>
            </a:r>
            <a:r>
              <a:rPr lang="en-US" altLang="ko-KR" dirty="0"/>
              <a:t>, </a:t>
            </a:r>
            <a:r>
              <a:rPr lang="ko-KR" altLang="en-US" dirty="0"/>
              <a:t>기상예보</a:t>
            </a:r>
            <a:r>
              <a:rPr lang="en-US" altLang="ko-KR" dirty="0"/>
              <a:t>, </a:t>
            </a:r>
            <a:r>
              <a:rPr lang="ko-KR" altLang="en-US" dirty="0"/>
              <a:t>전력 운영계획 수립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전산유체역학</a:t>
            </a:r>
            <a:r>
              <a:rPr lang="en-US" altLang="ko-KR" dirty="0" smtClean="0"/>
              <a:t>(CFD) </a:t>
            </a:r>
            <a:r>
              <a:rPr lang="ko-KR" altLang="en-US" dirty="0" smtClean="0"/>
              <a:t>분야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유체의 움직임을 수치해석 기법을 통해 예측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개요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8" name="Picture 6" descr="http://micde.umich.edu/wp-content/uploads/2013/11/thornton-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986" y="3604224"/>
            <a:ext cx="2247297" cy="19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5685458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latinLnBrk="0">
              <a:buFontTx/>
              <a:buAutoNum type="alphaLcParenBoth"/>
            </a:pPr>
            <a:r>
              <a:rPr lang="ko-KR" altLang="en-US" sz="1600" dirty="0">
                <a:solidFill>
                  <a:prstClr val="black"/>
                </a:solidFill>
              </a:rPr>
              <a:t>시뮬레이션을 통한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algn="ctr" latinLnBrk="0"/>
            <a:r>
              <a:rPr lang="ko-KR" altLang="en-US" sz="1600" dirty="0">
                <a:solidFill>
                  <a:prstClr val="black"/>
                </a:solidFill>
              </a:rPr>
              <a:t>날씨 예측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2109" y="5690407"/>
            <a:ext cx="2465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>
                <a:solidFill>
                  <a:prstClr val="black"/>
                </a:solidFill>
              </a:rPr>
              <a:t>b</a:t>
            </a:r>
            <a:r>
              <a:rPr lang="en-US" altLang="ko-KR" sz="1600" dirty="0">
                <a:solidFill>
                  <a:prstClr val="black"/>
                </a:solidFill>
              </a:rPr>
              <a:t>) </a:t>
            </a:r>
            <a:r>
              <a:rPr lang="ko-KR" altLang="en-US" sz="1600" dirty="0" err="1">
                <a:solidFill>
                  <a:prstClr val="black"/>
                </a:solidFill>
              </a:rPr>
              <a:t>리튬</a:t>
            </a:r>
            <a:r>
              <a:rPr lang="en-US" altLang="ko-KR" sz="1600" dirty="0">
                <a:solidFill>
                  <a:prstClr val="black"/>
                </a:solidFill>
              </a:rPr>
              <a:t>-</a:t>
            </a:r>
            <a:r>
              <a:rPr lang="ko-KR" altLang="en-US" sz="1600" dirty="0">
                <a:solidFill>
                  <a:prstClr val="black"/>
                </a:solidFill>
              </a:rPr>
              <a:t>이온 배터리 충전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algn="ctr" latinLnBrk="0"/>
            <a:r>
              <a:rPr lang="ko-KR" altLang="en-US" sz="1600" dirty="0">
                <a:solidFill>
                  <a:prstClr val="black"/>
                </a:solidFill>
              </a:rPr>
              <a:t> 시뮬레이션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505200"/>
            <a:ext cx="2352675" cy="2105025"/>
          </a:xfrm>
          <a:prstGeom prst="rect">
            <a:avLst/>
          </a:prstGeom>
        </p:spPr>
      </p:pic>
      <p:pic>
        <p:nvPicPr>
          <p:cNvPr id="11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594" y="3604224"/>
            <a:ext cx="2210273" cy="19646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22722" y="5690407"/>
            <a:ext cx="1972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US" altLang="ko-KR" sz="1600" dirty="0">
                <a:solidFill>
                  <a:prstClr val="black"/>
                </a:solidFill>
              </a:rPr>
              <a:t>(c) </a:t>
            </a:r>
            <a:r>
              <a:rPr lang="ko-KR" altLang="en-US" sz="1600" dirty="0">
                <a:solidFill>
                  <a:prstClr val="black"/>
                </a:solidFill>
              </a:rPr>
              <a:t>비행기 날개 주변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algn="ctr" latinLnBrk="0"/>
            <a:r>
              <a:rPr lang="ko-KR" altLang="en-US" sz="1600" dirty="0">
                <a:solidFill>
                  <a:prstClr val="black"/>
                </a:solidFill>
              </a:rPr>
              <a:t>공기 흐름 예측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시스템이 복잡해지면서 </a:t>
            </a:r>
            <a:r>
              <a:rPr lang="ko-KR" altLang="en-US" b="1" dirty="0" smtClean="0"/>
              <a:t>시뮬레이션 자체도 비용이 점차 증가</a:t>
            </a:r>
            <a:r>
              <a:rPr lang="ko-KR" altLang="en-US" dirty="0" smtClean="0"/>
              <a:t>하고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수행 시간도 점점 늘어나고 있음</a:t>
            </a:r>
            <a:endParaRPr lang="en-US" altLang="ko-KR" dirty="0" smtClean="0"/>
          </a:p>
          <a:p>
            <a:pPr lvl="1"/>
            <a:r>
              <a:rPr lang="ko-KR" altLang="en-US" dirty="0"/>
              <a:t>시스템을 정확히 </a:t>
            </a:r>
            <a:r>
              <a:rPr lang="ko-KR" altLang="en-US" dirty="0" smtClean="0"/>
              <a:t>표현할수록 </a:t>
            </a:r>
            <a:r>
              <a:rPr lang="ko-KR" altLang="en-US" dirty="0"/>
              <a:t>방정식이 </a:t>
            </a:r>
            <a:r>
              <a:rPr lang="ko-KR" altLang="en-US" dirty="0" smtClean="0"/>
              <a:t>복잡해지고 변수가 증가함</a:t>
            </a:r>
            <a:endParaRPr lang="en-US" altLang="ko-KR" dirty="0"/>
          </a:p>
          <a:p>
            <a:pPr lvl="1"/>
            <a:r>
              <a:rPr lang="ko-KR" altLang="en-US" dirty="0"/>
              <a:t>정밀도를 높일 수록 방정식의 수도 증가함</a:t>
            </a:r>
            <a:endParaRPr lang="en-US" altLang="ko-KR" dirty="0"/>
          </a:p>
          <a:p>
            <a:pPr lvl="4"/>
            <a:endParaRPr lang="en-US" altLang="ko-KR" dirty="0"/>
          </a:p>
          <a:p>
            <a:r>
              <a:rPr lang="ko-KR" altLang="en-US" dirty="0" smtClean="0"/>
              <a:t>따라서 시뮬레이션의 </a:t>
            </a:r>
            <a:r>
              <a:rPr lang="ko-KR" altLang="en-US" dirty="0"/>
              <a:t>빠른 수행을 </a:t>
            </a:r>
            <a:r>
              <a:rPr lang="ko-KR" altLang="en-US" dirty="0" smtClean="0"/>
              <a:t>위해서는 </a:t>
            </a:r>
            <a:r>
              <a:rPr lang="ko-KR" altLang="en-US" b="1" dirty="0"/>
              <a:t>효율적인 </a:t>
            </a:r>
            <a:r>
              <a:rPr lang="ko-KR" altLang="en-US" b="1" dirty="0" smtClean="0"/>
              <a:t>시뮬레이션 수행을 위한 기술</a:t>
            </a:r>
            <a:r>
              <a:rPr lang="ko-KR" altLang="en-US" dirty="0" smtClean="0"/>
              <a:t>이 절실함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보다 다양한 시뮬레이션을 큰 부담 없이 수행할 수 있어야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개요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08" y="4227907"/>
            <a:ext cx="5081049" cy="2630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07815" y="5270213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1600" dirty="0">
                <a:solidFill>
                  <a:prstClr val="black"/>
                </a:solidFill>
              </a:rPr>
              <a:t>병렬화 및 고성능 </a:t>
            </a:r>
            <a:r>
              <a:rPr lang="en-US" altLang="ko-KR" sz="1600" dirty="0">
                <a:solidFill>
                  <a:prstClr val="black"/>
                </a:solidFill>
              </a:rPr>
              <a:t>H/W</a:t>
            </a:r>
            <a:r>
              <a:rPr lang="ko-KR" altLang="en-US" sz="1600" dirty="0">
                <a:solidFill>
                  <a:prstClr val="black"/>
                </a:solidFill>
              </a:rPr>
              <a:t>를 통한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algn="ctr" latinLnBrk="0"/>
            <a:r>
              <a:rPr lang="ko-KR" altLang="en-US" sz="1600" dirty="0">
                <a:solidFill>
                  <a:prstClr val="black"/>
                </a:solidFill>
              </a:rPr>
              <a:t>시뮬레이션 성능 향상의 예</a:t>
            </a:r>
            <a:endParaRPr lang="en-US" altLang="ko-KR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5105400"/>
          </a:xfrm>
        </p:spPr>
        <p:txBody>
          <a:bodyPr/>
          <a:lstStyle/>
          <a:p>
            <a:r>
              <a:rPr lang="ko-KR" altLang="en-US" dirty="0" smtClean="0"/>
              <a:t>현재까지는 주로 다음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방법이 사용되고 있음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시뮬레이션 수행의 </a:t>
            </a:r>
            <a:r>
              <a:rPr lang="ko-KR" altLang="en-US" b="1" dirty="0" smtClean="0"/>
              <a:t>병렬화</a:t>
            </a:r>
            <a:r>
              <a:rPr lang="ko-KR" altLang="en-US" dirty="0" smtClean="0"/>
              <a:t> 연구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Multi-core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CPU</a:t>
            </a:r>
            <a:r>
              <a:rPr lang="ko-KR" altLang="en-US" dirty="0" smtClean="0"/>
              <a:t>를 사용하여 시뮬레이션을 병렬 수행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Many-core GPU</a:t>
            </a:r>
            <a:r>
              <a:rPr lang="ko-KR" altLang="en-US" dirty="0" smtClean="0"/>
              <a:t>를 사용하여 시뮬레이션을 병렬 수행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CUDA)</a:t>
            </a:r>
          </a:p>
          <a:p>
            <a:pPr lvl="1"/>
            <a:r>
              <a:rPr lang="en-US" altLang="ko-KR" b="1" dirty="0" smtClean="0"/>
              <a:t>Computer Cluster/Supercomputer</a:t>
            </a:r>
            <a:r>
              <a:rPr lang="ko-KR" altLang="en-US" dirty="0" smtClean="0"/>
              <a:t>를 사용하여 시뮬레이션을 병렬 수행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 효율화를 위한 연구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57600"/>
            <a:ext cx="3200400" cy="2891515"/>
          </a:xfrm>
          <a:prstGeom prst="rect">
            <a:avLst/>
          </a:prstGeom>
        </p:spPr>
      </p:pic>
      <p:pic>
        <p:nvPicPr>
          <p:cNvPr id="1026" name="Picture 2" descr="https://cdn.evbuc.com/images/12389983/1060916794/1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345" y="4387463"/>
            <a:ext cx="1790700" cy="8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81600" y="5493732"/>
            <a:ext cx="2988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US" altLang="ko-KR" dirty="0">
                <a:solidFill>
                  <a:prstClr val="black"/>
                </a:solidFill>
              </a:rPr>
              <a:t>Multi-core CPU + GPU</a:t>
            </a:r>
            <a:r>
              <a:rPr lang="ko-KR" altLang="en-US" dirty="0">
                <a:solidFill>
                  <a:prstClr val="black"/>
                </a:solidFill>
              </a:rPr>
              <a:t>를 통한</a:t>
            </a:r>
            <a:endParaRPr lang="en-US" altLang="ko-KR" dirty="0">
              <a:solidFill>
                <a:prstClr val="black"/>
              </a:solidFill>
            </a:endParaRPr>
          </a:p>
          <a:p>
            <a:pPr algn="ctr" latinLnBrk="0"/>
            <a:r>
              <a:rPr lang="ko-KR" altLang="en-US" dirty="0">
                <a:solidFill>
                  <a:prstClr val="black"/>
                </a:solidFill>
              </a:rPr>
              <a:t>시뮬레이션 성능 향상의 예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1219199"/>
            <a:ext cx="8610600" cy="5502275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en-US" altLang="ko-KR" dirty="0" smtClean="0"/>
              <a:t>Numerical algorithm </a:t>
            </a:r>
            <a:r>
              <a:rPr lang="ko-KR" altLang="en-US" dirty="0" smtClean="0"/>
              <a:t>자체의 </a:t>
            </a:r>
            <a:r>
              <a:rPr lang="ko-KR" altLang="en-US" b="1" dirty="0" smtClean="0"/>
              <a:t>최적화</a:t>
            </a:r>
            <a:r>
              <a:rPr lang="ko-KR" altLang="en-US" dirty="0" smtClean="0"/>
              <a:t> 연구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Equation solving</a:t>
            </a:r>
          </a:p>
          <a:p>
            <a:pPr lvl="1"/>
            <a:r>
              <a:rPr lang="en-US" altLang="ko-KR" dirty="0" smtClean="0"/>
              <a:t>Linear equations system</a:t>
            </a:r>
          </a:p>
          <a:p>
            <a:pPr lvl="1"/>
            <a:r>
              <a:rPr lang="en-US" altLang="ko-KR" dirty="0" smtClean="0"/>
              <a:t>Matrix decomposition</a:t>
            </a:r>
          </a:p>
          <a:p>
            <a:pPr lvl="1"/>
            <a:r>
              <a:rPr lang="en-US" altLang="ko-KR" dirty="0" smtClean="0"/>
              <a:t>Optimization</a:t>
            </a:r>
          </a:p>
          <a:p>
            <a:pPr lvl="1"/>
            <a:r>
              <a:rPr lang="en-US" altLang="ko-KR" dirty="0" smtClean="0"/>
              <a:t>Differentiation/integration</a:t>
            </a:r>
          </a:p>
          <a:p>
            <a:pPr lvl="1"/>
            <a:r>
              <a:rPr lang="en-US" altLang="ko-KR" dirty="0" smtClean="0"/>
              <a:t>Interpolation/extrapolation</a:t>
            </a:r>
          </a:p>
          <a:p>
            <a:pPr lvl="1"/>
            <a:r>
              <a:rPr lang="en-US" altLang="ko-KR" dirty="0" smtClean="0"/>
              <a:t>Regression</a:t>
            </a:r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sz="3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하지만 새로 요청된 시뮬레이션을 </a:t>
            </a:r>
            <a:r>
              <a:rPr lang="ko-KR" altLang="en-US" b="1" dirty="0" smtClean="0"/>
              <a:t>기존의 시뮬레이션 결과를 활용하여 처리</a:t>
            </a:r>
            <a:r>
              <a:rPr lang="ko-KR" altLang="en-US" dirty="0" smtClean="0"/>
              <a:t>하는 기술은 많이 연구되지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 </a:t>
            </a:r>
            <a:r>
              <a:rPr lang="ko-KR" altLang="en-US" dirty="0" smtClean="0"/>
              <a:t>효율화를 위한 </a:t>
            </a:r>
            <a:r>
              <a:rPr lang="ko-KR" altLang="en-US" dirty="0"/>
              <a:t>연구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828800"/>
            <a:ext cx="2629793" cy="2362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157" y="2786062"/>
            <a:ext cx="718636" cy="447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2203" y="4191000"/>
            <a:ext cx="2899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US" altLang="ko-KR" sz="1400" dirty="0">
                <a:solidFill>
                  <a:prstClr val="black"/>
                </a:solidFill>
              </a:rPr>
              <a:t>Unconstrained optimization</a:t>
            </a:r>
            <a:r>
              <a:rPr lang="ko-KR" altLang="en-US" sz="1400" dirty="0">
                <a:solidFill>
                  <a:prstClr val="black"/>
                </a:solidFill>
              </a:rPr>
              <a:t>을 위한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algn="ctr" latinLnBrk="0"/>
            <a:r>
              <a:rPr lang="en-US" altLang="ko-KR" sz="1400" dirty="0">
                <a:solidFill>
                  <a:prstClr val="black"/>
                </a:solidFill>
              </a:rPr>
              <a:t>numerical algorithm </a:t>
            </a:r>
            <a:r>
              <a:rPr lang="ko-KR" altLang="en-US" sz="1400" dirty="0">
                <a:solidFill>
                  <a:prstClr val="black"/>
                </a:solidFill>
              </a:rPr>
              <a:t>간 성능 비교 예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8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334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시뮬레이션 </a:t>
            </a:r>
            <a:r>
              <a:rPr lang="ko-KR" altLang="en-US" dirty="0" smtClean="0"/>
              <a:t>효율화를 위한 </a:t>
            </a:r>
            <a:r>
              <a:rPr lang="ko-KR" altLang="en-US" b="1" dirty="0" smtClean="0"/>
              <a:t>데이터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주도형 시뮬레이션 서비스 기술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b="1" dirty="0" smtClean="0"/>
              <a:t>데이터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주도형</a:t>
            </a:r>
            <a:r>
              <a:rPr lang="en-US" altLang="ko-KR" b="1" dirty="0"/>
              <a:t> </a:t>
            </a:r>
            <a:r>
              <a:rPr lang="ko-KR" altLang="en-US" b="1" dirty="0" smtClean="0"/>
              <a:t>시뮬레이션</a:t>
            </a:r>
            <a:r>
              <a:rPr lang="en-US" altLang="ko-KR" b="1" dirty="0" smtClean="0"/>
              <a:t>(data-driven simulation)</a:t>
            </a:r>
          </a:p>
          <a:p>
            <a:pPr lvl="2"/>
            <a:r>
              <a:rPr lang="ko-KR" altLang="en-US" dirty="0" smtClean="0"/>
              <a:t>기존에 생성된 데이터를 사용하여 이후 시뮬레이션을 보다 효율적이고 효과적으로 수행하는 기술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본 연구에서는 </a:t>
            </a:r>
            <a:r>
              <a:rPr lang="ko-KR" altLang="en-US" u="sng" dirty="0" smtClean="0"/>
              <a:t>기존 시뮬레이션 데이터를 활용</a:t>
            </a:r>
            <a:r>
              <a:rPr lang="ko-KR" altLang="en-US" dirty="0" smtClean="0"/>
              <a:t>하여 새로 요청된 시뮬레이션의 결과를 얻는데 활용함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ko-KR" altLang="en-US" dirty="0" smtClean="0"/>
              <a:t>기존에 수행된 시뮬레이션 결과를 활용하여</a:t>
            </a:r>
            <a:r>
              <a:rPr lang="en-US" altLang="ko-KR" dirty="0" smtClean="0"/>
              <a:t> </a:t>
            </a:r>
            <a:r>
              <a:rPr lang="ko-KR" altLang="en-US" u="sng" dirty="0" smtClean="0"/>
              <a:t>유사 시뮬레이션에 대한 결과를 추정하거나 중복 시뮬레이션에 대한 결과 재생산</a:t>
            </a:r>
            <a:endParaRPr lang="en-US" altLang="ko-KR" u="sng" dirty="0" smtClean="0"/>
          </a:p>
          <a:p>
            <a:pPr lvl="2"/>
            <a:r>
              <a:rPr lang="ko-KR" altLang="en-US" dirty="0" smtClean="0"/>
              <a:t>시뮬레이션을 새로 수행하지 않아도 되므로 효율성 향상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번 실행된 시뮬레이션 결과를 데이터베이스화 하면 서로 다른 연구자 간에 계산 결과를 공유하는 것도 가능해짐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Developed System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Picture 8" descr="http://www.tutorialsarea.com/cseit/mongodb/images/MongoD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84" y="4367791"/>
            <a:ext cx="1676400" cy="153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18762" y="5915814"/>
            <a:ext cx="123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US" altLang="ko-KR" dirty="0">
                <a:solidFill>
                  <a:prstClr val="black"/>
                </a:solidFill>
              </a:rPr>
              <a:t>Simulation</a:t>
            </a:r>
          </a:p>
          <a:p>
            <a:pPr algn="ctr" latinLnBrk="0"/>
            <a:r>
              <a:rPr lang="en-US" altLang="ko-KR" dirty="0">
                <a:solidFill>
                  <a:prstClr val="black"/>
                </a:solidFill>
              </a:rPr>
              <a:t>Database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1939" y="3025808"/>
            <a:ext cx="1867592" cy="6907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dirty="0">
                <a:solidFill>
                  <a:prstClr val="black"/>
                </a:solidFill>
              </a:rPr>
              <a:t>Simulation Data</a:t>
            </a:r>
          </a:p>
          <a:p>
            <a:pPr algn="ctr" latinLnBrk="0"/>
            <a:r>
              <a:rPr lang="en-US" altLang="ko-KR" dirty="0">
                <a:solidFill>
                  <a:prstClr val="black"/>
                </a:solidFill>
              </a:rPr>
              <a:t>Transform-Loader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5400000">
            <a:off x="1135393" y="1954200"/>
            <a:ext cx="358806" cy="30479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1000" y="1360649"/>
            <a:ext cx="1867592" cy="5665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dirty="0">
                <a:solidFill>
                  <a:prstClr val="black"/>
                </a:solidFill>
              </a:rPr>
              <a:t>Simulator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18461" y="3079413"/>
            <a:ext cx="1867592" cy="6907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dirty="0">
                <a:solidFill>
                  <a:prstClr val="black"/>
                </a:solidFill>
              </a:rPr>
              <a:t>Simulation Data</a:t>
            </a:r>
          </a:p>
          <a:p>
            <a:pPr algn="ctr" latinLnBrk="0"/>
            <a:r>
              <a:rPr lang="en-US" altLang="ko-KR" dirty="0">
                <a:solidFill>
                  <a:prstClr val="black"/>
                </a:solidFill>
              </a:rPr>
              <a:t>Transform-Loader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 rot="5400000">
            <a:off x="3561468" y="1966526"/>
            <a:ext cx="383456" cy="30479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9400" y="1360649"/>
            <a:ext cx="1867592" cy="5665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dirty="0">
                <a:solidFill>
                  <a:prstClr val="black"/>
                </a:solidFill>
              </a:rPr>
              <a:t>Simulator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99797" y="12192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3600" dirty="0">
                <a:solidFill>
                  <a:prstClr val="black"/>
                </a:solidFill>
              </a:rPr>
              <a:t>…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99797" y="296681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3600" dirty="0">
                <a:solidFill>
                  <a:prstClr val="black"/>
                </a:solidFill>
              </a:rPr>
              <a:t>…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 rot="2688218">
            <a:off x="1194357" y="3990156"/>
            <a:ext cx="983863" cy="30479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rot="8278243">
            <a:off x="2938936" y="4019254"/>
            <a:ext cx="992225" cy="30479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1000" y="2286001"/>
            <a:ext cx="1867592" cy="380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dirty="0">
                <a:solidFill>
                  <a:prstClr val="black"/>
                </a:solidFill>
              </a:rPr>
              <a:t>Simulation result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19399" y="2310651"/>
            <a:ext cx="1867592" cy="380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dirty="0">
                <a:solidFill>
                  <a:prstClr val="black"/>
                </a:solidFill>
              </a:rPr>
              <a:t>Simulation result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 rot="5400000">
            <a:off x="1135393" y="2688731"/>
            <a:ext cx="358806" cy="30479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 rot="5400000">
            <a:off x="3561468" y="2730977"/>
            <a:ext cx="383456" cy="30479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33411" y="4727154"/>
            <a:ext cx="1828800" cy="1009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dirty="0">
                <a:solidFill>
                  <a:prstClr val="black"/>
                </a:solidFill>
              </a:rPr>
              <a:t>Simulation</a:t>
            </a:r>
          </a:p>
          <a:p>
            <a:pPr algn="ctr" latinLnBrk="0"/>
            <a:r>
              <a:rPr lang="en-US" altLang="ko-KR" dirty="0">
                <a:solidFill>
                  <a:prstClr val="black"/>
                </a:solidFill>
              </a:rPr>
              <a:t>Query Interface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24" name="Picture 2" descr="http://boasthing.files.wordpress.com/2011/10/computer_user_icon_button-d1454100927184353777pvx_32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299" y="4628802"/>
            <a:ext cx="827202" cy="82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388161" y="536715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dirty="0">
                <a:solidFill>
                  <a:prstClr val="black"/>
                </a:solidFill>
              </a:rPr>
              <a:t>User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 rot="10800000">
            <a:off x="8062209" y="4920150"/>
            <a:ext cx="355449" cy="30479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5611726" y="2264258"/>
            <a:ext cx="3124200" cy="1532497"/>
          </a:xfrm>
          <a:prstGeom prst="can">
            <a:avLst>
              <a:gd name="adj" fmla="val 981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07439"/>
              </p:ext>
            </p:extLst>
          </p:nvPr>
        </p:nvGraphicFramePr>
        <p:xfrm>
          <a:off x="5783176" y="2523339"/>
          <a:ext cx="2781300" cy="11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Simulator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Input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Output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kflow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s,</a:t>
                      </a:r>
                      <a:r>
                        <a:rPr lang="en-US" altLang="ko-KR" sz="1400" baseline="0" dirty="0" smtClean="0"/>
                        <a:t> m, a, 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Cl, Cd, Cm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cfd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/a/b/c.txt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/d/e/f.res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97817" y="1864686"/>
            <a:ext cx="20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dirty="0">
                <a:solidFill>
                  <a:prstClr val="black"/>
                </a:solidFill>
              </a:rPr>
              <a:t>Metadata Database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34877" y="5225393"/>
            <a:ext cx="2117706" cy="68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dirty="0">
                <a:solidFill>
                  <a:prstClr val="black"/>
                </a:solidFill>
              </a:rPr>
              <a:t>Data-Driven </a:t>
            </a:r>
          </a:p>
          <a:p>
            <a:pPr algn="ctr" latinLnBrk="0"/>
            <a:r>
              <a:rPr lang="en-US" altLang="ko-KR" dirty="0">
                <a:solidFill>
                  <a:prstClr val="black"/>
                </a:solidFill>
              </a:rPr>
              <a:t>Simulation Predictor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3046446" y="4845978"/>
            <a:ext cx="318696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04602" y="4476646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dirty="0">
                <a:solidFill>
                  <a:prstClr val="black"/>
                </a:solidFill>
              </a:rPr>
              <a:t>Query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3366184" y="5055748"/>
            <a:ext cx="2850145" cy="721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867400" y="5551819"/>
            <a:ext cx="348929" cy="370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30" idx="1"/>
          </p:cNvCxnSpPr>
          <p:nvPr/>
        </p:nvCxnSpPr>
        <p:spPr>
          <a:xfrm>
            <a:off x="3366184" y="5565639"/>
            <a:ext cx="36869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366184" y="5055748"/>
            <a:ext cx="0" cy="50989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046446" y="5334000"/>
            <a:ext cx="31973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른쪽 화살표 37"/>
          <p:cNvSpPr/>
          <p:nvPr/>
        </p:nvSpPr>
        <p:spPr>
          <a:xfrm rot="16200000">
            <a:off x="6689347" y="4116291"/>
            <a:ext cx="916927" cy="30479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2621995" y="2476500"/>
            <a:ext cx="0" cy="190357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621995" y="2476500"/>
            <a:ext cx="1964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69668" y="387977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dirty="0">
                <a:solidFill>
                  <a:prstClr val="black"/>
                </a:solidFill>
              </a:rPr>
              <a:t>link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Predictor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556792"/>
            <a:ext cx="3024336" cy="17281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Node.js </a:t>
            </a:r>
            <a:r>
              <a:rPr lang="ko-KR" altLang="en-US" sz="2500" dirty="0" smtClean="0">
                <a:solidFill>
                  <a:schemeClr val="tx1"/>
                </a:solidFill>
              </a:rPr>
              <a:t>프로그램</a:t>
            </a:r>
            <a:endParaRPr lang="ko-KR" altLang="en-US" sz="25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24128" y="1556792"/>
            <a:ext cx="3024336" cy="17281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Java</a:t>
            </a:r>
            <a:r>
              <a:rPr lang="en-US" altLang="ko-KR" sz="2500" dirty="0" smtClean="0">
                <a:solidFill>
                  <a:schemeClr val="tx1"/>
                </a:solidFill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</a:rPr>
              <a:t>프로그램</a:t>
            </a:r>
            <a:endParaRPr lang="ko-KR" altLang="en-US" sz="25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24128" y="4509120"/>
            <a:ext cx="3024336" cy="17281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R script</a:t>
            </a:r>
            <a:endParaRPr lang="ko-KR" altLang="en-US" sz="250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347864" y="2348880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347864" y="2564904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7864" y="1628800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/>
              <a:t>child_process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jar </a:t>
            </a:r>
            <a:r>
              <a:rPr lang="ko-KR" altLang="en-US" sz="2000" dirty="0" smtClean="0"/>
              <a:t>호출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347864" y="257709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String return</a:t>
            </a:r>
            <a:endParaRPr lang="ko-KR" altLang="en-US" sz="20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164288" y="3284984"/>
            <a:ext cx="0" cy="122413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7380312" y="3284984"/>
            <a:ext cx="0" cy="122413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20072" y="3543109"/>
            <a:ext cx="1963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Local Regression</a:t>
            </a:r>
            <a:br>
              <a:rPr lang="en-US" altLang="ko-KR" sz="2000" dirty="0" smtClean="0"/>
            </a:br>
            <a:r>
              <a:rPr lang="en-US" altLang="ko-KR" sz="2000" dirty="0" smtClean="0"/>
              <a:t>output return</a:t>
            </a:r>
            <a:endParaRPr lang="ko-KR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380312" y="3717032"/>
            <a:ext cx="162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R script </a:t>
            </a:r>
            <a:r>
              <a:rPr lang="ko-KR" altLang="en-US" sz="2000" dirty="0" smtClean="0"/>
              <a:t>호출</a:t>
            </a:r>
            <a:endParaRPr lang="ko-KR" altLang="en-US" sz="2000" dirty="0"/>
          </a:p>
        </p:txBody>
      </p:sp>
      <p:sp>
        <p:nvSpPr>
          <p:cNvPr id="21" name="직사각형 20"/>
          <p:cNvSpPr/>
          <p:nvPr/>
        </p:nvSpPr>
        <p:spPr>
          <a:xfrm>
            <a:off x="1691680" y="5049180"/>
            <a:ext cx="2952328" cy="8640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예측 모델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예측 모델 호출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 rot="5400000">
            <a:off x="4860032" y="5085184"/>
            <a:ext cx="648072" cy="792088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2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694</Words>
  <Application>Microsoft Office PowerPoint</Application>
  <PresentationFormat>화면 슬라이드 쇼(4:3)</PresentationFormat>
  <Paragraphs>200</Paragraphs>
  <Slides>15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Office Theme</vt:lpstr>
      <vt:lpstr>2_Office Theme</vt:lpstr>
      <vt:lpstr>3_Office Theme</vt:lpstr>
      <vt:lpstr>4_Office Theme</vt:lpstr>
      <vt:lpstr>계산과학공학 시뮬레이션 효율화를 위한 시뮬레이션 결과 예측 프로그램 구현</vt:lpstr>
      <vt:lpstr>발표 순서</vt:lpstr>
      <vt:lpstr>연구 개요 (1/2)</vt:lpstr>
      <vt:lpstr>연구 개요 (2/2)</vt:lpstr>
      <vt:lpstr>시뮬레이션 효율화를 위한 연구 (1/2)</vt:lpstr>
      <vt:lpstr>시뮬레이션 효율화를 위한 연구 (2/2)</vt:lpstr>
      <vt:lpstr>연구 목표</vt:lpstr>
      <vt:lpstr>Developed System Architecture</vt:lpstr>
      <vt:lpstr>Predictor Architecture</vt:lpstr>
      <vt:lpstr>R script</vt:lpstr>
      <vt:lpstr>Local Regression</vt:lpstr>
      <vt:lpstr>Prototype 구현 결과 (1/2)</vt:lpstr>
      <vt:lpstr>Prototype 구현 결과 (2/2)</vt:lpstr>
      <vt:lpstr>결론 및 추후 연구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kim</cp:lastModifiedBy>
  <cp:revision>21</cp:revision>
  <dcterms:created xsi:type="dcterms:W3CDTF">2016-10-17T06:06:28Z</dcterms:created>
  <dcterms:modified xsi:type="dcterms:W3CDTF">2016-10-17T13:38:01Z</dcterms:modified>
</cp:coreProperties>
</file>