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304" r:id="rId4"/>
    <p:sldId id="305" r:id="rId5"/>
    <p:sldId id="325" r:id="rId6"/>
    <p:sldId id="326" r:id="rId7"/>
    <p:sldId id="308" r:id="rId8"/>
    <p:sldId id="330" r:id="rId9"/>
    <p:sldId id="331" r:id="rId10"/>
    <p:sldId id="334" r:id="rId11"/>
    <p:sldId id="335" r:id="rId12"/>
    <p:sldId id="336" r:id="rId13"/>
    <p:sldId id="338" r:id="rId14"/>
    <p:sldId id="333" r:id="rId15"/>
    <p:sldId id="301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5" autoAdjust="0"/>
    <p:restoredTop sz="89063" autoAdjust="0"/>
  </p:normalViewPr>
  <p:slideViewPr>
    <p:cSldViewPr>
      <p:cViewPr varScale="1">
        <p:scale>
          <a:sx n="99" d="100"/>
          <a:sy n="99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F88E3B30-23A5-48F2-8AC5-B7F3AD7C40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153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1" tIns="47781" rIns="95561" bIns="4778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61" tIns="47781" rIns="95561" bIns="4778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FE3F8480-B6E8-49C3-8961-948102097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16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0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1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번 실행된 시뮬레이션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유동해석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결과를 버리지 말고 영구화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화 하여 서로 다른 연구자 간에 계산 결과를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하거나 재생산하여 이를 다시 데이터베이스화 함으로써 효율적인 계산 수행이 가능해 질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3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6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F8480-B6E8-49C3-8961-94810209727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5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620000" y="6477000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20000"/>
              <a:lumOff val="8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2800" dirty="0" smtClean="0">
                <a:solidFill>
                  <a:schemeClr val="tx2"/>
                </a:solidFill>
              </a:rPr>
              <a:t>CFD </a:t>
            </a:r>
            <a:r>
              <a:rPr lang="ko-KR" altLang="en-US" sz="2800" dirty="0" smtClean="0">
                <a:solidFill>
                  <a:schemeClr val="tx2"/>
                </a:solidFill>
              </a:rPr>
              <a:t>시뮬레이션 효율화를 위한 </a:t>
            </a:r>
            <a:r>
              <a:rPr lang="en-US" altLang="ko-KR" sz="2800" dirty="0" smtClean="0">
                <a:solidFill>
                  <a:schemeClr val="tx2"/>
                </a:solidFill>
              </a:rPr>
              <a:t>MongoDB </a:t>
            </a:r>
            <a:r>
              <a:rPr lang="ko-KR" altLang="en-US" sz="2800" dirty="0" smtClean="0">
                <a:solidFill>
                  <a:schemeClr val="tx2"/>
                </a:solidFill>
              </a:rPr>
              <a:t>기반 </a:t>
            </a:r>
            <a:r>
              <a:rPr lang="en-US" altLang="ko-KR" sz="2800" dirty="0" smtClean="0">
                <a:solidFill>
                  <a:schemeClr val="tx2"/>
                </a:solidFill>
              </a:rPr>
              <a:t>Airfoil Database </a:t>
            </a:r>
            <a:r>
              <a:rPr lang="ko-KR" altLang="en-US" sz="2800" dirty="0" smtClean="0">
                <a:solidFill>
                  <a:schemeClr val="tx2"/>
                </a:solidFill>
              </a:rPr>
              <a:t>구축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6700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2016. 8.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이기용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신윤재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최연정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김선정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숙명여자대학교 컴퓨터과학과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서영균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사정환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이종숙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조금원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한국과학기술정보연구원 슈퍼컴퓨팅융합연구센터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8" name="Picture 10" descr="영문 좌우 조합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2114550" cy="533400"/>
          </a:xfrm>
          <a:prstGeom prst="rect">
            <a:avLst/>
          </a:prstGeom>
          <a:noFill/>
        </p:spPr>
      </p:pic>
      <p:pic>
        <p:nvPicPr>
          <p:cNvPr id="5" name="Picture 75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2455" y="1122268"/>
            <a:ext cx="2092240" cy="54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745" y="1143000"/>
            <a:ext cx="1158855" cy="528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KFLOW Simulation Data Loader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620000" y="6461125"/>
            <a:ext cx="11430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3782" y="1976067"/>
            <a:ext cx="1429756" cy="5354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kflow.inp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HY울릉도M" pitchFamily="18" charset="-127"/>
                <a:cs typeface="한컴돋움" pitchFamily="18" charset="2"/>
              </a:rPr>
              <a:t>kflow.sol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130698" y="1841604"/>
            <a:ext cx="145070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1456" y="1482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3581400" y="1676400"/>
            <a:ext cx="1800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KFLOW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5013" y="1491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81400" y="1851847"/>
            <a:ext cx="1356043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6734956" y="1661604"/>
            <a:ext cx="1980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field data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734956" y="2113685"/>
            <a:ext cx="1980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surface data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34956" y="1219200"/>
            <a:ext cx="1980000" cy="36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Aerodynamic data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1525" y="2286000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① 시뮬레이션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smtClean="0"/>
              <a:t>수행완료</a:t>
            </a:r>
            <a:endParaRPr lang="ko-KR" altLang="en-US" b="1" dirty="0"/>
          </a:p>
        </p:txBody>
      </p:sp>
      <p:sp>
        <p:nvSpPr>
          <p:cNvPr id="40" name="직사각형 39"/>
          <p:cNvSpPr/>
          <p:nvPr/>
        </p:nvSpPr>
        <p:spPr>
          <a:xfrm>
            <a:off x="3083880" y="3276600"/>
            <a:ext cx="2795040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Data Loader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40" idx="1"/>
            <a:endCxn id="6" idx="2"/>
          </p:cNvCxnSpPr>
          <p:nvPr/>
        </p:nvCxnSpPr>
        <p:spPr>
          <a:xfrm rot="10800000">
            <a:off x="1388660" y="2511514"/>
            <a:ext cx="1695220" cy="111048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0" idx="3"/>
            <a:endCxn id="28" idx="2"/>
          </p:cNvCxnSpPr>
          <p:nvPr/>
        </p:nvCxnSpPr>
        <p:spPr>
          <a:xfrm flipV="1">
            <a:off x="5878920" y="2473685"/>
            <a:ext cx="1846036" cy="1148309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75378" y="30919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② 정보추출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309552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② 정보추출</a:t>
            </a:r>
            <a:endParaRPr lang="ko-KR" altLang="en-US" b="1" dirty="0"/>
          </a:p>
        </p:txBody>
      </p:sp>
      <p:pic>
        <p:nvPicPr>
          <p:cNvPr id="52" name="Picture 2" descr="http://www.tutorialsarea.com/cseit/mongodb/images/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5" y="5181600"/>
            <a:ext cx="1319490" cy="13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81524" y="4353815"/>
            <a:ext cx="3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③ </a:t>
            </a:r>
            <a:r>
              <a:rPr lang="en-US" altLang="ko-KR" b="1" dirty="0" smtClean="0"/>
              <a:t>JSON </a:t>
            </a:r>
            <a:r>
              <a:rPr lang="ko-KR" altLang="en-US" b="1" dirty="0" smtClean="0"/>
              <a:t>문서생성 및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삽입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673782" y="1219200"/>
            <a:ext cx="1429756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grid#.b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grid#.d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HY울릉도M" pitchFamily="18" charset="-127"/>
                <a:cs typeface="한컴돋움" pitchFamily="18" charset="2"/>
              </a:rPr>
              <a:t>grid#.w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HY울릉도M" pitchFamily="18" charset="-127"/>
              <a:cs typeface="한컴돋움" pitchFamily="18" charset="2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4242060" y="2111654"/>
            <a:ext cx="442800" cy="10887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0249" y="4019551"/>
            <a:ext cx="2830102" cy="2686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{   </a:t>
            </a:r>
            <a:r>
              <a:rPr lang="en-US" altLang="ko-KR" sz="1400" b="1" dirty="0">
                <a:solidFill>
                  <a:schemeClr val="accent2"/>
                </a:solidFill>
              </a:rPr>
              <a:t>simulator</a:t>
            </a:r>
            <a:r>
              <a:rPr lang="en-US" altLang="ko-KR" sz="1400" dirty="0">
                <a:solidFill>
                  <a:schemeClr val="tx1"/>
                </a:solidFill>
              </a:rPr>
              <a:t>: “KFLOW”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  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  </a:t>
            </a:r>
            <a:r>
              <a:rPr lang="en-US" altLang="ko-KR" sz="1400" b="1" dirty="0">
                <a:solidFill>
                  <a:schemeClr val="accent2"/>
                </a:solidFill>
              </a:rPr>
              <a:t>input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airfoil_shape</a:t>
            </a:r>
            <a:r>
              <a:rPr lang="en-US" altLang="ko-KR" sz="1400" dirty="0" smtClean="0">
                <a:solidFill>
                  <a:schemeClr val="tx1"/>
                </a:solidFill>
              </a:rPr>
              <a:t>: “NACA0012”,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Umach</a:t>
            </a:r>
            <a:r>
              <a:rPr lang="en-US" altLang="ko-KR" sz="1400" dirty="0" smtClean="0">
                <a:solidFill>
                  <a:schemeClr val="tx1"/>
                </a:solidFill>
              </a:rPr>
              <a:t>: “0.1”,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AOA: </a:t>
            </a:r>
            <a:r>
              <a:rPr lang="en-US" altLang="ko-KR" sz="1400" dirty="0" smtClean="0">
                <a:solidFill>
                  <a:schemeClr val="tx1"/>
                </a:solidFill>
              </a:rPr>
              <a:t>“2.0”,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RE</a:t>
            </a:r>
            <a:r>
              <a:rPr lang="en-US" altLang="ko-KR" sz="1400" dirty="0" smtClean="0">
                <a:solidFill>
                  <a:schemeClr val="tx1"/>
                </a:solidFill>
              </a:rPr>
              <a:t>: “1000000”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}, 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    output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aerodynamic</a:t>
            </a:r>
            <a:r>
              <a:rPr lang="en-US" altLang="ko-KR" sz="1400" dirty="0" smtClean="0">
                <a:solidFill>
                  <a:schemeClr val="tx1"/>
                </a:solidFill>
              </a:rPr>
              <a:t>: { … },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field: </a:t>
            </a:r>
            <a:r>
              <a:rPr lang="en-US" altLang="ko-KR" sz="1400" dirty="0" smtClean="0">
                <a:solidFill>
                  <a:schemeClr val="tx1"/>
                </a:solidFill>
              </a:rPr>
              <a:t>[“…\flo001.dat”, …],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        surface: </a:t>
            </a:r>
            <a:r>
              <a:rPr lang="en-US" altLang="ko-KR" sz="1400" dirty="0" smtClean="0">
                <a:solidFill>
                  <a:schemeClr val="tx1"/>
                </a:solidFill>
              </a:rPr>
              <a:t>[“…\sur002.dat</a:t>
            </a:r>
            <a:r>
              <a:rPr lang="en-US" altLang="ko-KR" sz="1400" dirty="0">
                <a:solidFill>
                  <a:schemeClr val="tx1"/>
                </a:solidFill>
              </a:rPr>
              <a:t>”, </a:t>
            </a:r>
            <a:r>
              <a:rPr lang="en-US" altLang="ko-KR" sz="1400" dirty="0" smtClean="0">
                <a:solidFill>
                  <a:schemeClr val="tx1"/>
                </a:solidFill>
              </a:rPr>
              <a:t>…]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}}</a:t>
            </a:r>
          </a:p>
        </p:txBody>
      </p:sp>
      <p:cxnSp>
        <p:nvCxnSpPr>
          <p:cNvPr id="8" name="직선 화살표 연결선 7"/>
          <p:cNvCxnSpPr>
            <a:endCxn id="32" idx="3"/>
          </p:cNvCxnSpPr>
          <p:nvPr/>
        </p:nvCxnSpPr>
        <p:spPr>
          <a:xfrm flipH="1">
            <a:off x="2980351" y="4495800"/>
            <a:ext cx="1439249" cy="8667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아래쪽 화살표 50"/>
          <p:cNvSpPr/>
          <p:nvPr/>
        </p:nvSpPr>
        <p:spPr>
          <a:xfrm>
            <a:off x="4260000" y="4038600"/>
            <a:ext cx="442800" cy="10887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85800"/>
          </a:xfrm>
        </p:spPr>
        <p:txBody>
          <a:bodyPr/>
          <a:lstStyle/>
          <a:p>
            <a:r>
              <a:rPr lang="en-US" altLang="ko-KR" dirty="0"/>
              <a:t>KFLOW Simulation </a:t>
            </a:r>
            <a:r>
              <a:rPr lang="en-US" altLang="ko-KR"/>
              <a:t>Data </a:t>
            </a:r>
            <a:r>
              <a:rPr lang="en-US" altLang="ko-KR" smtClean="0"/>
              <a:t>Browser </a:t>
            </a:r>
            <a:r>
              <a:rPr lang="ko-KR" altLang="en-US" dirty="0" smtClean="0"/>
              <a:t>구조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429000" y="1295400"/>
            <a:ext cx="2286000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Data Browser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8" descr="http://www.tutorialsarea.com/cseit/mongodb/images/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48" y="2667604"/>
            <a:ext cx="1676400" cy="15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38" y="3828718"/>
            <a:ext cx="359079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cs typeface="Courier New" panose="02070309020205020404" pitchFamily="49" charset="0"/>
              </a:rPr>
              <a:t>db.airfoil.find</a:t>
            </a:r>
            <a:r>
              <a:rPr lang="en-US" altLang="ko-KR" sz="1400" dirty="0" smtClean="0">
                <a:cs typeface="Courier New" panose="02070309020205020404" pitchFamily="49" charset="0"/>
              </a:rPr>
              <a:t>(</a:t>
            </a:r>
          </a:p>
          <a:p>
            <a:r>
              <a:rPr lang="en-US" altLang="ko-KR" sz="1400" dirty="0" smtClean="0">
                <a:cs typeface="Courier New" panose="02070309020205020404" pitchFamily="49" charset="0"/>
              </a:rPr>
              <a:t>  {</a:t>
            </a:r>
          </a:p>
          <a:p>
            <a:r>
              <a:rPr lang="en-US" altLang="ko-KR" sz="1400" dirty="0" smtClean="0">
                <a:cs typeface="Courier New" panose="02070309020205020404" pitchFamily="49" charset="0"/>
              </a:rPr>
              <a:t>     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simulator</a:t>
            </a:r>
            <a:r>
              <a:rPr lang="en-US" altLang="ko-KR" sz="1400" dirty="0"/>
              <a:t>: “KFLOW”</a:t>
            </a:r>
          </a:p>
          <a:p>
            <a:r>
              <a:rPr lang="en-US" altLang="ko-KR" sz="1400" b="1" dirty="0">
                <a:solidFill>
                  <a:schemeClr val="accent2"/>
                </a:solidFill>
              </a:rPr>
              <a:t>  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    </a:t>
            </a:r>
            <a:r>
              <a:rPr lang="en-US" altLang="ko-KR" sz="1400" b="1" dirty="0">
                <a:solidFill>
                  <a:schemeClr val="accent2"/>
                </a:solidFill>
              </a:rPr>
              <a:t>input</a:t>
            </a:r>
            <a:r>
              <a:rPr lang="en-US" altLang="ko-KR" sz="1400" dirty="0"/>
              <a:t>: { </a:t>
            </a:r>
          </a:p>
          <a:p>
            <a:r>
              <a:rPr lang="en-US" altLang="ko-KR" sz="1400" b="1" dirty="0"/>
              <a:t>          </a:t>
            </a:r>
            <a:r>
              <a:rPr lang="en-US" altLang="ko-KR" sz="1400" b="1" dirty="0" err="1"/>
              <a:t>airfoil_shape</a:t>
            </a:r>
            <a:r>
              <a:rPr lang="en-US" altLang="ko-KR" sz="1400" dirty="0"/>
              <a:t>: “NACA0012”,</a:t>
            </a:r>
          </a:p>
          <a:p>
            <a:r>
              <a:rPr lang="en-US" altLang="ko-KR" sz="1400" b="1" dirty="0"/>
              <a:t>          </a:t>
            </a:r>
            <a:r>
              <a:rPr lang="en-US" altLang="ko-KR" sz="1400" b="1" dirty="0" err="1"/>
              <a:t>Umach</a:t>
            </a:r>
            <a:r>
              <a:rPr lang="en-US" altLang="ko-KR" sz="1400" dirty="0"/>
              <a:t>: “0.1”,</a:t>
            </a:r>
          </a:p>
          <a:p>
            <a:r>
              <a:rPr lang="en-US" altLang="ko-KR" sz="1400" dirty="0"/>
              <a:t>          </a:t>
            </a:r>
            <a:r>
              <a:rPr lang="en-US" altLang="ko-KR" sz="1400" b="1" dirty="0"/>
              <a:t>AOA: </a:t>
            </a:r>
            <a:r>
              <a:rPr lang="en-US" altLang="ko-KR" sz="1400" dirty="0"/>
              <a:t>“2.0”,</a:t>
            </a:r>
          </a:p>
          <a:p>
            <a:r>
              <a:rPr lang="en-US" altLang="ko-KR" sz="1400" dirty="0"/>
              <a:t>          </a:t>
            </a:r>
            <a:r>
              <a:rPr lang="en-US" altLang="ko-KR" sz="1400" b="1" dirty="0"/>
              <a:t>RE</a:t>
            </a:r>
            <a:r>
              <a:rPr lang="en-US" altLang="ko-KR" sz="1400" dirty="0"/>
              <a:t>: “1000000”</a:t>
            </a:r>
          </a:p>
          <a:p>
            <a:r>
              <a:rPr lang="en-US" altLang="ko-KR" sz="1400" dirty="0" smtClean="0"/>
              <a:t>  }</a:t>
            </a:r>
            <a:endParaRPr lang="en-US" altLang="ko-KR" sz="1400" dirty="0"/>
          </a:p>
          <a:p>
            <a:r>
              <a:rPr lang="en-US" altLang="ko-KR" sz="1400" dirty="0" smtClean="0">
                <a:cs typeface="Courier New" panose="02070309020205020404" pitchFamily="49" charset="0"/>
              </a:rPr>
              <a:t>)     </a:t>
            </a:r>
            <a:endParaRPr lang="ko-KR" alt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 flipH="1">
            <a:off x="4487613" y="2150687"/>
            <a:ext cx="616489" cy="32294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7" idx="0"/>
          </p:cNvCxnSpPr>
          <p:nvPr/>
        </p:nvCxnSpPr>
        <p:spPr>
          <a:xfrm flipH="1">
            <a:off x="1974936" y="2290521"/>
            <a:ext cx="189" cy="15381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/>
          <p:cNvSpPr/>
          <p:nvPr/>
        </p:nvSpPr>
        <p:spPr>
          <a:xfrm rot="5400000">
            <a:off x="4052703" y="2174497"/>
            <a:ext cx="624231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981200" y="2286000"/>
            <a:ext cx="22860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162800" y="2310476"/>
            <a:ext cx="0" cy="15359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4328" y="1909940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98437" y="1924041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8671" y="2316254"/>
            <a:ext cx="7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exist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0434" y="4208561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Simulation</a:t>
            </a:r>
          </a:p>
          <a:p>
            <a:pPr algn="ctr"/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9313" y="3846428"/>
            <a:ext cx="3591817" cy="25720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aerodynamic</a:t>
            </a:r>
            <a:r>
              <a:rPr lang="en-US" altLang="ko-KR" sz="1400" b="1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Cl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0.217981655744621,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Cdt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1.022678751252E-002,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Cdp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2.291235272063E-003,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Cdf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7.935552240449E-003,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   Cm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-1.295916595626E-003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},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altLang="ko-K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field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[“flo001.dat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”, 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…, “flo016.dat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”],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surface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: [“sur002.dat”, …, “sur007.dat</a:t>
            </a:r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”]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876798" y="2286000"/>
            <a:ext cx="22860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boasthing.files.wordpress.com/2011/10/computer_user_icon_button-d1454100927184353777pvx_3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09" y="1176711"/>
            <a:ext cx="827202" cy="8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85803" y="10154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5776516" y="1467531"/>
            <a:ext cx="355449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199"/>
            <a:ext cx="8382000" cy="5502275"/>
          </a:xfrm>
        </p:spPr>
        <p:txBody>
          <a:bodyPr/>
          <a:lstStyle/>
          <a:p>
            <a:r>
              <a:rPr lang="en-US" altLang="ko-KR" dirty="0" smtClean="0"/>
              <a:t>KFLOW simulation data loader</a:t>
            </a:r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KFLOW simulation </a:t>
            </a:r>
            <a:r>
              <a:rPr lang="ko-KR" altLang="en-US" dirty="0" smtClean="0"/>
              <a:t>수행 결과를 </a:t>
            </a:r>
            <a:r>
              <a:rPr lang="en-US" altLang="ko-KR" dirty="0" smtClean="0"/>
              <a:t>MongoDB</a:t>
            </a:r>
            <a:r>
              <a:rPr lang="ko-KR" altLang="en-US" dirty="0" smtClean="0"/>
              <a:t>에 적재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 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시뮬레이션 수행 입력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추출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시뮬레이션 출력 결과 값 추출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추출된 값으로 </a:t>
            </a:r>
            <a:r>
              <a:rPr lang="en-US" altLang="ko-KR" dirty="0" smtClean="0"/>
              <a:t>JSON document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MongoDB</a:t>
            </a:r>
            <a:r>
              <a:rPr lang="ko-KR" altLang="en-US" smtClean="0"/>
              <a:t>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언어</a:t>
            </a:r>
            <a:r>
              <a:rPr lang="en-US" altLang="ko-KR" dirty="0" smtClean="0"/>
              <a:t>: Java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구현 결과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865" y="4343400"/>
            <a:ext cx="8382000" cy="685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US" altLang="ko-K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kfloader</a:t>
            </a:r>
            <a:r>
              <a:rPr lang="en-US" altLang="ko-K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Re1E5\Mach_010\so_AOA_003</a:t>
            </a:r>
            <a:endParaRPr lang="en-US" altLang="ko-K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1833" y="511706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9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KFLOW simulation </a:t>
            </a:r>
            <a:r>
              <a:rPr lang="en-US" altLang="ko-KR" dirty="0"/>
              <a:t>data </a:t>
            </a:r>
            <a:r>
              <a:rPr lang="en-US" altLang="ko-KR" dirty="0" smtClean="0"/>
              <a:t>browser</a:t>
            </a:r>
            <a:endParaRPr lang="en-US" altLang="ko-KR" dirty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내용</a:t>
            </a:r>
            <a:endParaRPr lang="en-US" altLang="ko-KR" dirty="0"/>
          </a:p>
          <a:p>
            <a:pPr lvl="2"/>
            <a:r>
              <a:rPr lang="ko-KR" altLang="en-US" dirty="0" smtClean="0"/>
              <a:t>웹 화면에서 입력 변수 값 입력 </a:t>
            </a:r>
            <a:endParaRPr lang="en-US" altLang="ko-KR" dirty="0"/>
          </a:p>
          <a:p>
            <a:pPr lvl="2"/>
            <a:r>
              <a:rPr lang="en-US" altLang="ko-KR" dirty="0" smtClean="0"/>
              <a:t>MongoDB</a:t>
            </a:r>
            <a:r>
              <a:rPr lang="ko-KR" altLang="en-US" dirty="0" smtClean="0"/>
              <a:t>에서 입력된 값과 변수 값이 일치하는 </a:t>
            </a:r>
            <a:r>
              <a:rPr lang="en-US" altLang="ko-KR" dirty="0" smtClean="0"/>
              <a:t>simulation data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화면에 검색 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언어</a:t>
            </a:r>
            <a:r>
              <a:rPr lang="en-US" altLang="ko-KR" dirty="0" smtClean="0"/>
              <a:t>: Node.js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Prototype </a:t>
            </a:r>
            <a:r>
              <a:rPr lang="ko-KR" altLang="en-US" dirty="0"/>
              <a:t>구현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75323"/>
            <a:ext cx="3048000" cy="2899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12" y="3636353"/>
            <a:ext cx="4618687" cy="24466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2388" y="641457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변수 입력 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2404" y="641475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결과 화면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1" idx="1"/>
          </p:cNvCxnSpPr>
          <p:nvPr/>
        </p:nvCxnSpPr>
        <p:spPr>
          <a:xfrm>
            <a:off x="6789373" y="5905558"/>
            <a:ext cx="472264" cy="40453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61637" y="6156199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파일 다운로드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148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NACA0012</a:t>
            </a:r>
            <a:endParaRPr lang="ko-KR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2672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0.1d0</a:t>
            </a:r>
            <a:endParaRPr lang="ko-KR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44196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2.0d0</a:t>
            </a:r>
            <a:endParaRPr lang="ko-KR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57200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100000</a:t>
            </a:r>
            <a:endParaRPr lang="ko-KR" altLang="en-US" sz="7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5105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시뮬레이션 실행이 요청될 때마다 시뮬레이션을 매번 새로 실행하는 대신 </a:t>
            </a:r>
            <a:r>
              <a:rPr lang="ko-KR" altLang="en-US" b="1" dirty="0" smtClean="0"/>
              <a:t>기존 시뮬레이션 결과를 활용</a:t>
            </a:r>
            <a:r>
              <a:rPr lang="ko-KR" altLang="en-US" dirty="0" smtClean="0"/>
              <a:t>하는 시스템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주도형 시뮬레이션 서비스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매번 시뮬레이션을 새로 수행할 필요가 없으므로 </a:t>
            </a:r>
            <a:r>
              <a:rPr lang="ko-KR" altLang="en-US" b="1" dirty="0" smtClean="0"/>
              <a:t>시스템 부하 및 시뮬레이션 응답 시간이 크게 감소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동시에 더 많은 사용자에 대한 서비스를 더 빠른 시간에 제공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추후 연구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저장된 시뮬레이션 데이터를 다양한 검색 조건으로 검색하는 기능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유사 결과 검색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기수행된</a:t>
            </a:r>
            <a:r>
              <a:rPr lang="ko-KR" altLang="en-US" dirty="0" smtClean="0"/>
              <a:t> 시뮬레이션 데이터를 사용하여 미수행된 시뮬레이션 결과 데이터를 예측</a:t>
            </a:r>
            <a:r>
              <a:rPr lang="en-US" altLang="ko-KR" dirty="0" smtClean="0"/>
              <a:t>(prediction)</a:t>
            </a:r>
            <a:r>
              <a:rPr lang="ko-KR" altLang="en-US" dirty="0" smtClean="0"/>
              <a:t>하는 기술 개발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추후 연구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3200" b="0" cap="none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ea typeface="+mj-ea"/>
                <a:cs typeface="Arial" pitchFamily="34" charset="0"/>
              </a:rPr>
              <a:t>Any Question?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Thank you!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956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연구 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관련 연구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 시스템 소개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 및 추후 연구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199"/>
            <a:ext cx="8610600" cy="55022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계산과학공학 및 여러 과학분야에서 </a:t>
            </a:r>
            <a:r>
              <a:rPr lang="ko-KR" altLang="en-US" b="1" dirty="0" smtClean="0"/>
              <a:t>컴퓨터 시뮬레이션</a:t>
            </a:r>
            <a:r>
              <a:rPr lang="ko-KR" altLang="en-US" dirty="0" smtClean="0"/>
              <a:t>을 통한 연구가 매우 활발함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과학분야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계산물리학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생물정보학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양자정보과학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의과학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ko-KR" altLang="en-US" dirty="0"/>
              <a:t>응용분야</a:t>
            </a:r>
            <a:r>
              <a:rPr lang="en-US" altLang="ko-KR" dirty="0"/>
              <a:t>: </a:t>
            </a:r>
            <a:r>
              <a:rPr lang="ko-KR" altLang="en-US" dirty="0"/>
              <a:t>태풍진로 예측</a:t>
            </a:r>
            <a:r>
              <a:rPr lang="en-US" altLang="ko-KR" dirty="0"/>
              <a:t>, </a:t>
            </a:r>
            <a:r>
              <a:rPr lang="ko-KR" altLang="en-US" dirty="0"/>
              <a:t>기상예보</a:t>
            </a:r>
            <a:r>
              <a:rPr lang="en-US" altLang="ko-KR" dirty="0"/>
              <a:t>, </a:t>
            </a:r>
            <a:r>
              <a:rPr lang="ko-KR" altLang="en-US" dirty="0"/>
              <a:t>전력 운영계획 수립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전산유체역학</a:t>
            </a:r>
            <a:r>
              <a:rPr lang="en-US" altLang="ko-KR" dirty="0" smtClean="0"/>
              <a:t>(CFD)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유체의 움직임을 수치해석 기법을 통해 예측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개요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6" descr="http://micde.umich.edu/wp-content/uploads/2013/11/thornton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86" y="3604224"/>
            <a:ext cx="2247297" cy="19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685458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ko-KR" altLang="en-US" sz="1600" dirty="0" smtClean="0"/>
              <a:t>시뮬레이션을 통한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날씨 예측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342109" y="5690407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/>
              <a:t>b</a:t>
            </a:r>
            <a:r>
              <a:rPr lang="en-US" altLang="ko-KR" sz="1600" dirty="0" smtClean="0"/>
              <a:t>) </a:t>
            </a:r>
            <a:r>
              <a:rPr lang="ko-KR" altLang="en-US" sz="1600" dirty="0" err="1" smtClean="0"/>
              <a:t>리튬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이온 배터리 충전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시뮬레이션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05200"/>
            <a:ext cx="2352675" cy="210502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94" y="3604224"/>
            <a:ext cx="2210273" cy="1964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2722" y="5690407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(c) </a:t>
            </a:r>
            <a:r>
              <a:rPr lang="ko-KR" altLang="en-US" sz="1600" dirty="0" smtClean="0"/>
              <a:t>비행기 날개 주변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공기 흐름 예측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66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시스템이 복잡해지면서 </a:t>
            </a:r>
            <a:r>
              <a:rPr lang="ko-KR" altLang="en-US" b="1" dirty="0" smtClean="0"/>
              <a:t>시뮬레이션 자체도 비용이 점차 증가</a:t>
            </a:r>
            <a:r>
              <a:rPr lang="ko-KR" altLang="en-US" dirty="0" smtClean="0"/>
              <a:t>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시간도 점점 늘어나고 있음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정확히 </a:t>
            </a:r>
            <a:r>
              <a:rPr lang="ko-KR" altLang="en-US" dirty="0" smtClean="0"/>
              <a:t>표현할수록 </a:t>
            </a:r>
            <a:r>
              <a:rPr lang="ko-KR" altLang="en-US" dirty="0"/>
              <a:t>방정식이 </a:t>
            </a:r>
            <a:r>
              <a:rPr lang="ko-KR" altLang="en-US" dirty="0" smtClean="0"/>
              <a:t>복잡해지고 변수가 증가함</a:t>
            </a:r>
            <a:endParaRPr lang="en-US" altLang="ko-KR" dirty="0"/>
          </a:p>
          <a:p>
            <a:pPr lvl="1"/>
            <a:r>
              <a:rPr lang="ko-KR" altLang="en-US" dirty="0"/>
              <a:t>정밀도를 높일 수록 방정식의 수도 증가함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 smtClean="0"/>
              <a:t>따라서 시뮬레이션의 </a:t>
            </a:r>
            <a:r>
              <a:rPr lang="ko-KR" altLang="en-US" dirty="0"/>
              <a:t>빠른 수행을 </a:t>
            </a:r>
            <a:r>
              <a:rPr lang="ko-KR" altLang="en-US" dirty="0" smtClean="0"/>
              <a:t>위해서는 </a:t>
            </a:r>
            <a:r>
              <a:rPr lang="ko-KR" altLang="en-US" b="1" dirty="0"/>
              <a:t>효율적인 </a:t>
            </a:r>
            <a:r>
              <a:rPr lang="ko-KR" altLang="en-US" b="1" dirty="0" smtClean="0"/>
              <a:t>시뮬레이션 수행을 위한 기술</a:t>
            </a:r>
            <a:r>
              <a:rPr lang="ko-KR" altLang="en-US" dirty="0" smtClean="0"/>
              <a:t>이 절실함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다양한 시뮬레이션을 큰 부담 없이 수행할 수 있어야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개요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8" y="4227907"/>
            <a:ext cx="5081049" cy="2630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07815" y="5270213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병렬화 및 고성능 </a:t>
            </a:r>
            <a:r>
              <a:rPr lang="en-US" altLang="ko-KR" sz="1600" dirty="0" smtClean="0"/>
              <a:t>H/W</a:t>
            </a:r>
            <a:r>
              <a:rPr lang="ko-KR" altLang="en-US" sz="1600" dirty="0" smtClean="0"/>
              <a:t>를 통한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시뮬레이션 성능 향상의 예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099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105400"/>
          </a:xfrm>
        </p:spPr>
        <p:txBody>
          <a:bodyPr/>
          <a:lstStyle/>
          <a:p>
            <a:r>
              <a:rPr lang="ko-KR" altLang="en-US" dirty="0" smtClean="0"/>
              <a:t>현재까지는 주로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방법이 사용되고 있음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시뮬레이션 수행의 </a:t>
            </a:r>
            <a:r>
              <a:rPr lang="ko-KR" altLang="en-US" b="1" dirty="0" smtClean="0"/>
              <a:t>병렬화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Multi-core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CPU</a:t>
            </a:r>
            <a:r>
              <a:rPr lang="ko-KR" altLang="en-US" dirty="0" smtClean="0"/>
              <a:t>를 사용하여 시뮬레이션을 병렬 수행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Many-core GPU</a:t>
            </a:r>
            <a:r>
              <a:rPr lang="ko-KR" altLang="en-US" dirty="0" smtClean="0"/>
              <a:t>를 사용하여 시뮬레이션을 병렬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CUDA)</a:t>
            </a:r>
          </a:p>
          <a:p>
            <a:pPr lvl="1"/>
            <a:r>
              <a:rPr lang="en-US" altLang="ko-KR" b="1" dirty="0" smtClean="0"/>
              <a:t>Computer Cluster/Supercomputer</a:t>
            </a:r>
            <a:r>
              <a:rPr lang="ko-KR" altLang="en-US" dirty="0" smtClean="0"/>
              <a:t>를 사용하여 시뮬레이션을 병렬 수행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효율화를 위한 연구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3200400" cy="2891515"/>
          </a:xfrm>
          <a:prstGeom prst="rect">
            <a:avLst/>
          </a:prstGeom>
        </p:spPr>
      </p:pic>
      <p:pic>
        <p:nvPicPr>
          <p:cNvPr id="1026" name="Picture 2" descr="https://cdn.evbuc.com/images/12389983/1060916794/1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45" y="4387463"/>
            <a:ext cx="1790700" cy="8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81600" y="5493732"/>
            <a:ext cx="298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Multi-core CPU + GPU</a:t>
            </a:r>
            <a:r>
              <a:rPr lang="ko-KR" altLang="en-US" dirty="0" smtClean="0"/>
              <a:t>를 통한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시뮬레이션 성능 향상의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199"/>
            <a:ext cx="8610600" cy="5502275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dirty="0" smtClean="0"/>
              <a:t>Numerical algorithm </a:t>
            </a:r>
            <a:r>
              <a:rPr lang="ko-KR" altLang="en-US" dirty="0" smtClean="0"/>
              <a:t>자체의 </a:t>
            </a:r>
            <a:r>
              <a:rPr lang="ko-KR" altLang="en-US" b="1" dirty="0" smtClean="0"/>
              <a:t>최적화</a:t>
            </a:r>
            <a:r>
              <a:rPr lang="ko-KR" altLang="en-US" dirty="0" smtClean="0"/>
              <a:t> 연구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Equation solving</a:t>
            </a:r>
          </a:p>
          <a:p>
            <a:pPr lvl="1"/>
            <a:r>
              <a:rPr lang="en-US" altLang="ko-KR" dirty="0" smtClean="0"/>
              <a:t>Linear equations system</a:t>
            </a:r>
          </a:p>
          <a:p>
            <a:pPr lvl="1"/>
            <a:r>
              <a:rPr lang="en-US" altLang="ko-KR" dirty="0" smtClean="0"/>
              <a:t>Matrix decomposition</a:t>
            </a:r>
          </a:p>
          <a:p>
            <a:pPr lvl="1"/>
            <a:r>
              <a:rPr lang="en-US" altLang="ko-KR" dirty="0" smtClean="0"/>
              <a:t>Optimization</a:t>
            </a:r>
          </a:p>
          <a:p>
            <a:pPr lvl="1"/>
            <a:r>
              <a:rPr lang="en-US" altLang="ko-KR" dirty="0" smtClean="0"/>
              <a:t>Differentiation/integration</a:t>
            </a:r>
          </a:p>
          <a:p>
            <a:pPr lvl="1"/>
            <a:r>
              <a:rPr lang="en-US" altLang="ko-KR" dirty="0" smtClean="0"/>
              <a:t>Interpolation/extrapolation</a:t>
            </a:r>
          </a:p>
          <a:p>
            <a:pPr lvl="1"/>
            <a:r>
              <a:rPr lang="en-US" altLang="ko-KR" dirty="0" smtClean="0"/>
              <a:t>Regression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새로 요청된 시뮬레이션을 </a:t>
            </a:r>
            <a:r>
              <a:rPr lang="ko-KR" altLang="en-US" b="1" dirty="0" smtClean="0"/>
              <a:t>기존의 시뮬레이션 결과를 활용하여 처리</a:t>
            </a:r>
            <a:r>
              <a:rPr lang="ko-KR" altLang="en-US" dirty="0" smtClean="0"/>
              <a:t>하는 기술은 많이 연구되지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ko-KR" altLang="en-US" dirty="0" smtClean="0"/>
              <a:t>효율화를 위한 </a:t>
            </a:r>
            <a:r>
              <a:rPr lang="ko-KR" altLang="en-US" dirty="0"/>
              <a:t>연구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28800"/>
            <a:ext cx="2629793" cy="2362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57" y="2786062"/>
            <a:ext cx="718636" cy="447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2203" y="4191000"/>
            <a:ext cx="289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Unconstrained optimization</a:t>
            </a:r>
            <a:r>
              <a:rPr lang="ko-KR" altLang="en-US" sz="1400" dirty="0" smtClean="0"/>
              <a:t>을 위한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numerical algorithm </a:t>
            </a:r>
            <a:r>
              <a:rPr lang="ko-KR" altLang="en-US" sz="1400" dirty="0" smtClean="0"/>
              <a:t>간 성능 비교 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81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유동해석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시뮬레이션 효율화를 위한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주도형 시뮬레이션 서비스 기술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데이터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주도형</a:t>
            </a:r>
            <a:r>
              <a:rPr lang="en-US" altLang="ko-KR" b="1" dirty="0"/>
              <a:t> </a:t>
            </a:r>
            <a:r>
              <a:rPr lang="ko-KR" altLang="en-US" b="1" dirty="0" smtClean="0"/>
              <a:t>시뮬레이션</a:t>
            </a:r>
            <a:r>
              <a:rPr lang="en-US" altLang="ko-KR" b="1" dirty="0" smtClean="0"/>
              <a:t>(data-driven simulation)</a:t>
            </a:r>
          </a:p>
          <a:p>
            <a:pPr lvl="2"/>
            <a:r>
              <a:rPr lang="ko-KR" altLang="en-US" dirty="0" smtClean="0"/>
              <a:t>기존에 생성된 데이터를 사용하여 이후 시뮬레이션을 보다 효율적이고 효과적으로 수행하는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연구에서는 </a:t>
            </a:r>
            <a:r>
              <a:rPr lang="ko-KR" altLang="en-US" u="sng" dirty="0" smtClean="0"/>
              <a:t>기존 시뮬레이션 데이터를 활용</a:t>
            </a:r>
            <a:r>
              <a:rPr lang="ko-KR" altLang="en-US" dirty="0" smtClean="0"/>
              <a:t>하여 새로 요청된 시뮬레이션의 결과를 얻는데 활용함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ko-KR" altLang="en-US" dirty="0" smtClean="0"/>
              <a:t>기존에 수행된 시뮬레이션 결과를 활용하여</a:t>
            </a:r>
            <a:r>
              <a:rPr lang="en-US" altLang="ko-KR" dirty="0" smtClean="0"/>
              <a:t> </a:t>
            </a:r>
            <a:r>
              <a:rPr lang="ko-KR" altLang="en-US" u="sng" dirty="0" smtClean="0"/>
              <a:t>유사 시뮬레이션에 대한 결과를 추정하거나 중복 시뮬레이션에 대한 결과 재생산</a:t>
            </a:r>
            <a:endParaRPr lang="en-US" altLang="ko-KR" u="sng" dirty="0" smtClean="0"/>
          </a:p>
          <a:p>
            <a:pPr lvl="2"/>
            <a:r>
              <a:rPr lang="ko-KR" altLang="en-US" dirty="0" smtClean="0"/>
              <a:t>시뮬레이션을 새로 수행하지 않아도 되므로 효율성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 실행된 시뮬레이션 결과를 데이터베이스화 하면 서로 다른 연구자 간에 계산 결과를 공유하는 것도 가능해짐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ko-KR" altLang="en-US" dirty="0" smtClean="0"/>
              <a:t>실제로 동작하는 </a:t>
            </a:r>
            <a:r>
              <a:rPr lang="ko-KR" altLang="en-US" u="sng" dirty="0" smtClean="0"/>
              <a:t>초기 </a:t>
            </a:r>
            <a:r>
              <a:rPr lang="ko-KR" altLang="en-US" u="sng" dirty="0" err="1" smtClean="0"/>
              <a:t>프로토타입</a:t>
            </a:r>
            <a:r>
              <a:rPr lang="ko-KR" altLang="en-US" u="sng" dirty="0" smtClean="0"/>
              <a:t> 구현</a:t>
            </a:r>
            <a:endParaRPr lang="en-US" altLang="ko-KR" u="sng" dirty="0" smtClean="0"/>
          </a:p>
          <a:p>
            <a:pPr lvl="2"/>
            <a:r>
              <a:rPr lang="ko-KR" altLang="en-US" dirty="0" smtClean="0"/>
              <a:t>본 연구에서 개발한 데이터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주도형 시뮬레이션 서비스 기술 평가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8" descr="http://www.tutorialsarea.com/cseit/mongodb/images/MongoD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84" y="4367791"/>
            <a:ext cx="1676400" cy="15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18762" y="5915814"/>
            <a:ext cx="123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Simulation</a:t>
            </a:r>
          </a:p>
          <a:p>
            <a:pPr algn="ctr"/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1939" y="3025808"/>
            <a:ext cx="1867592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Data Loader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1135393" y="1954200"/>
            <a:ext cx="35880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360649"/>
            <a:ext cx="1867592" cy="566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Simulation Program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18461" y="3079413"/>
            <a:ext cx="1867592" cy="6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Data Loader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3561468" y="1966526"/>
            <a:ext cx="38345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19400" y="1360649"/>
            <a:ext cx="1867592" cy="5665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Simulation Program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9797" y="12192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99797" y="296681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sp>
        <p:nvSpPr>
          <p:cNvPr id="15" name="오른쪽 화살표 14"/>
          <p:cNvSpPr/>
          <p:nvPr/>
        </p:nvSpPr>
        <p:spPr>
          <a:xfrm rot="2688218">
            <a:off x="1194357" y="3990156"/>
            <a:ext cx="983863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8278243">
            <a:off x="2938936" y="4019254"/>
            <a:ext cx="992225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1000" y="2286001"/>
            <a:ext cx="1867592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data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19399" y="2310651"/>
            <a:ext cx="1867592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data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135393" y="2688731"/>
            <a:ext cx="35880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5400000">
            <a:off x="3561468" y="2730977"/>
            <a:ext cx="383456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33411" y="4727154"/>
            <a:ext cx="1828800" cy="1009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Data Browser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2" name="Picture 2" descr="http://boasthing.files.wordpress.com/2011/10/computer_user_icon_button-d1454100927184353777pvx_32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99" y="4628802"/>
            <a:ext cx="827202" cy="8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388161" y="53671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8062209" y="4920150"/>
            <a:ext cx="355449" cy="304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057316" y="4876800"/>
            <a:ext cx="318696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63912" y="4507468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2621995" y="2476500"/>
            <a:ext cx="0" cy="190357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621995" y="2476500"/>
            <a:ext cx="1964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9668" y="387977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link</a:t>
            </a:r>
            <a:endParaRPr lang="ko-KR" altLang="en-US" dirty="0"/>
          </a:p>
        </p:txBody>
      </p:sp>
      <p:sp>
        <p:nvSpPr>
          <p:cNvPr id="42" name="내용 개체 틀 1"/>
          <p:cNvSpPr>
            <a:spLocks noGrp="1"/>
          </p:cNvSpPr>
          <p:nvPr>
            <p:ph idx="1"/>
          </p:nvPr>
        </p:nvSpPr>
        <p:spPr>
          <a:xfrm>
            <a:off x="4686054" y="1327032"/>
            <a:ext cx="4424448" cy="28520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MongoDB</a:t>
            </a:r>
          </a:p>
          <a:p>
            <a:pPr lvl="1"/>
            <a:r>
              <a:rPr lang="ko-KR" altLang="en-US" dirty="0" smtClean="0"/>
              <a:t>대표적인 </a:t>
            </a:r>
            <a:r>
              <a:rPr lang="en-US" altLang="ko-KR" b="1" dirty="0" smtClean="0"/>
              <a:t>NoSQL (Non Structural </a:t>
            </a:r>
            <a:br>
              <a:rPr lang="en-US" altLang="ko-KR" b="1" dirty="0" smtClean="0"/>
            </a:br>
            <a:r>
              <a:rPr lang="en-US" altLang="ko-KR" b="1" dirty="0" smtClean="0"/>
              <a:t>Query Language) </a:t>
            </a:r>
            <a:r>
              <a:rPr lang="ko-KR" altLang="en-US" dirty="0" smtClean="0"/>
              <a:t>데이터베이스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dirty="0" smtClean="0"/>
              <a:t>시스템 중 하나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Schema-less</a:t>
            </a:r>
            <a:r>
              <a:rPr lang="en-US" altLang="ko-KR" dirty="0" smtClean="0"/>
              <a:t> database system</a:t>
            </a:r>
          </a:p>
          <a:p>
            <a:pPr lvl="2"/>
            <a:r>
              <a:rPr lang="ko-KR" altLang="en-US" dirty="0" smtClean="0"/>
              <a:t>비정형 데이터 저장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형태의 시뮬레이션 데이터 저장에 적합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34877" y="5263108"/>
            <a:ext cx="2117706" cy="68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Data-Driven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Simulation Predictor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366184" y="5093463"/>
            <a:ext cx="2850145" cy="72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867400" y="5589534"/>
            <a:ext cx="348929" cy="37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3366184" y="5603354"/>
            <a:ext cx="36869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66184" y="5093463"/>
            <a:ext cx="0" cy="50989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046446" y="5371715"/>
            <a:ext cx="31973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KFLOW simulation program</a:t>
            </a:r>
          </a:p>
          <a:p>
            <a:pPr lvl="1"/>
            <a:r>
              <a:rPr lang="ko-KR" altLang="en-US" dirty="0" err="1" smtClean="0"/>
              <a:t>첨단사이언스</a:t>
            </a:r>
            <a:r>
              <a:rPr lang="ko-KR" altLang="en-US" dirty="0" smtClean="0"/>
              <a:t> 및 교육 개발 사업</a:t>
            </a:r>
            <a:r>
              <a:rPr lang="en-US" altLang="ko-KR" dirty="0" smtClean="0"/>
              <a:t>(EDISON) </a:t>
            </a:r>
            <a:r>
              <a:rPr lang="ko-KR" altLang="en-US" dirty="0" smtClean="0"/>
              <a:t>지원으로 개발된 전산유체역학 시뮬레이터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KFLOW simulation program </a:t>
            </a:r>
            <a:r>
              <a:rPr lang="ko-KR" altLang="en-US" dirty="0" smtClean="0"/>
              <a:t>수행 시 입력 정보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Airfoil shape</a:t>
            </a:r>
          </a:p>
          <a:p>
            <a:pPr lvl="1"/>
            <a:r>
              <a:rPr lang="en-US" altLang="ko-KR" dirty="0" smtClean="0"/>
              <a:t>Mach number, angle of attack, Reynolds number </a:t>
            </a:r>
            <a:r>
              <a:rPr lang="ko-KR" altLang="en-US" dirty="0" smtClean="0"/>
              <a:t>등 여러 매개변수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KFLOW simulation program </a:t>
            </a:r>
            <a:r>
              <a:rPr lang="ko-KR" altLang="en-US" dirty="0" smtClean="0"/>
              <a:t>수행 결과로 출력되는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Aerodynamic data</a:t>
            </a:r>
          </a:p>
          <a:p>
            <a:pPr lvl="1"/>
            <a:r>
              <a:rPr lang="en-US" altLang="ko-KR" dirty="0" smtClean="0"/>
              <a:t>Field data</a:t>
            </a:r>
          </a:p>
          <a:p>
            <a:pPr lvl="1"/>
            <a:r>
              <a:rPr lang="en-US" altLang="ko-KR" dirty="0" smtClean="0"/>
              <a:t>Surface data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KFLOW Airfoil Database </a:t>
            </a:r>
            <a:r>
              <a:rPr lang="ko-KR" altLang="en-US" dirty="0" smtClean="0"/>
              <a:t>구축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 descr="D:\Transition\Test_Transition_Precon_10\NACA0012\NACA0012_16\ex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60306"/>
            <a:ext cx="2209800" cy="19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36492</TotalTime>
  <Words>926</Words>
  <Application>Microsoft Office PowerPoint</Application>
  <PresentationFormat>화면 슬라이드 쇼(4:3)</PresentationFormat>
  <Paragraphs>229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HY울릉도M</vt:lpstr>
      <vt:lpstr>맑은 고딕</vt:lpstr>
      <vt:lpstr>Arial</vt:lpstr>
      <vt:lpstr>Calibri</vt:lpstr>
      <vt:lpstr>Courier New</vt:lpstr>
      <vt:lpstr>Ebrima</vt:lpstr>
      <vt:lpstr>Verdana</vt:lpstr>
      <vt:lpstr>Wingdings</vt:lpstr>
      <vt:lpstr>한컴돋움</vt:lpstr>
      <vt:lpstr>Office Theme</vt:lpstr>
      <vt:lpstr>CFD 시뮬레이션 효율화를 위한 MongoDB 기반 Airfoil Database 구축</vt:lpstr>
      <vt:lpstr>발표 순서</vt:lpstr>
      <vt:lpstr>연구 개요 (1/2)</vt:lpstr>
      <vt:lpstr>연구 개요 (2/2)</vt:lpstr>
      <vt:lpstr>시뮬레이션 효율화를 위한 연구 (1/2)</vt:lpstr>
      <vt:lpstr>시뮬레이션 효율화를 위한 연구 (2/2)</vt:lpstr>
      <vt:lpstr>연구 목표</vt:lpstr>
      <vt:lpstr>System Overview</vt:lpstr>
      <vt:lpstr>KFLOW Airfoil Database 구축 </vt:lpstr>
      <vt:lpstr>KFLOW Simulation Data Loader 구조</vt:lpstr>
      <vt:lpstr>KFLOW Simulation Data Browser 구조</vt:lpstr>
      <vt:lpstr>Prototype 구현 결과 (1/2)</vt:lpstr>
      <vt:lpstr>Prototype 구현 결과 (2/2)</vt:lpstr>
      <vt:lpstr>결론 및 추후 연구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SeonJeong</dc:creator>
  <cp:lastModifiedBy>Ki Yong Lee</cp:lastModifiedBy>
  <cp:revision>8551</cp:revision>
  <cp:lastPrinted>2016-02-01T00:54:52Z</cp:lastPrinted>
  <dcterms:created xsi:type="dcterms:W3CDTF">2006-08-16T00:00:00Z</dcterms:created>
  <dcterms:modified xsi:type="dcterms:W3CDTF">2016-08-13T00:23:58Z</dcterms:modified>
</cp:coreProperties>
</file>