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56" r:id="rId4"/>
    <p:sldId id="282" r:id="rId5"/>
    <p:sldId id="289" r:id="rId6"/>
    <p:sldId id="297" r:id="rId7"/>
    <p:sldId id="294" r:id="rId8"/>
    <p:sldId id="280" r:id="rId9"/>
    <p:sldId id="300" r:id="rId10"/>
    <p:sldId id="301" r:id="rId11"/>
    <p:sldId id="295" r:id="rId12"/>
    <p:sldId id="267" r:id="rId13"/>
    <p:sldId id="258" r:id="rId14"/>
    <p:sldId id="296" r:id="rId15"/>
    <p:sldId id="276" r:id="rId16"/>
    <p:sldId id="291" r:id="rId17"/>
    <p:sldId id="263" r:id="rId18"/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5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2226986" y="2709902"/>
            <a:ext cx="773801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데이터 분석</a:t>
            </a:r>
            <a:endParaRPr lang="en-US" altLang="ko-KR" sz="6600" dirty="0">
              <a:solidFill>
                <a:srgbClr val="655D5B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32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32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독서 트렌드와 영향 요인 분석</a:t>
            </a:r>
            <a:endParaRPr lang="en-US" altLang="ko-KR" sz="3200" dirty="0">
              <a:solidFill>
                <a:srgbClr val="655D5B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4580194" y="5456693"/>
            <a:ext cx="3031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사이언스 </a:t>
            </a:r>
            <a:r>
              <a:rPr lang="en-US" altLang="ko-KR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  <a:r>
              <a:rPr lang="ko-KR" altLang="en-US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조 </a:t>
            </a:r>
            <a:r>
              <a:rPr lang="ko-KR" altLang="en-US" sz="1600" dirty="0" err="1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데믹이들</a:t>
            </a:r>
            <a:endParaRPr lang="en-US" altLang="ko-KR" sz="1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강영민</a:t>
            </a:r>
            <a:r>
              <a:rPr lang="en-US" altLang="ko-KR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김성윤</a:t>
            </a:r>
            <a:r>
              <a:rPr lang="en-US" altLang="ko-KR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이성일</a:t>
            </a:r>
            <a:r>
              <a:rPr lang="en-US" altLang="ko-KR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dirty="0" err="1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이호건</a:t>
            </a:r>
            <a:endParaRPr lang="ko-KR" altLang="en-US" sz="1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33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분석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해석</a:t>
            </a:r>
            <a:endParaRPr lang="ko-KR" altLang="en-US" sz="3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Part 2</a:t>
            </a:r>
            <a:endParaRPr lang="ko-KR" altLang="en-US" sz="11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7283579" y="1932234"/>
            <a:ext cx="4922901" cy="3126680"/>
            <a:chOff x="7283579" y="1932234"/>
            <a:chExt cx="4922901" cy="31266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156342"/>
              <a:ext cx="4175782" cy="19025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가설을 세워 다양한 데이터로 검증</a:t>
              </a:r>
              <a:endParaRPr lang="en-US" altLang="ko-KR" sz="2000" spc="-15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사회적 이슈를 조사하여</a:t>
              </a:r>
              <a:r>
                <a:rPr lang="en-US" altLang="ko-KR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,</a:t>
              </a:r>
              <a:r>
                <a:rPr lang="ko-KR" altLang="en-US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 일반적인 경향을 따르지 않는 주제에 대해서 원인 파악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32234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영향 원인 파악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B1ED11C8-D2B6-F878-6738-BCDCBA42C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2404"/>
          <a:stretch/>
        </p:blipFill>
        <p:spPr>
          <a:xfrm>
            <a:off x="811411" y="1254628"/>
            <a:ext cx="5970968" cy="54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031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FC2F39-B0D1-4A81-A89A-8084234251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11714C2-2339-4FFD-BDDD-E0583E02D8EA}"/>
              </a:ext>
            </a:extLst>
          </p:cNvPr>
          <p:cNvGrpSpPr/>
          <p:nvPr/>
        </p:nvGrpSpPr>
        <p:grpSpPr>
          <a:xfrm>
            <a:off x="787399" y="1702669"/>
            <a:ext cx="3214585" cy="2806331"/>
            <a:chOff x="787399" y="1702669"/>
            <a:chExt cx="3214585" cy="280633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254D85-09D9-4499-BE1A-401A65408CB4}"/>
                </a:ext>
              </a:extLst>
            </p:cNvPr>
            <p:cNvSpPr/>
            <p:nvPr/>
          </p:nvSpPr>
          <p:spPr>
            <a:xfrm>
              <a:off x="787399" y="2349000"/>
              <a:ext cx="3214585" cy="2160000"/>
            </a:xfrm>
            <a:prstGeom prst="rect">
              <a:avLst/>
            </a:prstGeom>
            <a:solidFill>
              <a:srgbClr val="E2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EE42FF-434C-448E-84C4-8410B780A032}"/>
                </a:ext>
              </a:extLst>
            </p:cNvPr>
            <p:cNvSpPr txBox="1"/>
            <p:nvPr/>
          </p:nvSpPr>
          <p:spPr>
            <a:xfrm>
              <a:off x="1098503" y="316739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가설 및 개선점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CAFA94-2B03-48EB-9265-F34BDB3D7C9D}"/>
                </a:ext>
              </a:extLst>
            </p:cNvPr>
            <p:cNvSpPr txBox="1"/>
            <p:nvPr/>
          </p:nvSpPr>
          <p:spPr>
            <a:xfrm>
              <a:off x="1032075" y="1702669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Part 3.</a:t>
              </a:r>
              <a:endPara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63232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-363943" y="897573"/>
            <a:ext cx="11772814" cy="4508927"/>
            <a:chOff x="-758793" y="1100773"/>
            <a:chExt cx="11772814" cy="45089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-758793" y="1100773"/>
              <a:ext cx="1035861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7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[</a:t>
              </a:r>
              <a:endParaRPr lang="ko-KR" altLang="en-US" sz="287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978160" y="1100773"/>
              <a:ext cx="1035861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7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]</a:t>
              </a:r>
              <a:endParaRPr lang="ko-KR" altLang="en-US" sz="287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1189849" y="1720840"/>
            <a:ext cx="98123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가설</a:t>
            </a:r>
            <a:endParaRPr lang="en-US" altLang="ko-KR" sz="28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독서 트렌드</a:t>
            </a: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특이점과 사회적 이슈 사이의 상관관계가 있을 것이다</a:t>
            </a:r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  <a:p>
            <a:pPr marL="457200" indent="-457200" algn="ctr">
              <a:buAutoNum type="arabicPeriod"/>
            </a:pPr>
            <a:endParaRPr lang="en-US" altLang="ko-KR" sz="20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서점 데이터를 이용한다면 영향 요인에 대해 더 인과성을 설명할 수 있을 것이다</a:t>
            </a:r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  <a:p>
            <a:pPr algn="ctr"/>
            <a:endParaRPr lang="en-US" altLang="ko-KR" sz="20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더 많은 </a:t>
            </a: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연도를 분석한다면 일반적인 독서 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패턴을 만들 수 있을 것이다</a:t>
            </a:r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다양한 컬럼을 활용하여 분석한다면 </a:t>
            </a: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일반적인 독서</a:t>
            </a: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패턴을 만들 수 있을 것이다</a:t>
            </a:r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endParaRPr lang="ko-KR" altLang="en-US" sz="2000" i="1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66A484-B419-4506-B363-6F22B52645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514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9EB73BE-358B-4E3B-BE7A-65EE320C2B34}"/>
              </a:ext>
            </a:extLst>
          </p:cNvPr>
          <p:cNvGrpSpPr/>
          <p:nvPr/>
        </p:nvGrpSpPr>
        <p:grpSpPr>
          <a:xfrm>
            <a:off x="704570" y="1079054"/>
            <a:ext cx="10782860" cy="3770264"/>
            <a:chOff x="309720" y="1282254"/>
            <a:chExt cx="10782860" cy="37702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F5BFE7-5816-47F2-AE71-1585D683E225}"/>
                </a:ext>
              </a:extLst>
            </p:cNvPr>
            <p:cNvSpPr txBox="1"/>
            <p:nvPr/>
          </p:nvSpPr>
          <p:spPr>
            <a:xfrm>
              <a:off x="309720" y="1282255"/>
              <a:ext cx="171713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20567-C60E-47AF-ADE4-9B7224CA755C}"/>
                </a:ext>
              </a:extLst>
            </p:cNvPr>
            <p:cNvSpPr txBox="1"/>
            <p:nvPr/>
          </p:nvSpPr>
          <p:spPr>
            <a:xfrm>
              <a:off x="9375443" y="1282254"/>
              <a:ext cx="171713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2BB276-9634-44B9-B5E6-F5DF5F666DE2}"/>
              </a:ext>
            </a:extLst>
          </p:cNvPr>
          <p:cNvSpPr txBox="1"/>
          <p:nvPr/>
        </p:nvSpPr>
        <p:spPr>
          <a:xfrm>
            <a:off x="2990021" y="1967938"/>
            <a:ext cx="62119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개선점</a:t>
            </a:r>
            <a:endParaRPr lang="en-US" altLang="ko-KR" sz="28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32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사회적 이슈를 어떻게 데이터화 할 것인가</a:t>
            </a:r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</a:p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=&gt; </a:t>
            </a:r>
            <a:r>
              <a:rPr lang="ko-KR" altLang="en-US" sz="2000" dirty="0" err="1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크롤링을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통한 해당 월의 이슈를 데이터화</a:t>
            </a:r>
            <a:endParaRPr lang="en-US" altLang="ko-KR" sz="20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ctr">
              <a:buFont typeface="Symbol" panose="05050102010706020507" pitchFamily="18" charset="2"/>
              <a:buChar char="Þ"/>
            </a:pPr>
            <a:endParaRPr lang="en-US" altLang="ko-KR" sz="20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독서 트렌드는</a:t>
            </a: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다양한 방면의 영향을 많이 받는다</a:t>
            </a:r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=&gt;</a:t>
            </a:r>
            <a:r>
              <a:rPr lang="ko-KR" altLang="en-US" sz="2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서점 데이터를 활용하여 다양한 분석 시도</a:t>
            </a:r>
          </a:p>
        </p:txBody>
      </p:sp>
    </p:spTree>
    <p:extLst>
      <p:ext uri="{BB962C8B-B14F-4D97-AF65-F5344CB8AC3E}">
        <p14:creationId xmlns:p14="http://schemas.microsoft.com/office/powerpoint/2010/main" val="28082734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FC2F39-B0D1-4A81-A89A-8084234251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11714C2-2339-4FFD-BDDD-E0583E02D8EA}"/>
              </a:ext>
            </a:extLst>
          </p:cNvPr>
          <p:cNvGrpSpPr/>
          <p:nvPr/>
        </p:nvGrpSpPr>
        <p:grpSpPr>
          <a:xfrm>
            <a:off x="787399" y="1702669"/>
            <a:ext cx="2466440" cy="2806331"/>
            <a:chOff x="787399" y="1702669"/>
            <a:chExt cx="2466440" cy="280633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254D85-09D9-4499-BE1A-401A65408CB4}"/>
                </a:ext>
              </a:extLst>
            </p:cNvPr>
            <p:cNvSpPr/>
            <p:nvPr/>
          </p:nvSpPr>
          <p:spPr>
            <a:xfrm>
              <a:off x="787399" y="2349000"/>
              <a:ext cx="2466440" cy="2160000"/>
            </a:xfrm>
            <a:prstGeom prst="rect">
              <a:avLst/>
            </a:prstGeom>
            <a:solidFill>
              <a:srgbClr val="E2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EE42FF-434C-448E-84C4-8410B780A032}"/>
                </a:ext>
              </a:extLst>
            </p:cNvPr>
            <p:cNvSpPr txBox="1"/>
            <p:nvPr/>
          </p:nvSpPr>
          <p:spPr>
            <a:xfrm>
              <a:off x="1127454" y="316739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진행 상황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CAFA94-2B03-48EB-9265-F34BDB3D7C9D}"/>
                </a:ext>
              </a:extLst>
            </p:cNvPr>
            <p:cNvSpPr txBox="1"/>
            <p:nvPr/>
          </p:nvSpPr>
          <p:spPr>
            <a:xfrm>
              <a:off x="1032075" y="1702669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Part 4.</a:t>
              </a:r>
              <a:endPara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53345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진행 상황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역할 분담</a:t>
            </a:r>
            <a:endParaRPr lang="ko-KR" altLang="en-US" sz="3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Part 4</a:t>
            </a:r>
            <a:endParaRPr lang="ko-KR" altLang="en-US" sz="11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2B3395-9F3E-4374-AA6D-7D2371DBDAC9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D7E4C8-7F86-4B50-A388-6E14051A0D6E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8630FB-F979-495C-9BB0-BD1C9C89898E}"/>
              </a:ext>
            </a:extLst>
          </p:cNvPr>
          <p:cNvSpPr/>
          <p:nvPr/>
        </p:nvSpPr>
        <p:spPr>
          <a:xfrm>
            <a:off x="1524000" y="4057864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993775-D50B-4FF6-9013-949348121B29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53382A9-189C-4D3A-B323-6960F9FC5BFD}"/>
              </a:ext>
            </a:extLst>
          </p:cNvPr>
          <p:cNvGrpSpPr/>
          <p:nvPr/>
        </p:nvGrpSpPr>
        <p:grpSpPr>
          <a:xfrm>
            <a:off x="5816600" y="3267977"/>
            <a:ext cx="482600" cy="482600"/>
            <a:chOff x="5819140" y="3267977"/>
            <a:chExt cx="482600" cy="482600"/>
          </a:xfrm>
          <a:solidFill>
            <a:schemeClr val="accent5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EC6DCF-4B5E-466D-A433-5047D79A446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E12AC6-ADE2-4640-B928-B8521CBE02CB}"/>
                </a:ext>
              </a:extLst>
            </p:cNvPr>
            <p:cNvSpPr txBox="1"/>
            <p:nvPr/>
          </p:nvSpPr>
          <p:spPr>
            <a:xfrm>
              <a:off x="5833105" y="3278444"/>
              <a:ext cx="45236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</a:t>
              </a:r>
              <a:endParaRPr lang="ko-KR" altLang="en-US" sz="2400" b="1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65771C-91AB-483E-8EE4-D7D8B01D66B1}"/>
              </a:ext>
            </a:extLst>
          </p:cNvPr>
          <p:cNvGrpSpPr/>
          <p:nvPr/>
        </p:nvGrpSpPr>
        <p:grpSpPr>
          <a:xfrm>
            <a:off x="6773756" y="3267977"/>
            <a:ext cx="482600" cy="482600"/>
            <a:chOff x="5819140" y="3267977"/>
            <a:chExt cx="482600" cy="482600"/>
          </a:xfrm>
          <a:solidFill>
            <a:schemeClr val="accent5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215D219-DA1D-4A8C-BB32-6288ED142228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634848-74B2-446E-AF9B-8496A44754DB}"/>
                </a:ext>
              </a:extLst>
            </p:cNvPr>
            <p:cNvSpPr txBox="1"/>
            <p:nvPr/>
          </p:nvSpPr>
          <p:spPr>
            <a:xfrm>
              <a:off x="5834758" y="3278444"/>
              <a:ext cx="45236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</a:t>
              </a:r>
              <a:endParaRPr lang="ko-KR" altLang="en-US" sz="2400" b="1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729A98-DE6E-4B70-B5E0-02A8F0267C9E}"/>
              </a:ext>
            </a:extLst>
          </p:cNvPr>
          <p:cNvGrpSpPr/>
          <p:nvPr/>
        </p:nvGrpSpPr>
        <p:grpSpPr>
          <a:xfrm>
            <a:off x="5815448" y="4167560"/>
            <a:ext cx="482600" cy="482600"/>
            <a:chOff x="5819140" y="3267977"/>
            <a:chExt cx="482600" cy="482600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D2830B-7C43-4EAB-98B4-8F0C738E66D3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7A1D23-4B94-4134-95CC-954678F394D5}"/>
                </a:ext>
              </a:extLst>
            </p:cNvPr>
            <p:cNvSpPr txBox="1"/>
            <p:nvPr/>
          </p:nvSpPr>
          <p:spPr>
            <a:xfrm>
              <a:off x="5830517" y="3278444"/>
              <a:ext cx="45236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3.</a:t>
              </a:r>
              <a:endParaRPr lang="ko-KR" altLang="en-US" sz="2400" b="1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6B60B8-5964-4C34-827E-57817B340560}"/>
              </a:ext>
            </a:extLst>
          </p:cNvPr>
          <p:cNvGrpSpPr/>
          <p:nvPr/>
        </p:nvGrpSpPr>
        <p:grpSpPr>
          <a:xfrm>
            <a:off x="6752104" y="4167559"/>
            <a:ext cx="503100" cy="482600"/>
            <a:chOff x="5798640" y="3267977"/>
            <a:chExt cx="503100" cy="482600"/>
          </a:xfrm>
          <a:solidFill>
            <a:schemeClr val="accent5"/>
          </a:solidFill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7975131-DF2D-4DA0-AA66-520A41C062F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CE2EEC-0BBC-4094-B3A3-5DC283EF0988}"/>
                </a:ext>
              </a:extLst>
            </p:cNvPr>
            <p:cNvSpPr txBox="1"/>
            <p:nvPr/>
          </p:nvSpPr>
          <p:spPr>
            <a:xfrm>
              <a:off x="5798640" y="3278444"/>
              <a:ext cx="45236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4.</a:t>
              </a:r>
              <a:endParaRPr lang="ko-KR" altLang="en-US" sz="2400" b="1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54DAB71-2349-4C90-95DD-C6C3C1C40A8D}"/>
              </a:ext>
            </a:extLst>
          </p:cNvPr>
          <p:cNvSpPr txBox="1"/>
          <p:nvPr/>
        </p:nvSpPr>
        <p:spPr>
          <a:xfrm>
            <a:off x="1749870" y="1755380"/>
            <a:ext cx="286328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선정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정보나루 데이터 선정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8DD9B1-AAF8-4F71-956B-655063F07A6F}"/>
              </a:ext>
            </a:extLst>
          </p:cNvPr>
          <p:cNvSpPr txBox="1"/>
          <p:nvPr/>
        </p:nvSpPr>
        <p:spPr>
          <a:xfrm>
            <a:off x="8681092" y="1759151"/>
            <a:ext cx="26003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수집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성윤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19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데이터 수집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호건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20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데이터 수집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영민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21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데이터 수집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성일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22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데이터 수집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F569A2-D51B-4E9D-8B69-3C681EA1103D}"/>
              </a:ext>
            </a:extLst>
          </p:cNvPr>
          <p:cNvSpPr txBox="1"/>
          <p:nvPr/>
        </p:nvSpPr>
        <p:spPr>
          <a:xfrm>
            <a:off x="1749870" y="3996653"/>
            <a:ext cx="3815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분석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모든 인원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분석 기법 선정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성윤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19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인기대출도서 데이터 분석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호건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20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인기대출도서 데이터 분석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영민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21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인기대출도서 데이터 분석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성일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22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인기대출도서 데이터 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1FECC9-D469-4444-B844-C0A57661CE76}"/>
              </a:ext>
            </a:extLst>
          </p:cNvPr>
          <p:cNvSpPr txBox="1"/>
          <p:nvPr/>
        </p:nvSpPr>
        <p:spPr>
          <a:xfrm>
            <a:off x="6994733" y="4187645"/>
            <a:ext cx="4286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결과 해석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성윤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19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사회적 이슈 조사 및 연관성 파악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호건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20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사회적 이슈 조사 및 연관성 파악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영민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21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사회적 이슈 조사 및 연관성 파악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성일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22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사회적 이슈 조사 및 연관성 파악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46403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진행 상황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일정 계획</a:t>
            </a:r>
            <a:endParaRPr lang="ko-KR" altLang="en-US" sz="3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Part 4</a:t>
            </a:r>
            <a:endParaRPr lang="ko-KR" altLang="en-US" sz="11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29360" y="2598432"/>
            <a:ext cx="914400" cy="914400"/>
          </a:xfrm>
          <a:prstGeom prst="rect">
            <a:avLst/>
          </a:prstGeom>
        </p:spPr>
      </p:pic>
      <p:pic>
        <p:nvPicPr>
          <p:cNvPr id="25" name="그래픽 24" descr="배지 체크 표시1">
            <a:extLst>
              <a:ext uri="{FF2B5EF4-FFF2-40B4-BE49-F238E27FC236}">
                <a16:creationId xmlns:a16="http://schemas.microsoft.com/office/drawing/2014/main" id="{CA992483-C964-4113-9BFF-7029AFCBC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29360" y="411117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268486" y="2581878"/>
            <a:ext cx="9341587" cy="100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중간 발표 전 </a:t>
            </a:r>
            <a:r>
              <a:rPr lang="en-US" altLang="ko-KR" sz="28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선정</a:t>
            </a:r>
            <a:r>
              <a:rPr lang="en-US" altLang="ko-KR" sz="24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간단한 데이터 분석을 통해서 결과 초안 제시</a:t>
            </a:r>
            <a:endParaRPr lang="en-US" altLang="ko-KR" sz="2400" dirty="0">
              <a:solidFill>
                <a:srgbClr val="655D5B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2268486" y="4132967"/>
            <a:ext cx="93415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중간 발표 후 </a:t>
            </a:r>
            <a:r>
              <a:rPr lang="en-US" altLang="ko-KR" sz="28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다양한 컬럼과 데이터를 활용하여</a:t>
            </a:r>
            <a:r>
              <a:rPr lang="en-US" altLang="ko-KR" sz="24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독</a:t>
            </a:r>
            <a:r>
              <a:rPr lang="ko-KR" altLang="en-US" sz="2400" dirty="0" smtClean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 </a:t>
            </a:r>
            <a:r>
              <a:rPr lang="ko-KR" altLang="en-US" sz="2400" dirty="0" err="1" smtClean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트렌드과</a:t>
            </a:r>
            <a:r>
              <a:rPr lang="ko-KR" altLang="en-US" sz="2400" dirty="0" smtClean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영향 요인 파악</a:t>
            </a:r>
            <a:endParaRPr lang="en-US" altLang="ko-KR" sz="2400" dirty="0">
              <a:solidFill>
                <a:srgbClr val="655D5B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6975724" y="2644170"/>
            <a:ext cx="3026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Q&amp;A</a:t>
            </a:r>
            <a:endParaRPr lang="ko-KR" altLang="en-US" sz="9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72236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433781" y="2644170"/>
            <a:ext cx="53142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6767086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38490" y="1667497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endParaRPr lang="ko-KR" altLang="en-US" sz="40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73901" y="1713664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프로젝트 목적 및 중요성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084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38490" y="2843717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endParaRPr lang="ko-KR" altLang="en-US" sz="40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2173901" y="2889884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338490" y="4050714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endParaRPr lang="ko-KR" altLang="en-US" sz="40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2173901" y="4096881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가설 및 개선점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3195684" cy="523220"/>
            <a:chOff x="2640851" y="477594"/>
            <a:chExt cx="319568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35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목차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1EF89B-DABF-B671-17CF-B993B49A9063}"/>
              </a:ext>
            </a:extLst>
          </p:cNvPr>
          <p:cNvSpPr txBox="1"/>
          <p:nvPr/>
        </p:nvSpPr>
        <p:spPr>
          <a:xfrm>
            <a:off x="1338490" y="5303878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endParaRPr lang="ko-KR" altLang="en-US" sz="40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58AC7-407E-B81A-2EE3-F63ECDB25FBB}"/>
              </a:ext>
            </a:extLst>
          </p:cNvPr>
          <p:cNvSpPr txBox="1"/>
          <p:nvPr/>
        </p:nvSpPr>
        <p:spPr>
          <a:xfrm>
            <a:off x="2173901" y="53500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FC2F39-B0D1-4A81-A89A-8084234251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11714C2-2339-4FFD-BDDD-E0583E02D8EA}"/>
              </a:ext>
            </a:extLst>
          </p:cNvPr>
          <p:cNvGrpSpPr/>
          <p:nvPr/>
        </p:nvGrpSpPr>
        <p:grpSpPr>
          <a:xfrm>
            <a:off x="787399" y="1702669"/>
            <a:ext cx="4722752" cy="2806331"/>
            <a:chOff x="787399" y="1702669"/>
            <a:chExt cx="4722752" cy="280633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254D85-09D9-4499-BE1A-401A65408CB4}"/>
                </a:ext>
              </a:extLst>
            </p:cNvPr>
            <p:cNvSpPr/>
            <p:nvPr/>
          </p:nvSpPr>
          <p:spPr>
            <a:xfrm>
              <a:off x="787399" y="2349000"/>
              <a:ext cx="4722752" cy="2160000"/>
            </a:xfrm>
            <a:prstGeom prst="rect">
              <a:avLst/>
            </a:prstGeom>
            <a:solidFill>
              <a:srgbClr val="E2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EE42FF-434C-448E-84C4-8410B780A032}"/>
                </a:ext>
              </a:extLst>
            </p:cNvPr>
            <p:cNvSpPr txBox="1"/>
            <p:nvPr/>
          </p:nvSpPr>
          <p:spPr>
            <a:xfrm>
              <a:off x="1127454" y="3167390"/>
              <a:ext cx="41553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프로젝트 목적 및 중요성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CAFA94-2B03-48EB-9265-F34BDB3D7C9D}"/>
                </a:ext>
              </a:extLst>
            </p:cNvPr>
            <p:cNvSpPr txBox="1"/>
            <p:nvPr/>
          </p:nvSpPr>
          <p:spPr>
            <a:xfrm>
              <a:off x="1032075" y="1702669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Part 1.</a:t>
              </a:r>
              <a:endPara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6604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57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프로젝트 목적 및 중요성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배경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 • 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목표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 • 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기대효과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ko-KR" altLang="en-US" sz="24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Part 1</a:t>
            </a:r>
            <a:endParaRPr lang="ko-KR" altLang="en-US" sz="11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67567" y="1535019"/>
            <a:ext cx="2947543" cy="3921760"/>
            <a:chOff x="867567" y="1535019"/>
            <a:chExt cx="2947543" cy="3921760"/>
          </a:xfrm>
        </p:grpSpPr>
        <p:sp>
          <p:nvSpPr>
            <p:cNvPr id="9" name="正方形/長方形 13">
              <a:extLst>
                <a:ext uri="{FF2B5EF4-FFF2-40B4-BE49-F238E27FC236}">
                  <a16:creationId xmlns:a16="http://schemas.microsoft.com/office/drawing/2014/main" id="{890ED7BB-AB56-4723-98C2-F4996063B52F}"/>
                </a:ext>
              </a:extLst>
            </p:cNvPr>
            <p:cNvSpPr/>
            <p:nvPr/>
          </p:nvSpPr>
          <p:spPr>
            <a:xfrm>
              <a:off x="867567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2018172" y="5087447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배경</a:t>
              </a:r>
              <a:endParaRPr kumimoji="1" lang="ja-JP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8D60D5-5926-4E3E-A7A2-D67718B862CD}"/>
                </a:ext>
              </a:extLst>
            </p:cNvPr>
            <p:cNvSpPr txBox="1"/>
            <p:nvPr/>
          </p:nvSpPr>
          <p:spPr>
            <a:xfrm>
              <a:off x="867567" y="2521762"/>
              <a:ext cx="294754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도서관 데이터 가설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285750" indent="-285750" algn="just">
                <a:buFont typeface="Symbol" panose="05050102010706020507" pitchFamily="18" charset="2"/>
                <a:buChar char="Þ"/>
              </a:pPr>
              <a:r>
                <a:rPr lang="ko-KR" altLang="en-US" sz="1600" dirty="0">
                  <a:latin typeface="바탕" panose="02030600000101010101" pitchFamily="18" charset="-127"/>
                  <a:ea typeface="바탕" panose="02030600000101010101" pitchFamily="18" charset="-127"/>
                </a:rPr>
                <a:t>도서관 데이터 분석</a:t>
              </a:r>
              <a:endPara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285750" indent="-285750" algn="just">
                <a:buFont typeface="Symbol" panose="05050102010706020507" pitchFamily="18" charset="2"/>
                <a:buChar char="Þ"/>
              </a:pPr>
              <a:r>
                <a:rPr lang="ko-KR" altLang="en-US" sz="16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독서 트렌드</a:t>
              </a:r>
              <a:r>
                <a:rPr lang="ko-KR" altLang="en-US" sz="16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1600" dirty="0">
                  <a:latin typeface="바탕" panose="02030600000101010101" pitchFamily="18" charset="-127"/>
                  <a:ea typeface="바탕" panose="02030600000101010101" pitchFamily="18" charset="-127"/>
                </a:rPr>
                <a:t>파악</a:t>
              </a:r>
              <a:endPara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285750" indent="-285750" algn="just">
                <a:buFont typeface="Symbol" panose="05050102010706020507" pitchFamily="18" charset="2"/>
                <a:buChar char="Þ"/>
              </a:pPr>
              <a:r>
                <a:rPr lang="ko-KR" altLang="en-US" sz="1600" dirty="0">
                  <a:latin typeface="바탕" panose="02030600000101010101" pitchFamily="18" charset="-127"/>
                  <a:ea typeface="바탕" panose="02030600000101010101" pitchFamily="18" charset="-127"/>
                </a:rPr>
                <a:t>현대인들의 생각 유추</a:t>
              </a:r>
              <a:endPara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285750" indent="-285750" algn="just">
                <a:buFont typeface="Symbol" panose="05050102010706020507" pitchFamily="18" charset="2"/>
                <a:buChar char="Þ"/>
              </a:pPr>
              <a:r>
                <a:rPr lang="ko-KR" altLang="en-US" sz="1600" dirty="0">
                  <a:latin typeface="바탕" panose="02030600000101010101" pitchFamily="18" charset="-127"/>
                  <a:ea typeface="바탕" panose="02030600000101010101" pitchFamily="18" charset="-127"/>
                </a:rPr>
                <a:t>다양한 사업적 가치로 활용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4779708" y="1535019"/>
            <a:ext cx="2947544" cy="3921760"/>
            <a:chOff x="4622227" y="1535019"/>
            <a:chExt cx="2947544" cy="3921760"/>
          </a:xfrm>
        </p:grpSpPr>
        <p:sp>
          <p:nvSpPr>
            <p:cNvPr id="21" name="正方形/長方形 13">
              <a:extLst>
                <a:ext uri="{FF2B5EF4-FFF2-40B4-BE49-F238E27FC236}">
                  <a16:creationId xmlns:a16="http://schemas.microsoft.com/office/drawing/2014/main" id="{516733AB-DFE2-469B-8EFC-7C8555D10D73}"/>
                </a:ext>
              </a:extLst>
            </p:cNvPr>
            <p:cNvSpPr/>
            <p:nvPr/>
          </p:nvSpPr>
          <p:spPr>
            <a:xfrm>
              <a:off x="4622228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772833" y="5087447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목표</a:t>
              </a:r>
              <a:endParaRPr kumimoji="1" lang="ja-JP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77B763-7B3F-4D6E-98BA-F87431691234}"/>
                </a:ext>
              </a:extLst>
            </p:cNvPr>
            <p:cNvSpPr txBox="1"/>
            <p:nvPr/>
          </p:nvSpPr>
          <p:spPr>
            <a:xfrm>
              <a:off x="4622227" y="2652391"/>
              <a:ext cx="29475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도서관 데이터를 통해서 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독서 트렌드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를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파악하고 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영향 요인들을 파악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8691850" y="1535019"/>
            <a:ext cx="2947543" cy="3921760"/>
            <a:chOff x="8376889" y="1535019"/>
            <a:chExt cx="2947543" cy="3921760"/>
          </a:xfrm>
        </p:grpSpPr>
        <p:sp>
          <p:nvSpPr>
            <p:cNvPr id="26" name="正方形/長方形 13">
              <a:extLst>
                <a:ext uri="{FF2B5EF4-FFF2-40B4-BE49-F238E27FC236}">
                  <a16:creationId xmlns:a16="http://schemas.microsoft.com/office/drawing/2014/main" id="{90CF0B19-5523-4CBD-9146-213D1ABE9DA7}"/>
                </a:ext>
              </a:extLst>
            </p:cNvPr>
            <p:cNvSpPr/>
            <p:nvPr/>
          </p:nvSpPr>
          <p:spPr>
            <a:xfrm>
              <a:off x="8376889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9296662" y="5087447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기대효과</a:t>
              </a:r>
              <a:endParaRPr kumimoji="1" lang="ja-JP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9ECF6-84B4-4385-8B2F-A400844C68B0}"/>
                </a:ext>
              </a:extLst>
            </p:cNvPr>
            <p:cNvSpPr txBox="1"/>
            <p:nvPr/>
          </p:nvSpPr>
          <p:spPr>
            <a:xfrm>
              <a:off x="8376889" y="1970224"/>
              <a:ext cx="294754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독서 트렌드를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통한 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도서관 프로그램 컨설팅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/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영향 요인을 통한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독서 트렌드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예측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/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독서 트렌드를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통한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현대인들의 심리 파악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535700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65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7002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프로젝트 목적 및 중요성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선정</a:t>
            </a:r>
            <a:endParaRPr lang="ko-KR" altLang="en-US" sz="3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Part 1</a:t>
            </a:r>
            <a:endParaRPr lang="ko-KR" altLang="en-US" sz="11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1DEF88-AF37-F7DC-BD1F-78C854C78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07"/>
          <a:stretch/>
        </p:blipFill>
        <p:spPr>
          <a:xfrm>
            <a:off x="622300" y="1162600"/>
            <a:ext cx="7289827" cy="56025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561D1B-4EEB-AD1D-A9A3-198A148B8380}"/>
              </a:ext>
            </a:extLst>
          </p:cNvPr>
          <p:cNvSpPr/>
          <p:nvPr/>
        </p:nvSpPr>
        <p:spPr>
          <a:xfrm>
            <a:off x="8007791" y="2058991"/>
            <a:ext cx="4064002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F39E33-7464-916C-8EEB-C908E4B7A4D7}"/>
              </a:ext>
            </a:extLst>
          </p:cNvPr>
          <p:cNvSpPr/>
          <p:nvPr/>
        </p:nvSpPr>
        <p:spPr>
          <a:xfrm>
            <a:off x="8007792" y="2058991"/>
            <a:ext cx="4064002" cy="65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CD5792-CD2F-6A54-75EF-645E2887A9BD}"/>
              </a:ext>
            </a:extLst>
          </p:cNvPr>
          <p:cNvSpPr txBox="1"/>
          <p:nvPr/>
        </p:nvSpPr>
        <p:spPr>
          <a:xfrm>
            <a:off x="8007791" y="2149213"/>
            <a:ext cx="406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정보나루 사이트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77595-ECA8-41C4-844B-AAA5F6B9D12D}"/>
              </a:ext>
            </a:extLst>
          </p:cNvPr>
          <p:cNvSpPr txBox="1"/>
          <p:nvPr/>
        </p:nvSpPr>
        <p:spPr>
          <a:xfrm>
            <a:off x="7957456" y="3873796"/>
            <a:ext cx="4332416" cy="11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2019~2022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년까지 월별 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1000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건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나머지는 모두 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전체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’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선택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141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7002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프로젝트 목적 및 중요성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선정</a:t>
            </a:r>
            <a:endParaRPr lang="ko-KR" altLang="en-US" sz="3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Part 1</a:t>
            </a:r>
            <a:endParaRPr lang="ko-KR" altLang="en-US" sz="11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C5EE91-91B2-3EB8-2432-D0D357A2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732369"/>
            <a:ext cx="11269648" cy="24673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0A4CEE-C9F4-1291-32C9-DEAF20FE5B1B}"/>
              </a:ext>
            </a:extLst>
          </p:cNvPr>
          <p:cNvSpPr/>
          <p:nvPr/>
        </p:nvSpPr>
        <p:spPr>
          <a:xfrm>
            <a:off x="461176" y="3269343"/>
            <a:ext cx="11269649" cy="344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916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FC2F39-B0D1-4A81-A89A-8084234251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11714C2-2339-4FFD-BDDD-E0583E02D8EA}"/>
              </a:ext>
            </a:extLst>
          </p:cNvPr>
          <p:cNvGrpSpPr/>
          <p:nvPr/>
        </p:nvGrpSpPr>
        <p:grpSpPr>
          <a:xfrm>
            <a:off x="787400" y="1702669"/>
            <a:ext cx="2775198" cy="2806331"/>
            <a:chOff x="787400" y="1702669"/>
            <a:chExt cx="2775198" cy="280633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254D85-09D9-4499-BE1A-401A65408CB4}"/>
                </a:ext>
              </a:extLst>
            </p:cNvPr>
            <p:cNvSpPr/>
            <p:nvPr/>
          </p:nvSpPr>
          <p:spPr>
            <a:xfrm>
              <a:off x="787400" y="2349000"/>
              <a:ext cx="2775198" cy="2160000"/>
            </a:xfrm>
            <a:prstGeom prst="rect">
              <a:avLst/>
            </a:prstGeom>
            <a:solidFill>
              <a:srgbClr val="E2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EE42FF-434C-448E-84C4-8410B780A032}"/>
                </a:ext>
              </a:extLst>
            </p:cNvPr>
            <p:cNvSpPr txBox="1"/>
            <p:nvPr/>
          </p:nvSpPr>
          <p:spPr>
            <a:xfrm>
              <a:off x="1127454" y="316739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데이터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CAFA94-2B03-48EB-9265-F34BDB3D7C9D}"/>
                </a:ext>
              </a:extLst>
            </p:cNvPr>
            <p:cNvSpPr txBox="1"/>
            <p:nvPr/>
          </p:nvSpPr>
          <p:spPr>
            <a:xfrm>
              <a:off x="1032075" y="1702669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Part 2.</a:t>
              </a:r>
              <a:endPara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6399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7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분석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분석 내용</a:t>
            </a:r>
            <a:endParaRPr lang="ko-KR" altLang="en-US" sz="3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Part 2</a:t>
            </a:r>
            <a:endParaRPr lang="ko-KR" altLang="en-US" sz="11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7283579" y="1961262"/>
            <a:ext cx="4922901" cy="1989656"/>
            <a:chOff x="7283579" y="1961262"/>
            <a:chExt cx="4922901" cy="198965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794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2019~2022</a:t>
              </a:r>
              <a:r>
                <a:rPr lang="ko-KR" altLang="en-US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년 월별로 전월 대비 </a:t>
              </a:r>
              <a:r>
                <a:rPr lang="ko-KR" altLang="en-US" sz="2000" spc="-150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대출증가량이</a:t>
              </a:r>
              <a:r>
                <a:rPr lang="ko-KR" altLang="en-US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 가장 높은 주제 파악</a:t>
              </a:r>
              <a:endParaRPr lang="en-US" altLang="ko-KR" sz="2000" spc="-15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6126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급상승 주제 분석</a:t>
              </a:r>
              <a:endParaRPr lang="en-US" altLang="ko-KR" sz="320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FDF11A-E8C8-8904-A2A6-C482201E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98" y="4820233"/>
            <a:ext cx="7467942" cy="19229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14E807-998B-9FAE-2689-71CA0DDD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98" y="1254628"/>
            <a:ext cx="5506542" cy="33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5071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7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분석</a:t>
            </a:r>
            <a:r>
              <a:rPr lang="en-US" altLang="ko-KR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2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실험 결과</a:t>
            </a:r>
            <a:endParaRPr lang="ko-KR" altLang="en-US" sz="3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Part 2</a:t>
            </a:r>
            <a:endParaRPr lang="ko-KR" altLang="en-US" sz="11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7283579" y="1932234"/>
            <a:ext cx="4922901" cy="2018684"/>
            <a:chOff x="7283579" y="1932234"/>
            <a:chExt cx="4922901" cy="20186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794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연도별 비교 결과</a:t>
              </a:r>
              <a:r>
                <a:rPr lang="en-US" altLang="ko-KR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,</a:t>
              </a:r>
              <a:r>
                <a:rPr lang="ko-KR" altLang="en-US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  <a:r>
                <a:rPr lang="ko-KR" altLang="en-US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월에는 문학 주제의 대출 </a:t>
              </a:r>
              <a:r>
                <a:rPr lang="ko-KR" altLang="en-US" sz="2000" spc="-150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증가량이</a:t>
              </a:r>
              <a:r>
                <a:rPr lang="ko-KR" altLang="en-US" sz="2000" spc="-150" dirty="0">
                  <a:latin typeface="바탕" panose="02030600000101010101" pitchFamily="18" charset="-127"/>
                  <a:ea typeface="바탕" panose="02030600000101010101" pitchFamily="18" charset="-127"/>
                </a:rPr>
                <a:t> 높다는 특징 파악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32234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연도별 비교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2C512-C404-F87C-BF4A-09524AE99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71"/>
          <a:stretch/>
        </p:blipFill>
        <p:spPr>
          <a:xfrm>
            <a:off x="1365871" y="1568110"/>
            <a:ext cx="4762075" cy="966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F4C788-6AE0-2965-AD49-43F78035C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650"/>
          <a:stretch/>
        </p:blipFill>
        <p:spPr>
          <a:xfrm>
            <a:off x="210240" y="2839927"/>
            <a:ext cx="7073339" cy="966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A4CAB8-A8AB-CAA6-C9A6-6DA2A779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29" y="3882051"/>
            <a:ext cx="5123158" cy="9666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A43B60-9499-6C6D-5433-C3BAB61D4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4954" y="5200354"/>
            <a:ext cx="5958032" cy="1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9007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486</Words>
  <Application>Microsoft Office PowerPoint</Application>
  <PresentationFormat>와이드스크린</PresentationFormat>
  <Paragraphs>118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바탕</vt:lpstr>
      <vt:lpstr>이롭게 바탕체 Medium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김성윤</cp:lastModifiedBy>
  <cp:revision>46</cp:revision>
  <dcterms:created xsi:type="dcterms:W3CDTF">2020-05-03T01:37:17Z</dcterms:created>
  <dcterms:modified xsi:type="dcterms:W3CDTF">2023-05-22T02:16:52Z</dcterms:modified>
</cp:coreProperties>
</file>