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04" r:id="rId3"/>
    <p:sldId id="305" r:id="rId4"/>
    <p:sldId id="306" r:id="rId5"/>
    <p:sldId id="307" r:id="rId6"/>
    <p:sldId id="308" r:id="rId7"/>
    <p:sldId id="312" r:id="rId8"/>
    <p:sldId id="309" r:id="rId9"/>
    <p:sldId id="310" r:id="rId10"/>
    <p:sldId id="311" r:id="rId11"/>
    <p:sldId id="313" r:id="rId12"/>
    <p:sldId id="303" r:id="rId13"/>
    <p:sldId id="314" r:id="rId14"/>
    <p:sldId id="316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320" r:id="rId23"/>
    <p:sldId id="319" r:id="rId24"/>
    <p:sldId id="267" r:id="rId25"/>
    <p:sldId id="258" r:id="rId26"/>
    <p:sldId id="318" r:id="rId27"/>
    <p:sldId id="276" r:id="rId28"/>
    <p:sldId id="31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965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066414" y="2709902"/>
            <a:ext cx="100591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사이언스 프로젝트</a:t>
            </a:r>
            <a:endParaRPr lang="en-US" altLang="ko-KR" sz="6600" dirty="0">
              <a:solidFill>
                <a:srgbClr val="655D5B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4580194" y="4788478"/>
            <a:ext cx="3031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9</a:t>
            </a:r>
            <a:r>
              <a:rPr lang="ko-KR" altLang="en-US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조 </a:t>
            </a:r>
            <a:r>
              <a:rPr lang="ko-KR" altLang="en-US" sz="1600" dirty="0" err="1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데믹이들</a:t>
            </a:r>
            <a:endParaRPr lang="en-US" altLang="ko-KR" sz="1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강영민</a:t>
            </a:r>
            <a:r>
              <a:rPr lang="en-US" altLang="ko-KR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김성윤</a:t>
            </a:r>
            <a:r>
              <a:rPr lang="en-US" altLang="ko-KR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이성일</a:t>
            </a:r>
            <a:r>
              <a:rPr lang="en-US" altLang="ko-KR" sz="16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dirty="0" err="1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이호건</a:t>
            </a:r>
            <a:endParaRPr lang="ko-KR" altLang="en-US" sz="1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677" y="1433147"/>
            <a:ext cx="11816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성장하는 출판시장 속 </a:t>
            </a:r>
            <a:r>
              <a:rPr lang="ko-KR" altLang="en-US" sz="4400" dirty="0">
                <a:latin typeface="바탕" panose="02030600000101010101" pitchFamily="18" charset="-127"/>
                <a:ea typeface="바탕" panose="02030600000101010101" pitchFamily="18" charset="-127"/>
              </a:rPr>
              <a:t>영업이익을 </a:t>
            </a:r>
            <a:r>
              <a:rPr lang="ko-KR" altLang="en-US" sz="4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늘려야 한다</a:t>
            </a:r>
            <a:r>
              <a:rPr lang="en-US" altLang="ko-KR" sz="4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  <a:endParaRPr lang="ko-KR" altLang="en-US" sz="72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5253403" y="2831123"/>
            <a:ext cx="1591407" cy="131884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0831" y="4281854"/>
            <a:ext cx="846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36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9192" y="4668715"/>
            <a:ext cx="670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 sz="36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75" y="4778504"/>
            <a:ext cx="11816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지식을 다루는 출판사의 위기</a:t>
            </a:r>
            <a:endParaRPr lang="ko-KR" altLang="en-US" sz="72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182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71799" y="1230923"/>
            <a:ext cx="5398477" cy="4422531"/>
            <a:chOff x="3261946" y="1802423"/>
            <a:chExt cx="4615472" cy="3944815"/>
          </a:xfrm>
        </p:grpSpPr>
        <p:pic>
          <p:nvPicPr>
            <p:cNvPr id="5122" name="Picture 2" descr="How? 이미지 (479379055) - 게티이미지뱅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743" y="2089638"/>
              <a:ext cx="4257675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261946" y="1802423"/>
              <a:ext cx="1943100" cy="756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13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-26835" y="2727488"/>
            <a:ext cx="12245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6600" dirty="0" smtClean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“</a:t>
            </a:r>
            <a:r>
              <a:rPr lang="ko-KR" altLang="en-US" sz="6600" dirty="0" smtClean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독서 </a:t>
            </a:r>
            <a:r>
              <a:rPr lang="ko-KR" altLang="en-US" sz="6600" dirty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트렌드와 영향 요인 </a:t>
            </a:r>
            <a:r>
              <a:rPr lang="ko-KR" altLang="en-US" sz="6600" dirty="0" smtClean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파악</a:t>
            </a:r>
            <a:r>
              <a:rPr lang="en-US" altLang="ko-KR" sz="6600" dirty="0" smtClean="0">
                <a:solidFill>
                  <a:srgbClr val="655D5B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”</a:t>
            </a:r>
            <a:endParaRPr lang="en-US" altLang="ko-KR" sz="6600" dirty="0">
              <a:solidFill>
                <a:srgbClr val="655D5B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605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5" y="2145323"/>
            <a:ext cx="106211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기대효과</a:t>
            </a:r>
            <a:r>
              <a:rPr lang="en-US" altLang="ko-KR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</a:p>
          <a:p>
            <a:pPr algn="ctr"/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“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독서 트렌드와 영향 요인을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파악한다면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이를 마케팅 전략에 활용하여 </a:t>
            </a: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영업손실에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해당하는 마케팅 비용과 인건비 등을 최소화할 수 있을 것이다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.”</a:t>
            </a:r>
            <a:endParaRPr lang="ko-KR" altLang="en-US" sz="88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925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64930" y="1075596"/>
            <a:ext cx="2778370" cy="2778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706815" y="1075597"/>
            <a:ext cx="2778370" cy="2778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648700" y="1075596"/>
            <a:ext cx="2778370" cy="2778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368" y="2198773"/>
            <a:ext cx="334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데이터</a:t>
            </a:r>
            <a:endParaRPr lang="en-US" altLang="ko-KR" sz="28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</a:t>
            </a:r>
            <a:r>
              <a:rPr lang="ko-KR" altLang="en-US" sz="2000" dirty="0" err="1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정보나루</a:t>
            </a:r>
            <a:r>
              <a:rPr lang="en-US" altLang="ko-KR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sz="20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4253" y="2198773"/>
            <a:ext cx="334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서점 데이터</a:t>
            </a:r>
            <a:endParaRPr lang="en-US" altLang="ko-KR" sz="28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알라딘</a:t>
            </a:r>
            <a:r>
              <a:rPr lang="en-US" altLang="ko-KR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sz="20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6138" y="2198773"/>
            <a:ext cx="334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뉴스 기사 데이터</a:t>
            </a:r>
            <a:endParaRPr lang="en-US" altLang="ko-KR" sz="28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구글</a:t>
            </a:r>
            <a:r>
              <a:rPr lang="en-US" altLang="ko-KR" sz="20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  <a:endParaRPr lang="ko-KR" altLang="en-US" sz="20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5964" y="4413740"/>
            <a:ext cx="106211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가설</a:t>
            </a:r>
            <a:r>
              <a:rPr lang="en-US" altLang="ko-KR" sz="24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</a:p>
          <a:p>
            <a:pPr algn="ctr"/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“</a:t>
            </a:r>
            <a:r>
              <a:rPr lang="ko-KR" altLang="en-US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특정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소재가 </a:t>
            </a:r>
            <a:r>
              <a:rPr lang="ko-KR" altLang="en-US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이슈가 된다면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이는 독서 트렌드에 영향을 미칠 것이다</a:t>
            </a:r>
            <a:r>
              <a:rPr lang="en-US" altLang="ko-KR" sz="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.”</a:t>
            </a:r>
            <a:endParaRPr lang="ko-KR" altLang="en-US" sz="96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291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434432" y="110680"/>
            <a:ext cx="3146612" cy="12998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데이터</a:t>
            </a:r>
            <a: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대출 수 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상위 </a:t>
            </a:r>
            <a:r>
              <a:rPr lang="en-US" altLang="ko-KR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1000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 데이터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20623" y="3865340"/>
            <a:ext cx="3146612" cy="12998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TF-IDF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을 이용하여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 제목에서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키워드 추출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401315" y="110680"/>
            <a:ext cx="3146612" cy="12998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서점 데이터</a:t>
            </a:r>
            <a:r>
              <a:rPr lang="en-US" altLang="ko-KR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베스트 셀러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상위 </a:t>
            </a:r>
            <a:r>
              <a:rPr lang="en-US" altLang="ko-KR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1000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위 데이터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14601" y="5165222"/>
            <a:ext cx="3146612" cy="129988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크롤링을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이용하여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키워드 별 </a:t>
            </a:r>
            <a:endParaRPr lang="en-US" altLang="ko-KR" dirty="0" smtClean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구글 뉴스 기사 수 파악</a:t>
            </a:r>
            <a:endParaRPr lang="ko-KR" altLang="en-US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734406" y="2273761"/>
            <a:ext cx="6383216" cy="589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Pandas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를 이용하여 전처리 및 </a:t>
            </a:r>
            <a:r>
              <a:rPr lang="en-US" altLang="ko-KR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경제</a:t>
            </a:r>
            <a:r>
              <a:rPr lang="en-US" altLang="ko-KR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‘ </a:t>
            </a:r>
            <a:r>
              <a:rPr lang="ko-KR" altLang="en-US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 선택</a:t>
            </a:r>
            <a:endParaRPr lang="ko-KR" altLang="en-US" dirty="0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603291" y="1547619"/>
            <a:ext cx="808893" cy="553915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7570174" y="1560808"/>
            <a:ext cx="808893" cy="553915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989180">
            <a:off x="4686528" y="3087135"/>
            <a:ext cx="808893" cy="553915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 rot="17746406">
            <a:off x="6089703" y="4950241"/>
            <a:ext cx="808893" cy="553915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1811215" y="110680"/>
            <a:ext cx="430823" cy="64659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왼쪽 중괄호 13"/>
          <p:cNvSpPr/>
          <p:nvPr/>
        </p:nvSpPr>
        <p:spPr>
          <a:xfrm rot="10800000">
            <a:off x="10361213" y="131109"/>
            <a:ext cx="430823" cy="64659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9132" y="2703462"/>
            <a:ext cx="1618821" cy="11618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&lt;Loop&gt;</a:t>
            </a:r>
          </a:p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2020-2022</a:t>
            </a:r>
          </a:p>
          <a:p>
            <a:pPr algn="ctr"/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월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-12</a:t>
            </a:r>
            <a:r>
              <a:rPr lang="ko-KR" altLang="en-US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월</a:t>
            </a:r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886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342" y="313765"/>
            <a:ext cx="632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서점 데이터 </a:t>
            </a:r>
            <a:r>
              <a:rPr lang="en-US" altLang="ko-KR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뉴스 기사 비율</a:t>
            </a:r>
            <a:endParaRPr lang="ko-KR" altLang="en-US" sz="36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3" y="960095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73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342" y="313765"/>
            <a:ext cx="632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서점 데이터 </a:t>
            </a:r>
            <a:r>
              <a:rPr lang="en-US" altLang="ko-KR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뉴스 기사 비율</a:t>
            </a:r>
            <a:endParaRPr lang="ko-KR" altLang="en-US" sz="36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3" y="960095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64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342" y="313765"/>
            <a:ext cx="632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서점 데이터 </a:t>
            </a:r>
            <a:r>
              <a:rPr lang="en-US" altLang="ko-KR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뉴스 기사 비율</a:t>
            </a:r>
            <a:endParaRPr lang="ko-KR" altLang="en-US" sz="36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3" y="960096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71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341" y="313765"/>
            <a:ext cx="675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데이터 </a:t>
            </a:r>
            <a:r>
              <a:rPr lang="en-US" altLang="ko-KR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뉴스 기사 비율</a:t>
            </a:r>
            <a:endParaRPr lang="ko-KR" altLang="en-US" sz="36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3" y="960096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47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75" y="1521067"/>
            <a:ext cx="3021623" cy="30216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82" y="1521067"/>
            <a:ext cx="3021623" cy="30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45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341" y="313765"/>
            <a:ext cx="675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데이터 </a:t>
            </a:r>
            <a:r>
              <a:rPr lang="en-US" altLang="ko-KR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뉴스 기사 비율</a:t>
            </a:r>
            <a:endParaRPr lang="ko-KR" altLang="en-US" sz="36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3" y="960095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3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341" y="313765"/>
            <a:ext cx="675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데이터 </a:t>
            </a:r>
            <a:r>
              <a:rPr lang="en-US" altLang="ko-KR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– </a:t>
            </a:r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뉴스 기사 비율</a:t>
            </a:r>
            <a:endParaRPr lang="ko-KR" altLang="en-US" sz="36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93" y="960096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82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555" y="1537274"/>
            <a:ext cx="106211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분석 </a:t>
            </a:r>
            <a:r>
              <a:rPr lang="ko-KR" altLang="en-US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결론</a:t>
            </a:r>
            <a:r>
              <a:rPr lang="en-US" altLang="ko-KR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endParaRPr lang="en-US" altLang="ko-KR" sz="3200" b="1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“</a:t>
            </a:r>
            <a:r>
              <a:rPr lang="ko-KR" altLang="en-US" sz="3600" dirty="0" err="1">
                <a:latin typeface="바탕" panose="02030600000101010101" pitchFamily="18" charset="-127"/>
                <a:ea typeface="바탕" panose="02030600000101010101" pitchFamily="18" charset="-127"/>
              </a:rPr>
              <a:t>키워드마다</a:t>
            </a:r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 책의 반응 타이밍이 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달랐다</a:t>
            </a:r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!”</a:t>
            </a:r>
          </a:p>
          <a:p>
            <a:pPr algn="ctr"/>
            <a:endParaRPr lang="en-US" altLang="ko-KR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“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키워드가 </a:t>
            </a:r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확실하고 이슈가 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클수록 </a:t>
            </a:r>
            <a:endParaRPr lang="en-US" altLang="ko-KR" sz="36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데이터들이 </a:t>
            </a:r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밀접한 연관성을 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보였다</a:t>
            </a:r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”</a:t>
            </a:r>
            <a:endParaRPr lang="ko-KR" altLang="en-US" sz="138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552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307" y="2209629"/>
            <a:ext cx="1062110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가설</a:t>
            </a:r>
            <a:r>
              <a:rPr lang="en-US" altLang="ko-KR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</a:p>
          <a:p>
            <a:pPr algn="ctr"/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“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특정 소재가 이슈가 된다면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이는 독서 트렌드에 영향을 미칠 것이다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.”</a:t>
            </a:r>
          </a:p>
          <a:p>
            <a:pPr algn="ctr"/>
            <a:endParaRPr lang="en-US" altLang="ko-KR" sz="24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ko-KR" altLang="en-US" sz="2400" dirty="0" smtClean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무조건적인 영향을 미치지 않고</a:t>
            </a:r>
            <a:r>
              <a:rPr lang="en-US" altLang="ko-KR" sz="2400" dirty="0" smtClean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</a:p>
          <a:p>
            <a:pPr algn="ctr"/>
            <a:r>
              <a:rPr lang="ko-KR" altLang="en-US" sz="2400" dirty="0" smtClean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키워드의 특징</a:t>
            </a:r>
            <a:r>
              <a:rPr lang="ko-KR" altLang="en-US" sz="2400" dirty="0" smtClean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에 따라 다양한 반응을 보였다</a:t>
            </a:r>
            <a:r>
              <a:rPr lang="en-US" altLang="ko-KR" sz="2400" dirty="0" smtClean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en-US" altLang="ko-KR" sz="2400" dirty="0" smtClean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ko-KR" altLang="en-US" sz="115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588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-363943" y="897573"/>
            <a:ext cx="11772814" cy="4508927"/>
            <a:chOff x="-758793" y="1100773"/>
            <a:chExt cx="11772814" cy="45089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-758793" y="1100773"/>
              <a:ext cx="1035861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7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[</a:t>
              </a:r>
              <a:endParaRPr lang="ko-KR" altLang="en-US" sz="287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978160" y="1100773"/>
              <a:ext cx="1035861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87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]</a:t>
              </a:r>
              <a:endParaRPr lang="ko-KR" altLang="en-US" sz="287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2283099" y="1550508"/>
            <a:ext cx="76258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z="32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한계점</a:t>
            </a:r>
            <a:r>
              <a:rPr lang="en-US" altLang="ko-KR" sz="32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]</a:t>
            </a:r>
            <a:endParaRPr lang="en-US" altLang="ko-KR" sz="32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24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다양한 주제에서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시도하지 못했다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</a:p>
          <a:p>
            <a:pPr algn="ct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2.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제목만을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활용해서 정확도가 낮을 수 있다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3.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키워드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추출 과정에서 </a:t>
            </a:r>
            <a:r>
              <a:rPr lang="ko-KR" altLang="en-US" sz="2400" dirty="0" err="1">
                <a:latin typeface="바탕" panose="02030600000101010101" pitchFamily="18" charset="-127"/>
                <a:ea typeface="바탕" panose="02030600000101010101" pitchFamily="18" charset="-127"/>
              </a:rPr>
              <a:t>전처리가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 완벽하지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못했다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이슈에 대한 반응이 즉각적으로 오지 않을 수 있다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66A484-B419-4506-B363-6F22B52645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514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BB276-9634-44B9-B5E6-F5DF5F666DE2}"/>
              </a:ext>
            </a:extLst>
          </p:cNvPr>
          <p:cNvSpPr txBox="1"/>
          <p:nvPr/>
        </p:nvSpPr>
        <p:spPr>
          <a:xfrm>
            <a:off x="927490" y="1429191"/>
            <a:ext cx="10498387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[</a:t>
            </a:r>
            <a:r>
              <a:rPr lang="ko-KR" altLang="en-US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향후 계획</a:t>
            </a:r>
            <a:r>
              <a:rPr lang="en-US" altLang="ko-KR" sz="36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]</a:t>
            </a:r>
            <a:endParaRPr lang="en-US" altLang="ko-KR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32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1.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경제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이외의 주제로 실험한다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도서 </a:t>
            </a:r>
            <a:r>
              <a:rPr lang="ko-KR" altLang="en-US" sz="2400" dirty="0" err="1">
                <a:latin typeface="바탕" panose="02030600000101010101" pitchFamily="18" charset="-127"/>
                <a:ea typeface="바탕" panose="02030600000101010101" pitchFamily="18" charset="-127"/>
              </a:rPr>
              <a:t>줄거리랑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 뉴스 기사 내용까지 크롤링해서 키워드 추출에 활용한다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24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2400" dirty="0"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문제집과 같은 책은 배제하고 형태소 분석기를 활용해 </a:t>
            </a:r>
            <a:r>
              <a:rPr lang="ko-KR" altLang="en-US" sz="2400" dirty="0" err="1">
                <a:latin typeface="바탕" panose="02030600000101010101" pitchFamily="18" charset="-127"/>
                <a:ea typeface="바탕" panose="02030600000101010101" pitchFamily="18" charset="-127"/>
              </a:rPr>
              <a:t>전처리를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 한다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sz="2400" dirty="0" smtClean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endParaRPr lang="en-US" altLang="ko-KR" sz="24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4.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새로운 가설을 제시하여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새로운 영향 요인을 파악해본다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5. </a:t>
            </a:r>
            <a:r>
              <a:rPr lang="ko-KR" altLang="en-US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측정 기간을 늘려서 이슈에 대한 반응이 늦게 나타나는 패턴도 파악한다</a:t>
            </a:r>
            <a:r>
              <a:rPr lang="en-US" altLang="ko-KR" sz="24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en-US" altLang="ko-KR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EB73BE-358B-4E3B-BE7A-65EE320C2B34}"/>
              </a:ext>
            </a:extLst>
          </p:cNvPr>
          <p:cNvGrpSpPr/>
          <p:nvPr/>
        </p:nvGrpSpPr>
        <p:grpSpPr>
          <a:xfrm>
            <a:off x="-869573" y="819073"/>
            <a:ext cx="13796880" cy="5386090"/>
            <a:chOff x="-246897" y="1291217"/>
            <a:chExt cx="12065566" cy="53860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F5BFE7-5816-47F2-AE71-1585D683E225}"/>
                </a:ext>
              </a:extLst>
            </p:cNvPr>
            <p:cNvSpPr txBox="1"/>
            <p:nvPr/>
          </p:nvSpPr>
          <p:spPr>
            <a:xfrm>
              <a:off x="-246897" y="1291217"/>
              <a:ext cx="209043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34400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[</a:t>
              </a:r>
              <a:endParaRPr lang="ko-KR" altLang="en-US" sz="34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20567-C60E-47AF-ADE4-9B7224CA755C}"/>
                </a:ext>
              </a:extLst>
            </p:cNvPr>
            <p:cNvSpPr txBox="1"/>
            <p:nvPr/>
          </p:nvSpPr>
          <p:spPr>
            <a:xfrm>
              <a:off x="9728232" y="1291217"/>
              <a:ext cx="2090437" cy="5386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34400" dirty="0" smtClean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]</a:t>
              </a:r>
              <a:endParaRPr lang="ko-KR" altLang="en-US" sz="34400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27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ankyou 이미지 – 찾아보기 2,954 스톡 사진, 벡터 및 비디오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29" y="1589334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61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부록</a:t>
            </a:r>
            <a:r>
              <a:rPr lang="en-US" altLang="ko-KR" sz="24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ko-KR" altLang="en-US" sz="2400" dirty="0" err="1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팀원별</a:t>
            </a:r>
            <a:r>
              <a:rPr lang="ko-KR" altLang="en-US" sz="2400" dirty="0" smtClean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역할</a:t>
            </a:r>
            <a:endParaRPr lang="ko-KR" altLang="en-US" sz="3600" dirty="0">
              <a:solidFill>
                <a:srgbClr val="554F4D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2B3395-9F3E-4374-AA6D-7D2371DBDAC9}"/>
              </a:ext>
            </a:extLst>
          </p:cNvPr>
          <p:cNvSpPr/>
          <p:nvPr/>
        </p:nvSpPr>
        <p:spPr>
          <a:xfrm>
            <a:off x="1524000" y="1166452"/>
            <a:ext cx="4902200" cy="27902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D7E4C8-7F86-4B50-A388-6E14051A0D6E}"/>
              </a:ext>
            </a:extLst>
          </p:cNvPr>
          <p:cNvSpPr/>
          <p:nvPr/>
        </p:nvSpPr>
        <p:spPr>
          <a:xfrm>
            <a:off x="6654800" y="1166452"/>
            <a:ext cx="4902200" cy="28136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8630FB-F979-495C-9BB0-BD1C9C89898E}"/>
              </a:ext>
            </a:extLst>
          </p:cNvPr>
          <p:cNvSpPr/>
          <p:nvPr/>
        </p:nvSpPr>
        <p:spPr>
          <a:xfrm>
            <a:off x="1524000" y="4154576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993775-D50B-4FF6-9013-949348121B29}"/>
              </a:ext>
            </a:extLst>
          </p:cNvPr>
          <p:cNvSpPr/>
          <p:nvPr/>
        </p:nvSpPr>
        <p:spPr>
          <a:xfrm>
            <a:off x="6654800" y="4154576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53382A9-189C-4D3A-B323-6960F9FC5BFD}"/>
              </a:ext>
            </a:extLst>
          </p:cNvPr>
          <p:cNvGrpSpPr/>
          <p:nvPr/>
        </p:nvGrpSpPr>
        <p:grpSpPr>
          <a:xfrm>
            <a:off x="5816600" y="3267977"/>
            <a:ext cx="482600" cy="482600"/>
            <a:chOff x="5819140" y="3267977"/>
            <a:chExt cx="482600" cy="482600"/>
          </a:xfrm>
          <a:solidFill>
            <a:schemeClr val="accent5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EC6DCF-4B5E-466D-A433-5047D79A446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E12AC6-ADE2-4640-B928-B8521CBE02CB}"/>
                </a:ext>
              </a:extLst>
            </p:cNvPr>
            <p:cNvSpPr txBox="1"/>
            <p:nvPr/>
          </p:nvSpPr>
          <p:spPr>
            <a:xfrm>
              <a:off x="5833105" y="3278444"/>
              <a:ext cx="45236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1.</a:t>
              </a:r>
              <a:endParaRPr lang="ko-KR" altLang="en-US" sz="2400" b="1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65771C-91AB-483E-8EE4-D7D8B01D66B1}"/>
              </a:ext>
            </a:extLst>
          </p:cNvPr>
          <p:cNvGrpSpPr/>
          <p:nvPr/>
        </p:nvGrpSpPr>
        <p:grpSpPr>
          <a:xfrm>
            <a:off x="6773756" y="3267977"/>
            <a:ext cx="482600" cy="482600"/>
            <a:chOff x="5819140" y="3267977"/>
            <a:chExt cx="482600" cy="482600"/>
          </a:xfrm>
          <a:solidFill>
            <a:schemeClr val="accent5"/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215D219-DA1D-4A8C-BB32-6288ED142228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634848-74B2-446E-AF9B-8496A44754DB}"/>
                </a:ext>
              </a:extLst>
            </p:cNvPr>
            <p:cNvSpPr txBox="1"/>
            <p:nvPr/>
          </p:nvSpPr>
          <p:spPr>
            <a:xfrm>
              <a:off x="5834758" y="3278444"/>
              <a:ext cx="45236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2.</a:t>
              </a:r>
              <a:endParaRPr lang="ko-KR" altLang="en-US" sz="2400" b="1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729A98-DE6E-4B70-B5E0-02A8F0267C9E}"/>
              </a:ext>
            </a:extLst>
          </p:cNvPr>
          <p:cNvGrpSpPr/>
          <p:nvPr/>
        </p:nvGrpSpPr>
        <p:grpSpPr>
          <a:xfrm>
            <a:off x="5815448" y="4167560"/>
            <a:ext cx="482600" cy="482600"/>
            <a:chOff x="5819140" y="3267977"/>
            <a:chExt cx="482600" cy="482600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D2830B-7C43-4EAB-98B4-8F0C738E66D3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7A1D23-4B94-4134-95CC-954678F394D5}"/>
                </a:ext>
              </a:extLst>
            </p:cNvPr>
            <p:cNvSpPr txBox="1"/>
            <p:nvPr/>
          </p:nvSpPr>
          <p:spPr>
            <a:xfrm>
              <a:off x="5830517" y="3278444"/>
              <a:ext cx="45236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altLang="ko-KR" sz="2400" b="1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3.</a:t>
              </a:r>
              <a:endParaRPr lang="ko-KR" altLang="en-US" sz="2400" b="1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6B60B8-5964-4C34-827E-57817B340560}"/>
              </a:ext>
            </a:extLst>
          </p:cNvPr>
          <p:cNvGrpSpPr/>
          <p:nvPr/>
        </p:nvGrpSpPr>
        <p:grpSpPr>
          <a:xfrm>
            <a:off x="6752104" y="4167559"/>
            <a:ext cx="503100" cy="482600"/>
            <a:chOff x="5798640" y="3267977"/>
            <a:chExt cx="503100" cy="482600"/>
          </a:xfrm>
          <a:solidFill>
            <a:schemeClr val="accent5"/>
          </a:solidFill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7975131-DF2D-4DA0-AA66-520A41C062FE}"/>
                </a:ext>
              </a:extLst>
            </p:cNvPr>
            <p:cNvSpPr/>
            <p:nvPr/>
          </p:nvSpPr>
          <p:spPr>
            <a:xfrm>
              <a:off x="5819140" y="3267977"/>
              <a:ext cx="482600" cy="482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CE2EEC-0BBC-4094-B3A3-5DC283EF0988}"/>
                </a:ext>
              </a:extLst>
            </p:cNvPr>
            <p:cNvSpPr txBox="1"/>
            <p:nvPr/>
          </p:nvSpPr>
          <p:spPr>
            <a:xfrm>
              <a:off x="5798640" y="3278444"/>
              <a:ext cx="45236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pt-BR" altLang="ko-KR" sz="2400" b="1" dirty="0">
                  <a:solidFill>
                    <a:srgbClr val="554F4D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4.</a:t>
              </a:r>
              <a:endParaRPr lang="ko-KR" altLang="en-US" sz="2400" b="1" dirty="0">
                <a:solidFill>
                  <a:srgbClr val="554F4D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54DAB71-2349-4C90-95DD-C6C3C1C40A8D}"/>
              </a:ext>
            </a:extLst>
          </p:cNvPr>
          <p:cNvSpPr txBox="1"/>
          <p:nvPr/>
        </p:nvSpPr>
        <p:spPr>
          <a:xfrm>
            <a:off x="1749870" y="1456442"/>
            <a:ext cx="43043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강영민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네이버 기사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키워드별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크롤링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코드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구글 기사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키워드별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크롤링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코드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작성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추출 키워드 데이터 분석을 통한 방향성 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재모색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2021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 도서 데이터 주제별 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추이분석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제안발표자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제안발표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ppt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제작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8DD9B1-AAF8-4F71-956B-655063F07A6F}"/>
              </a:ext>
            </a:extLst>
          </p:cNvPr>
          <p:cNvSpPr txBox="1"/>
          <p:nvPr/>
        </p:nvSpPr>
        <p:spPr>
          <a:xfrm>
            <a:off x="6849285" y="1137423"/>
            <a:ext cx="4513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김성윤</a:t>
            </a:r>
            <a:r>
              <a:rPr lang="en-US" altLang="ko-KR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endParaRPr lang="en-US" altLang="ko-KR" sz="12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조장, </a:t>
            </a:r>
            <a:r>
              <a:rPr lang="ko-KR" altLang="en-US" sz="12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최종발표자</a:t>
            </a:r>
            <a:endParaRPr lang="en-US" altLang="ko-KR" sz="12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아이디어 제안 및 방향성 제시</a:t>
            </a:r>
            <a:endParaRPr lang="en-US" altLang="ko-KR" sz="12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중간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발표 </a:t>
            </a:r>
            <a:r>
              <a:rPr lang="en-US" altLang="ko-KR" sz="12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ppt</a:t>
            </a:r>
            <a:r>
              <a:rPr lang="en-US" altLang="ko-KR" sz="12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en-US" altLang="ko-KR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2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최종발표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2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ppt</a:t>
            </a:r>
            <a:r>
              <a:rPr lang="en-US" altLang="ko-KR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제작</a:t>
            </a:r>
            <a:endParaRPr lang="en-US" altLang="ko-KR" sz="12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키워드 추출 함수 제작</a:t>
            </a:r>
            <a:r>
              <a:rPr lang="en-US" altLang="ko-KR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네이버 </a:t>
            </a:r>
            <a:r>
              <a:rPr lang="ko-KR" altLang="en-US" sz="12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크롤링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코드 제작 </a:t>
            </a:r>
            <a:endParaRPr lang="en-US" altLang="ko-KR" sz="12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핵심 데이터 파일</a:t>
            </a:r>
            <a:r>
              <a:rPr lang="en-US" altLang="ko-KR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(data.csv) 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뽑아내는 코드 병합 및 제작</a:t>
            </a:r>
            <a:endParaRPr lang="en-US" altLang="ko-KR" sz="12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시각화 활용 파일</a:t>
            </a:r>
            <a:r>
              <a:rPr lang="en-US" altLang="ko-KR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(book_dt.csv, lib_dt.csv) 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완성</a:t>
            </a:r>
            <a:endParaRPr lang="en-US" altLang="ko-KR" sz="12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시각화 코드 제작</a:t>
            </a:r>
            <a:endParaRPr lang="en-US" altLang="ko-KR" sz="12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시각화 결과 해석</a:t>
            </a:r>
            <a:endParaRPr lang="en-US" altLang="ko-KR" sz="12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배경</a:t>
            </a:r>
            <a:r>
              <a:rPr lang="en-US" altLang="ko-KR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목표</a:t>
            </a:r>
            <a:r>
              <a:rPr lang="en-US" altLang="ko-KR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2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기대효과 제시</a:t>
            </a:r>
            <a:endParaRPr lang="ko-KR" altLang="en-US" sz="12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F569A2-D51B-4E9D-8B69-3C681EA1103D}"/>
              </a:ext>
            </a:extLst>
          </p:cNvPr>
          <p:cNvSpPr txBox="1"/>
          <p:nvPr/>
        </p:nvSpPr>
        <p:spPr>
          <a:xfrm>
            <a:off x="1749870" y="4348342"/>
            <a:ext cx="35108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이성일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전처리 후 분석으로 방향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수정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제목 자연어 분석 모듈 제시 후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통합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크롤링과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코드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통합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1FECC9-D469-4444-B844-C0A57661CE76}"/>
              </a:ext>
            </a:extLst>
          </p:cNvPr>
          <p:cNvSpPr txBox="1"/>
          <p:nvPr/>
        </p:nvSpPr>
        <p:spPr>
          <a:xfrm>
            <a:off x="7390674" y="4113062"/>
            <a:ext cx="38908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&lt;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이호건</a:t>
            </a:r>
            <a:r>
              <a:rPr lang="en-US" altLang="ko-KR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&gt;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아이디어 제안 및 프로젝트 방향성 </a:t>
            </a: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제시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서점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도서관 서적 데이터 제목 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자연어처리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년도 데이터 담당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spc="-150" dirty="0" err="1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중간발표자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데이터 시각화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 smtClean="0">
                <a:solidFill>
                  <a:schemeClr val="bg2">
                    <a:lumMod val="2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시각화 결과 분석</a:t>
            </a:r>
            <a:endParaRPr lang="en-US" altLang="ko-KR" sz="1600" spc="-150" dirty="0" smtClean="0">
              <a:solidFill>
                <a:schemeClr val="bg2">
                  <a:lumMod val="25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FF377C-5679-4EFD-87E4-97E53FD09DE6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4640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Q &amp; a - 무료 교육개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90" y="89718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12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97" y="1521067"/>
            <a:ext cx="4410811" cy="441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4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디지털전환 시대, 혁신의 주역 AI·SW 인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59" y="802303"/>
            <a:ext cx="7537695" cy="521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8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물음표 PNG 클립 아트 배경 | PNG Pl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544" y="1182569"/>
            <a:ext cx="3211879" cy="435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동아출판(주) 2023년 기업정보 | 사원수, 회사소개, 근무환경, 복리후생 등 - 사람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82" y="499142"/>
            <a:ext cx="4762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국내 출판사 정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77" y="3157353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con Korea 2014 Sponsor | 한빛미디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204853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49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무료로 다운로드 가능한 상승 그래프 벡터 &amp; 일러스트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283" y="602884"/>
            <a:ext cx="5962650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279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91" y="90022"/>
            <a:ext cx="10721156" cy="65069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57540" y="5758961"/>
            <a:ext cx="4913598" cy="404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8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43" y="437628"/>
            <a:ext cx="3932688" cy="573981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40755" y="589085"/>
            <a:ext cx="1106529" cy="439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54915" y="5240216"/>
            <a:ext cx="492369" cy="448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086" y="615460"/>
            <a:ext cx="6518033" cy="597962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940755" y="738553"/>
            <a:ext cx="1106529" cy="439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554915" y="5389684"/>
            <a:ext cx="492369" cy="448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580" y="218475"/>
            <a:ext cx="6475356" cy="4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61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9" y="1627014"/>
            <a:ext cx="10465486" cy="334063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72661" y="3894992"/>
            <a:ext cx="3921369" cy="501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34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403</Words>
  <Application>Microsoft Office PowerPoint</Application>
  <PresentationFormat>와이드스크린</PresentationFormat>
  <Paragraphs>109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바탕</vt:lpstr>
      <vt:lpstr>이롭게 바탕체 Medium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김성윤</cp:lastModifiedBy>
  <cp:revision>84</cp:revision>
  <dcterms:created xsi:type="dcterms:W3CDTF">2020-05-03T01:37:17Z</dcterms:created>
  <dcterms:modified xsi:type="dcterms:W3CDTF">2023-06-05T02:23:56Z</dcterms:modified>
</cp:coreProperties>
</file>