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8">
          <p15:clr>
            <a:srgbClr val="A4A3A4"/>
          </p15:clr>
        </p15:guide>
        <p15:guide id="2" pos="2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761"/>
  </p:normalViewPr>
  <p:slideViewPr>
    <p:cSldViewPr>
      <p:cViewPr varScale="1">
        <p:scale>
          <a:sx n="62" d="100"/>
          <a:sy n="62" d="100"/>
        </p:scale>
        <p:origin x="66" y="438"/>
      </p:cViewPr>
      <p:guideLst>
        <p:guide orient="horz" pos="2878"/>
        <p:guide pos="21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44EE6-0C53-4222-8189-66968653B46F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D209B-2EEC-47CC-AC98-73D2A85C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316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1D8BD707-D9CF-40AE-B4C6-C98DA3205C09}" type="datetime1">
              <a:rPr lang="en-US"/>
              <a:pPr>
                <a:defRPr lang="ko-KR" altLang="en-US"/>
              </a:pPr>
              <a:t>12/5/2021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B6F15528-21DE-4FAA-801E-634DDDAF4B2B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523"/>
            <a:ext cx="2029967" cy="1408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572500" y="5440677"/>
            <a:ext cx="3617976" cy="1417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688592" y="847344"/>
            <a:ext cx="9500870" cy="76200"/>
          </a:xfrm>
          <a:custGeom>
            <a:avLst/>
            <a:gdLst/>
            <a:ahLst/>
            <a:cxnLst/>
            <a:rect l="l" t="t" r="r" b="b"/>
            <a:pathLst>
              <a:path w="9500870" h="76200">
                <a:moveTo>
                  <a:pt x="9462516" y="0"/>
                </a:moveTo>
                <a:lnTo>
                  <a:pt x="9447668" y="2988"/>
                </a:lnTo>
                <a:lnTo>
                  <a:pt x="9435560" y="11144"/>
                </a:lnTo>
                <a:lnTo>
                  <a:pt x="9427404" y="23252"/>
                </a:lnTo>
                <a:lnTo>
                  <a:pt x="9424416" y="38100"/>
                </a:lnTo>
                <a:lnTo>
                  <a:pt x="9427404" y="52947"/>
                </a:lnTo>
                <a:lnTo>
                  <a:pt x="9435560" y="65055"/>
                </a:lnTo>
                <a:lnTo>
                  <a:pt x="9447668" y="73211"/>
                </a:lnTo>
                <a:lnTo>
                  <a:pt x="9462516" y="76200"/>
                </a:lnTo>
                <a:lnTo>
                  <a:pt x="9477363" y="73211"/>
                </a:lnTo>
                <a:lnTo>
                  <a:pt x="9489471" y="65055"/>
                </a:lnTo>
                <a:lnTo>
                  <a:pt x="9497627" y="52947"/>
                </a:lnTo>
                <a:lnTo>
                  <a:pt x="9499337" y="44450"/>
                </a:lnTo>
                <a:lnTo>
                  <a:pt x="9462516" y="44450"/>
                </a:lnTo>
                <a:lnTo>
                  <a:pt x="9462516" y="31750"/>
                </a:lnTo>
                <a:lnTo>
                  <a:pt x="9499337" y="31750"/>
                </a:lnTo>
                <a:lnTo>
                  <a:pt x="9497627" y="23252"/>
                </a:lnTo>
                <a:lnTo>
                  <a:pt x="9489471" y="11144"/>
                </a:lnTo>
                <a:lnTo>
                  <a:pt x="9477363" y="2988"/>
                </a:lnTo>
                <a:lnTo>
                  <a:pt x="9462516" y="0"/>
                </a:lnTo>
                <a:close/>
              </a:path>
              <a:path w="9500870" h="76200">
                <a:moveTo>
                  <a:pt x="942569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9425694" y="44450"/>
                </a:lnTo>
                <a:lnTo>
                  <a:pt x="9424416" y="38100"/>
                </a:lnTo>
                <a:lnTo>
                  <a:pt x="9425694" y="31750"/>
                </a:lnTo>
                <a:close/>
              </a:path>
              <a:path w="9500870" h="76200">
                <a:moveTo>
                  <a:pt x="9499337" y="31750"/>
                </a:moveTo>
                <a:lnTo>
                  <a:pt x="9462516" y="31750"/>
                </a:lnTo>
                <a:lnTo>
                  <a:pt x="9462516" y="44450"/>
                </a:lnTo>
                <a:lnTo>
                  <a:pt x="9499337" y="44450"/>
                </a:lnTo>
                <a:lnTo>
                  <a:pt x="9500616" y="38100"/>
                </a:lnTo>
                <a:lnTo>
                  <a:pt x="9499337" y="31750"/>
                </a:lnTo>
                <a:close/>
              </a:path>
            </a:pathLst>
          </a:custGeom>
          <a:solidFill>
            <a:srgbClr val="121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770888" y="429768"/>
            <a:ext cx="2811017" cy="3086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1D8BD707-D9CF-40AE-B4C6-C98DA3205C09}" type="datetime1">
              <a:rPr lang="en-US"/>
              <a:pPr>
                <a:defRPr lang="ko-KR" altLang="en-US"/>
              </a:pPr>
              <a:t>12/5/2021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B6F15528-21DE-4FAA-801E-634DDDAF4B2B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1D8BD707-D9CF-40AE-B4C6-C98DA3205C09}" type="datetime1">
              <a:rPr lang="en-US"/>
              <a:pPr>
                <a:defRPr lang="ko-KR" altLang="en-US"/>
              </a:pPr>
              <a:t>12/5/2021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B6F15528-21DE-4FAA-801E-634DDDAF4B2B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523"/>
            <a:ext cx="2029967" cy="14081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572500" y="5440677"/>
            <a:ext cx="3617976" cy="14173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688592" y="847344"/>
            <a:ext cx="9500870" cy="76200"/>
          </a:xfrm>
          <a:custGeom>
            <a:avLst/>
            <a:gdLst/>
            <a:ahLst/>
            <a:cxnLst/>
            <a:rect l="l" t="t" r="r" b="b"/>
            <a:pathLst>
              <a:path w="9500870" h="76200">
                <a:moveTo>
                  <a:pt x="9462516" y="0"/>
                </a:moveTo>
                <a:lnTo>
                  <a:pt x="9447668" y="2988"/>
                </a:lnTo>
                <a:lnTo>
                  <a:pt x="9435560" y="11144"/>
                </a:lnTo>
                <a:lnTo>
                  <a:pt x="9427404" y="23252"/>
                </a:lnTo>
                <a:lnTo>
                  <a:pt x="9424416" y="38100"/>
                </a:lnTo>
                <a:lnTo>
                  <a:pt x="9427404" y="52947"/>
                </a:lnTo>
                <a:lnTo>
                  <a:pt x="9435560" y="65055"/>
                </a:lnTo>
                <a:lnTo>
                  <a:pt x="9447668" y="73211"/>
                </a:lnTo>
                <a:lnTo>
                  <a:pt x="9462516" y="76200"/>
                </a:lnTo>
                <a:lnTo>
                  <a:pt x="9477363" y="73211"/>
                </a:lnTo>
                <a:lnTo>
                  <a:pt x="9489471" y="65055"/>
                </a:lnTo>
                <a:lnTo>
                  <a:pt x="9497627" y="52947"/>
                </a:lnTo>
                <a:lnTo>
                  <a:pt x="9499337" y="44450"/>
                </a:lnTo>
                <a:lnTo>
                  <a:pt x="9462516" y="44450"/>
                </a:lnTo>
                <a:lnTo>
                  <a:pt x="9462516" y="31750"/>
                </a:lnTo>
                <a:lnTo>
                  <a:pt x="9499337" y="31750"/>
                </a:lnTo>
                <a:lnTo>
                  <a:pt x="9497627" y="23252"/>
                </a:lnTo>
                <a:lnTo>
                  <a:pt x="9489471" y="11144"/>
                </a:lnTo>
                <a:lnTo>
                  <a:pt x="9477363" y="2988"/>
                </a:lnTo>
                <a:lnTo>
                  <a:pt x="9462516" y="0"/>
                </a:lnTo>
                <a:close/>
              </a:path>
              <a:path w="9500870" h="76200">
                <a:moveTo>
                  <a:pt x="942569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9425694" y="44450"/>
                </a:lnTo>
                <a:lnTo>
                  <a:pt x="9424416" y="38100"/>
                </a:lnTo>
                <a:lnTo>
                  <a:pt x="9425694" y="31750"/>
                </a:lnTo>
                <a:close/>
              </a:path>
              <a:path w="9500870" h="76200">
                <a:moveTo>
                  <a:pt x="9499337" y="31750"/>
                </a:moveTo>
                <a:lnTo>
                  <a:pt x="9462516" y="31750"/>
                </a:lnTo>
                <a:lnTo>
                  <a:pt x="9462516" y="44450"/>
                </a:lnTo>
                <a:lnTo>
                  <a:pt x="9499337" y="44450"/>
                </a:lnTo>
                <a:lnTo>
                  <a:pt x="9500616" y="38100"/>
                </a:lnTo>
                <a:lnTo>
                  <a:pt x="9499337" y="31750"/>
                </a:lnTo>
                <a:close/>
              </a:path>
            </a:pathLst>
          </a:custGeom>
          <a:solidFill>
            <a:srgbClr val="121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55572" y="1294384"/>
            <a:ext cx="9680854" cy="315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5572" y="1751838"/>
            <a:ext cx="9680854" cy="4746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8.png"/><Relationship Id="rId21" Type="http://schemas.openxmlformats.org/officeDocument/2006/relationships/image" Target="../media/image23.png"/><Relationship Id="rId42" Type="http://schemas.openxmlformats.org/officeDocument/2006/relationships/image" Target="../media/image44.png"/><Relationship Id="rId47" Type="http://schemas.openxmlformats.org/officeDocument/2006/relationships/image" Target="../media/image49.png"/><Relationship Id="rId63" Type="http://schemas.openxmlformats.org/officeDocument/2006/relationships/image" Target="../media/image65.png"/><Relationship Id="rId68" Type="http://schemas.openxmlformats.org/officeDocument/2006/relationships/image" Target="../media/image70.png"/><Relationship Id="rId84" Type="http://schemas.openxmlformats.org/officeDocument/2006/relationships/image" Target="../media/image86.png"/><Relationship Id="rId89" Type="http://schemas.openxmlformats.org/officeDocument/2006/relationships/image" Target="../media/image91.png"/><Relationship Id="rId7" Type="http://schemas.openxmlformats.org/officeDocument/2006/relationships/image" Target="../media/image9.png"/><Relationship Id="rId71" Type="http://schemas.openxmlformats.org/officeDocument/2006/relationships/image" Target="../media/image73.png"/><Relationship Id="rId92" Type="http://schemas.openxmlformats.org/officeDocument/2006/relationships/image" Target="../media/image94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9" Type="http://schemas.openxmlformats.org/officeDocument/2006/relationships/image" Target="../media/image31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40" Type="http://schemas.openxmlformats.org/officeDocument/2006/relationships/image" Target="../media/image42.png"/><Relationship Id="rId45" Type="http://schemas.openxmlformats.org/officeDocument/2006/relationships/image" Target="../media/image47.png"/><Relationship Id="rId53" Type="http://schemas.openxmlformats.org/officeDocument/2006/relationships/image" Target="../media/image55.png"/><Relationship Id="rId58" Type="http://schemas.openxmlformats.org/officeDocument/2006/relationships/image" Target="../media/image60.png"/><Relationship Id="rId66" Type="http://schemas.openxmlformats.org/officeDocument/2006/relationships/image" Target="../media/image68.png"/><Relationship Id="rId74" Type="http://schemas.openxmlformats.org/officeDocument/2006/relationships/image" Target="../media/image76.png"/><Relationship Id="rId79" Type="http://schemas.openxmlformats.org/officeDocument/2006/relationships/image" Target="../media/image81.png"/><Relationship Id="rId87" Type="http://schemas.openxmlformats.org/officeDocument/2006/relationships/image" Target="../media/image89.png"/><Relationship Id="rId102" Type="http://schemas.openxmlformats.org/officeDocument/2006/relationships/image" Target="../media/image104.png"/><Relationship Id="rId5" Type="http://schemas.openxmlformats.org/officeDocument/2006/relationships/image" Target="../media/image7.png"/><Relationship Id="rId61" Type="http://schemas.openxmlformats.org/officeDocument/2006/relationships/image" Target="../media/image63.png"/><Relationship Id="rId82" Type="http://schemas.openxmlformats.org/officeDocument/2006/relationships/image" Target="../media/image84.png"/><Relationship Id="rId90" Type="http://schemas.openxmlformats.org/officeDocument/2006/relationships/image" Target="../media/image92.png"/><Relationship Id="rId95" Type="http://schemas.openxmlformats.org/officeDocument/2006/relationships/image" Target="../media/image97.png"/><Relationship Id="rId19" Type="http://schemas.openxmlformats.org/officeDocument/2006/relationships/image" Target="../media/image2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Relationship Id="rId43" Type="http://schemas.openxmlformats.org/officeDocument/2006/relationships/image" Target="../media/image45.png"/><Relationship Id="rId48" Type="http://schemas.openxmlformats.org/officeDocument/2006/relationships/image" Target="../media/image50.png"/><Relationship Id="rId56" Type="http://schemas.openxmlformats.org/officeDocument/2006/relationships/image" Target="../media/image58.png"/><Relationship Id="rId64" Type="http://schemas.openxmlformats.org/officeDocument/2006/relationships/image" Target="../media/image66.png"/><Relationship Id="rId69" Type="http://schemas.openxmlformats.org/officeDocument/2006/relationships/image" Target="../media/image71.png"/><Relationship Id="rId77" Type="http://schemas.openxmlformats.org/officeDocument/2006/relationships/image" Target="../media/image79.png"/><Relationship Id="rId100" Type="http://schemas.openxmlformats.org/officeDocument/2006/relationships/image" Target="../media/image102.png"/><Relationship Id="rId8" Type="http://schemas.openxmlformats.org/officeDocument/2006/relationships/image" Target="../media/image10.png"/><Relationship Id="rId51" Type="http://schemas.openxmlformats.org/officeDocument/2006/relationships/image" Target="../media/image53.png"/><Relationship Id="rId72" Type="http://schemas.openxmlformats.org/officeDocument/2006/relationships/image" Target="../media/image74.png"/><Relationship Id="rId80" Type="http://schemas.openxmlformats.org/officeDocument/2006/relationships/image" Target="../media/image82.png"/><Relationship Id="rId85" Type="http://schemas.openxmlformats.org/officeDocument/2006/relationships/image" Target="../media/image87.png"/><Relationship Id="rId93" Type="http://schemas.openxmlformats.org/officeDocument/2006/relationships/image" Target="../media/image95.png"/><Relationship Id="rId98" Type="http://schemas.openxmlformats.org/officeDocument/2006/relationships/image" Target="../media/image100.png"/><Relationship Id="rId3" Type="http://schemas.openxmlformats.org/officeDocument/2006/relationships/image" Target="../media/image5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Relationship Id="rId46" Type="http://schemas.openxmlformats.org/officeDocument/2006/relationships/image" Target="../media/image48.png"/><Relationship Id="rId59" Type="http://schemas.openxmlformats.org/officeDocument/2006/relationships/image" Target="../media/image61.png"/><Relationship Id="rId67" Type="http://schemas.openxmlformats.org/officeDocument/2006/relationships/image" Target="../media/image69.png"/><Relationship Id="rId103" Type="http://schemas.openxmlformats.org/officeDocument/2006/relationships/image" Target="../media/image105.png"/><Relationship Id="rId20" Type="http://schemas.openxmlformats.org/officeDocument/2006/relationships/image" Target="../media/image22.png"/><Relationship Id="rId41" Type="http://schemas.openxmlformats.org/officeDocument/2006/relationships/image" Target="../media/image43.png"/><Relationship Id="rId54" Type="http://schemas.openxmlformats.org/officeDocument/2006/relationships/image" Target="../media/image56.png"/><Relationship Id="rId62" Type="http://schemas.openxmlformats.org/officeDocument/2006/relationships/image" Target="../media/image64.png"/><Relationship Id="rId70" Type="http://schemas.openxmlformats.org/officeDocument/2006/relationships/image" Target="../media/image72.png"/><Relationship Id="rId75" Type="http://schemas.openxmlformats.org/officeDocument/2006/relationships/image" Target="../media/image77.png"/><Relationship Id="rId83" Type="http://schemas.openxmlformats.org/officeDocument/2006/relationships/image" Target="../media/image85.png"/><Relationship Id="rId88" Type="http://schemas.openxmlformats.org/officeDocument/2006/relationships/image" Target="../media/image90.png"/><Relationship Id="rId91" Type="http://schemas.openxmlformats.org/officeDocument/2006/relationships/image" Target="../media/image93.png"/><Relationship Id="rId96" Type="http://schemas.openxmlformats.org/officeDocument/2006/relationships/image" Target="../media/image9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49" Type="http://schemas.openxmlformats.org/officeDocument/2006/relationships/image" Target="../media/image51.png"/><Relationship Id="rId57" Type="http://schemas.openxmlformats.org/officeDocument/2006/relationships/image" Target="../media/image59.png"/><Relationship Id="rId10" Type="http://schemas.openxmlformats.org/officeDocument/2006/relationships/image" Target="../media/image12.png"/><Relationship Id="rId31" Type="http://schemas.openxmlformats.org/officeDocument/2006/relationships/image" Target="../media/image33.png"/><Relationship Id="rId44" Type="http://schemas.openxmlformats.org/officeDocument/2006/relationships/image" Target="../media/image46.png"/><Relationship Id="rId52" Type="http://schemas.openxmlformats.org/officeDocument/2006/relationships/image" Target="../media/image54.png"/><Relationship Id="rId60" Type="http://schemas.openxmlformats.org/officeDocument/2006/relationships/image" Target="../media/image62.png"/><Relationship Id="rId65" Type="http://schemas.openxmlformats.org/officeDocument/2006/relationships/image" Target="../media/image67.png"/><Relationship Id="rId73" Type="http://schemas.openxmlformats.org/officeDocument/2006/relationships/image" Target="../media/image75.png"/><Relationship Id="rId78" Type="http://schemas.openxmlformats.org/officeDocument/2006/relationships/image" Target="../media/image80.png"/><Relationship Id="rId81" Type="http://schemas.openxmlformats.org/officeDocument/2006/relationships/image" Target="../media/image83.png"/><Relationship Id="rId86" Type="http://schemas.openxmlformats.org/officeDocument/2006/relationships/image" Target="../media/image88.png"/><Relationship Id="rId94" Type="http://schemas.openxmlformats.org/officeDocument/2006/relationships/image" Target="../media/image96.png"/><Relationship Id="rId99" Type="http://schemas.openxmlformats.org/officeDocument/2006/relationships/image" Target="../media/image101.png"/><Relationship Id="rId101" Type="http://schemas.openxmlformats.org/officeDocument/2006/relationships/image" Target="../media/image10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9" Type="http://schemas.openxmlformats.org/officeDocument/2006/relationships/image" Target="../media/image41.png"/><Relationship Id="rId34" Type="http://schemas.openxmlformats.org/officeDocument/2006/relationships/image" Target="../media/image36.png"/><Relationship Id="rId50" Type="http://schemas.openxmlformats.org/officeDocument/2006/relationships/image" Target="../media/image52.png"/><Relationship Id="rId55" Type="http://schemas.openxmlformats.org/officeDocument/2006/relationships/image" Target="../media/image57.png"/><Relationship Id="rId76" Type="http://schemas.openxmlformats.org/officeDocument/2006/relationships/image" Target="../media/image78.png"/><Relationship Id="rId97" Type="http://schemas.openxmlformats.org/officeDocument/2006/relationships/image" Target="../media/image9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1076" y="431279"/>
            <a:ext cx="3137154" cy="307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0479" y="1376933"/>
            <a:ext cx="907592" cy="2433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2974" y="1414907"/>
            <a:ext cx="69341" cy="224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11300" y="1378838"/>
            <a:ext cx="909701" cy="2414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36367" y="1414907"/>
            <a:ext cx="69723" cy="2245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77210" y="1514894"/>
            <a:ext cx="130606" cy="248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74695" y="1376933"/>
            <a:ext cx="926465" cy="2433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69105" y="1467230"/>
            <a:ext cx="133731" cy="1306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9772" y="1745742"/>
            <a:ext cx="115027" cy="1889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4016" y="1714245"/>
            <a:ext cx="460438" cy="2397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61566" y="1740916"/>
            <a:ext cx="465074" cy="2211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0672" y="1714245"/>
            <a:ext cx="1377822" cy="2397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30498" y="1748663"/>
            <a:ext cx="696595" cy="2245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4313" y="2049526"/>
            <a:ext cx="223037" cy="18999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14412" y="2019045"/>
            <a:ext cx="460438" cy="2397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81963" y="2102992"/>
            <a:ext cx="27305" cy="13627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90547" y="2019045"/>
            <a:ext cx="1377823" cy="2397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00394" y="2050542"/>
            <a:ext cx="480167" cy="22745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0479" y="2625089"/>
            <a:ext cx="907592" cy="24333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974" y="2652776"/>
            <a:ext cx="849757" cy="23482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63851" y="2763050"/>
            <a:ext cx="130606" cy="2485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70479" y="2628645"/>
            <a:ext cx="681100" cy="23444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35528" y="2628645"/>
            <a:ext cx="1140079" cy="23977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80763" y="2625344"/>
            <a:ext cx="924813" cy="24307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94603" y="2628645"/>
            <a:ext cx="451993" cy="23977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2321" y="2663063"/>
            <a:ext cx="69341" cy="22453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11315" y="2628645"/>
            <a:ext cx="681101" cy="23444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77506" y="2663063"/>
            <a:ext cx="112775" cy="18618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35621" y="2835910"/>
            <a:ext cx="160020" cy="254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35621" y="2790189"/>
            <a:ext cx="31242" cy="4571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98232" y="2773426"/>
            <a:ext cx="31369" cy="4635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02856" y="2747264"/>
            <a:ext cx="222376" cy="2616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36383" y="2701289"/>
            <a:ext cx="155321" cy="2666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36383" y="2683510"/>
            <a:ext cx="30988" cy="1778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36383" y="2656839"/>
            <a:ext cx="155321" cy="2666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36383" y="2633979"/>
            <a:ext cx="30988" cy="2286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60590" y="2682875"/>
            <a:ext cx="31114" cy="18923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60590" y="2634488"/>
            <a:ext cx="31114" cy="2286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17561" y="2628645"/>
            <a:ext cx="432435" cy="239775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864856" y="2663063"/>
            <a:ext cx="69723" cy="224536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9772" y="2964942"/>
            <a:ext cx="115027" cy="1889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94016" y="2933445"/>
            <a:ext cx="460438" cy="2397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31671" y="3017392"/>
            <a:ext cx="27304" cy="13627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540255" y="2933445"/>
            <a:ext cx="926464" cy="239775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59304" y="2933445"/>
            <a:ext cx="429259" cy="23977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70732" y="2957576"/>
            <a:ext cx="1128649" cy="25336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01744" y="2933445"/>
            <a:ext cx="906652" cy="239775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283580" y="2933445"/>
            <a:ext cx="926084" cy="23977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74180" y="2967863"/>
            <a:ext cx="106172" cy="21336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71920" y="2933445"/>
            <a:ext cx="879348" cy="239775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464043" y="2963926"/>
            <a:ext cx="61975" cy="186944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84313" y="3268726"/>
            <a:ext cx="223037" cy="18999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14412" y="3238245"/>
            <a:ext cx="460438" cy="2397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52066" y="3322192"/>
            <a:ext cx="27305" cy="13627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688083" y="3238245"/>
            <a:ext cx="879348" cy="239775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681732" y="3268726"/>
            <a:ext cx="61975" cy="186944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75533" y="3238245"/>
            <a:ext cx="443103" cy="236854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45435" y="3481577"/>
            <a:ext cx="469391" cy="12192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81628" y="3272663"/>
            <a:ext cx="106172" cy="21336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579367" y="3238245"/>
            <a:ext cx="879348" cy="239775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558919" y="3269741"/>
            <a:ext cx="109727" cy="185928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84313" y="3573526"/>
            <a:ext cx="182410" cy="186944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14412" y="3543046"/>
            <a:ext cx="460438" cy="239775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52066" y="3626992"/>
            <a:ext cx="27305" cy="13627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688083" y="3543046"/>
            <a:ext cx="879348" cy="239775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669158" y="3574541"/>
            <a:ext cx="109728" cy="185928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75533" y="3543046"/>
            <a:ext cx="443103" cy="236854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845435" y="3786378"/>
            <a:ext cx="469391" cy="12191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381628" y="3577463"/>
            <a:ext cx="106172" cy="21336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579367" y="3543046"/>
            <a:ext cx="879348" cy="239775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561204" y="3574541"/>
            <a:ext cx="105156" cy="188976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84313" y="3878326"/>
            <a:ext cx="217576" cy="186944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14412" y="3847846"/>
            <a:ext cx="460438" cy="239776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552066" y="3931792"/>
            <a:ext cx="27305" cy="13627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688083" y="3847846"/>
            <a:ext cx="879348" cy="239776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671445" y="3879341"/>
            <a:ext cx="105156" cy="188975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75533" y="3847846"/>
            <a:ext cx="443103" cy="236855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845435" y="4091178"/>
            <a:ext cx="469391" cy="12191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381628" y="3882263"/>
            <a:ext cx="106172" cy="21336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551935" y="3847846"/>
            <a:ext cx="926464" cy="239776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560823" y="3847846"/>
            <a:ext cx="926464" cy="239776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544695" y="4091178"/>
            <a:ext cx="938784" cy="12191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84313" y="4183126"/>
            <a:ext cx="215341" cy="189992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014412" y="4152646"/>
            <a:ext cx="460438" cy="239776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552066" y="4236592"/>
            <a:ext cx="27305" cy="13627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660651" y="4152646"/>
            <a:ext cx="926465" cy="239776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671064" y="4152646"/>
            <a:ext cx="926464" cy="239776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681603" y="4187063"/>
            <a:ext cx="57276" cy="224536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737864" y="4152646"/>
            <a:ext cx="440563" cy="236855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295394" y="4152646"/>
            <a:ext cx="420877" cy="239776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735067" y="4187063"/>
            <a:ext cx="57658" cy="224536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84313" y="4487926"/>
            <a:ext cx="225272" cy="186944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014412" y="4457446"/>
            <a:ext cx="460438" cy="239776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552066" y="4541392"/>
            <a:ext cx="27305" cy="13627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660651" y="4457446"/>
            <a:ext cx="926465" cy="239776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665222" y="4453890"/>
            <a:ext cx="462914" cy="243332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46506" y="5067046"/>
            <a:ext cx="897153" cy="239776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433830" y="5067046"/>
            <a:ext cx="446150" cy="239776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980692" y="5062473"/>
            <a:ext cx="698626" cy="244347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756535" y="5067046"/>
            <a:ext cx="216153" cy="240030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84313" y="5402326"/>
            <a:ext cx="182410" cy="186931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014412" y="5371846"/>
            <a:ext cx="900874" cy="239775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022982" y="5455792"/>
            <a:ext cx="27305" cy="13632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128647" y="5371846"/>
            <a:ext cx="683513" cy="239775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901314" y="5371846"/>
            <a:ext cx="1383284" cy="239775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376292" y="5371846"/>
            <a:ext cx="452755" cy="239775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928361" y="5406263"/>
            <a:ext cx="69341" cy="22449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993766" y="5371846"/>
            <a:ext cx="443484" cy="239775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530341" y="5395976"/>
            <a:ext cx="677028" cy="254660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216015" y="5371846"/>
            <a:ext cx="208025" cy="239775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514718" y="5371846"/>
            <a:ext cx="1856104" cy="239775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475598" y="5371846"/>
            <a:ext cx="1137157" cy="239775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9707626" y="5395976"/>
            <a:ext cx="677028" cy="254660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0391647" y="5380863"/>
            <a:ext cx="457073" cy="230759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925302" y="5368290"/>
            <a:ext cx="462915" cy="243331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1386819" y="5406263"/>
            <a:ext cx="69723" cy="22449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84313" y="5707151"/>
            <a:ext cx="217576" cy="186905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014412" y="5676696"/>
            <a:ext cx="900874" cy="239725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022982" y="5760580"/>
            <a:ext cx="27305" cy="13633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131567" y="5676696"/>
            <a:ext cx="1161160" cy="238480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389121" y="5676696"/>
            <a:ext cx="912494" cy="239725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84313" y="6011951"/>
            <a:ext cx="215341" cy="190004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014412" y="5981496"/>
            <a:ext cx="900874" cy="239725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022982" y="6065380"/>
            <a:ext cx="27305" cy="13633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131567" y="5981496"/>
            <a:ext cx="1161160" cy="238480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377310" y="5981496"/>
            <a:ext cx="454913" cy="239725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916045" y="5981496"/>
            <a:ext cx="455675" cy="239725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 txBox="1"/>
          <p:nvPr/>
        </p:nvSpPr>
        <p:spPr>
          <a:xfrm>
            <a:off x="402132" y="1627378"/>
            <a:ext cx="151130" cy="4946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40"/>
              </a:lnSpc>
            </a:pPr>
            <a:r>
              <a:rPr sz="2400" dirty="0">
                <a:latin typeface="맑은 고딕"/>
                <a:cs typeface="맑은 고딕"/>
              </a:rPr>
              <a:t>-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ts val="2640"/>
              </a:lnSpc>
            </a:pPr>
            <a:r>
              <a:rPr sz="2400" dirty="0">
                <a:latin typeface="맑은 고딕"/>
                <a:cs typeface="맑은 고딕"/>
              </a:rPr>
              <a:t>-</a:t>
            </a:r>
            <a:endParaRPr sz="24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  <a:spcBef>
                <a:spcPts val="1560"/>
              </a:spcBef>
            </a:pPr>
            <a:r>
              <a:rPr sz="2400" dirty="0">
                <a:latin typeface="맑은 고딕"/>
                <a:cs typeface="맑은 고딕"/>
              </a:rPr>
              <a:t>-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ts val="2400"/>
              </a:lnSpc>
            </a:pPr>
            <a:r>
              <a:rPr sz="2400" dirty="0">
                <a:latin typeface="맑은 고딕"/>
                <a:cs typeface="맑은 고딕"/>
              </a:rPr>
              <a:t>-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ts val="2400"/>
              </a:lnSpc>
            </a:pPr>
            <a:r>
              <a:rPr sz="2400" dirty="0">
                <a:latin typeface="맑은 고딕"/>
                <a:cs typeface="맑은 고딕"/>
              </a:rPr>
              <a:t>-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ts val="2400"/>
              </a:lnSpc>
            </a:pPr>
            <a:r>
              <a:rPr sz="2400" dirty="0">
                <a:latin typeface="맑은 고딕"/>
                <a:cs typeface="맑은 고딕"/>
              </a:rPr>
              <a:t>-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ts val="2400"/>
              </a:lnSpc>
            </a:pPr>
            <a:r>
              <a:rPr sz="2400" dirty="0">
                <a:latin typeface="맑은 고딕"/>
                <a:cs typeface="맑은 고딕"/>
              </a:rPr>
              <a:t>-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ts val="2640"/>
              </a:lnSpc>
            </a:pPr>
            <a:r>
              <a:rPr sz="2400" dirty="0">
                <a:latin typeface="맑은 고딕"/>
                <a:cs typeface="맑은 고딕"/>
              </a:rPr>
              <a:t>-</a:t>
            </a:r>
            <a:endParaRPr sz="24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  <a:spcBef>
                <a:spcPts val="1560"/>
              </a:spcBef>
            </a:pPr>
            <a:r>
              <a:rPr sz="2400" dirty="0">
                <a:latin typeface="맑은 고딕"/>
                <a:cs typeface="맑은 고딕"/>
              </a:rPr>
              <a:t>-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ts val="2400"/>
              </a:lnSpc>
            </a:pPr>
            <a:r>
              <a:rPr sz="2400" dirty="0">
                <a:latin typeface="맑은 고딕"/>
                <a:cs typeface="맑은 고딕"/>
              </a:rPr>
              <a:t>-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ts val="2400"/>
              </a:lnSpc>
            </a:pPr>
            <a:r>
              <a:rPr sz="2400" dirty="0">
                <a:latin typeface="맑은 고딕"/>
                <a:cs typeface="맑은 고딕"/>
              </a:rPr>
              <a:t>-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ts val="2640"/>
              </a:lnSpc>
            </a:pPr>
            <a:r>
              <a:rPr sz="2400" dirty="0">
                <a:latin typeface="맑은 고딕"/>
                <a:cs typeface="맑은 고딕"/>
              </a:rPr>
              <a:t>-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784313" y="6316751"/>
            <a:ext cx="225272" cy="186905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014412" y="6286296"/>
            <a:ext cx="900874" cy="239725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022982" y="6370180"/>
            <a:ext cx="27305" cy="13633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147316" y="6286296"/>
            <a:ext cx="1145412" cy="239725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385820" y="6286296"/>
            <a:ext cx="446404" cy="234378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359022" y="6529565"/>
            <a:ext cx="469391" cy="12191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851783" y="6286296"/>
            <a:ext cx="456945" cy="238734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388865" y="6317741"/>
            <a:ext cx="318388" cy="227418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713223" y="6286296"/>
            <a:ext cx="675004" cy="239725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403596" y="6320726"/>
            <a:ext cx="69723" cy="22443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576570" y="6286296"/>
            <a:ext cx="206628" cy="239725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865367" y="6286296"/>
            <a:ext cx="675005" cy="239725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703441" y="6440144"/>
            <a:ext cx="23113" cy="49834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653530" y="6416903"/>
            <a:ext cx="122936" cy="23240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703441" y="6366954"/>
            <a:ext cx="23113" cy="49949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868286" y="6286296"/>
            <a:ext cx="908812" cy="239725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947025" y="6440144"/>
            <a:ext cx="23114" cy="49834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897114" y="6416903"/>
            <a:ext cx="122935" cy="23240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947025" y="6366954"/>
            <a:ext cx="23114" cy="49949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108950" y="6284556"/>
            <a:ext cx="699134" cy="241465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906509" y="6286296"/>
            <a:ext cx="206629" cy="239725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9195689" y="6286296"/>
            <a:ext cx="909319" cy="239725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0137393" y="6320726"/>
            <a:ext cx="69341" cy="22443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0221468" y="6286296"/>
            <a:ext cx="662431" cy="239725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0921110" y="6317741"/>
            <a:ext cx="523240" cy="227418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5572" y="1294384"/>
            <a:ext cx="5558155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b="0" spc="375" dirty="0">
                <a:latin typeface="MS UI Gothic"/>
                <a:cs typeface="MS UI Gothic"/>
              </a:rPr>
              <a:t>▪	</a:t>
            </a:r>
            <a:r>
              <a:rPr dirty="0"/>
              <a:t>팀프로젝트 주제: (자유주제)</a:t>
            </a:r>
            <a:r>
              <a:rPr spc="-105" dirty="0"/>
              <a:t> </a:t>
            </a:r>
            <a:r>
              <a:rPr dirty="0"/>
              <a:t>IT+웹서비스개발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5572" y="1751838"/>
            <a:ext cx="8927465" cy="4746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>
              <a:lnSpc>
                <a:spcPct val="100000"/>
              </a:lnSpc>
              <a:tabLst>
                <a:tab pos="756285" algn="l"/>
              </a:tabLst>
            </a:pPr>
            <a:r>
              <a:rPr sz="2000" spc="375" dirty="0">
                <a:latin typeface="MS UI Gothic"/>
                <a:cs typeface="MS UI Gothic"/>
              </a:rPr>
              <a:t>▪	</a:t>
            </a:r>
            <a:r>
              <a:rPr sz="2000" dirty="0">
                <a:latin typeface="맑은 고딕"/>
                <a:cs typeface="맑은 고딕"/>
              </a:rPr>
              <a:t>삶에 불편한 부분을 발견하여, 그것을 해결할 수 있는 웹서비스</a:t>
            </a:r>
            <a:r>
              <a:rPr sz="2000" spc="-14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디자인</a:t>
            </a:r>
            <a:endParaRPr sz="2000">
              <a:latin typeface="맑은 고딕"/>
              <a:cs typeface="맑은 고딕"/>
            </a:endParaRPr>
          </a:p>
          <a:p>
            <a:pPr marL="469265">
              <a:lnSpc>
                <a:spcPct val="100000"/>
              </a:lnSpc>
              <a:spcBef>
                <a:spcPts val="1200"/>
              </a:spcBef>
              <a:tabLst>
                <a:tab pos="756285" algn="l"/>
              </a:tabLst>
            </a:pPr>
            <a:r>
              <a:rPr sz="2000" spc="375" dirty="0">
                <a:latin typeface="MS UI Gothic"/>
                <a:cs typeface="MS UI Gothic"/>
              </a:rPr>
              <a:t>▪	</a:t>
            </a:r>
            <a:r>
              <a:rPr sz="2000" dirty="0">
                <a:latin typeface="맑은 고딕"/>
                <a:cs typeface="맑은 고딕"/>
              </a:rPr>
              <a:t>회원가입, 게시판 등 동작하지 않아도 상관없습니다. 모양만</a:t>
            </a:r>
            <a:r>
              <a:rPr sz="2000" spc="-1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채점합니다.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2000" spc="375" dirty="0">
                <a:latin typeface="MS UI Gothic"/>
                <a:cs typeface="MS UI Gothic"/>
              </a:rPr>
              <a:t>▪	</a:t>
            </a:r>
            <a:r>
              <a:rPr sz="2000" b="1" dirty="0">
                <a:latin typeface="맑은 고딕"/>
                <a:cs typeface="맑은 고딕"/>
              </a:rPr>
              <a:t>팀 프로젝트 발표(12/7) 및 보고서</a:t>
            </a:r>
            <a:r>
              <a:rPr sz="2000" b="1" spc="-130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내용</a:t>
            </a:r>
            <a:endParaRPr sz="2000">
              <a:latin typeface="맑은 고딕"/>
              <a:cs typeface="맑은 고딕"/>
            </a:endParaRPr>
          </a:p>
          <a:p>
            <a:pPr marL="440690">
              <a:lnSpc>
                <a:spcPct val="100000"/>
              </a:lnSpc>
              <a:spcBef>
                <a:spcPts val="925"/>
              </a:spcBef>
            </a:pPr>
            <a:r>
              <a:rPr sz="1600" spc="-5" dirty="0">
                <a:latin typeface="맑은 고딕"/>
                <a:cs typeface="맑은 고딕"/>
              </a:rPr>
              <a:t>1) 문제 인식 : 인식된 문제 정의문, 중요성 및 기대 효과</a:t>
            </a:r>
            <a:r>
              <a:rPr sz="1600" spc="6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등</a:t>
            </a:r>
            <a:endParaRPr sz="1600">
              <a:latin typeface="맑은 고딕"/>
              <a:cs typeface="맑은 고딕"/>
            </a:endParaRPr>
          </a:p>
          <a:p>
            <a:pPr marL="440690">
              <a:lnSpc>
                <a:spcPct val="100000"/>
              </a:lnSpc>
              <a:spcBef>
                <a:spcPts val="780"/>
              </a:spcBef>
              <a:tabLst>
                <a:tab pos="5582920" algn="l"/>
              </a:tabLst>
            </a:pPr>
            <a:r>
              <a:rPr sz="1600" spc="-5" dirty="0">
                <a:latin typeface="맑은 고딕"/>
                <a:cs typeface="맑은 고딕"/>
              </a:rPr>
              <a:t>2) 문제 정의 : 5whys 등을 활용한 근본 원인</a:t>
            </a:r>
            <a:r>
              <a:rPr sz="1600" spc="114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분석</a:t>
            </a:r>
            <a:r>
              <a:rPr sz="1600" spc="1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내용,	진짜 문제</a:t>
            </a:r>
            <a:r>
              <a:rPr sz="1600" spc="-8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정의문</a:t>
            </a:r>
            <a:endParaRPr sz="1600">
              <a:latin typeface="맑은 고딕"/>
              <a:cs typeface="맑은 고딕"/>
            </a:endParaRPr>
          </a:p>
          <a:p>
            <a:pPr marL="440690">
              <a:lnSpc>
                <a:spcPct val="100000"/>
              </a:lnSpc>
              <a:spcBef>
                <a:spcPts val="780"/>
              </a:spcBef>
            </a:pPr>
            <a:r>
              <a:rPr sz="1600" spc="-5" dirty="0">
                <a:latin typeface="맑은 고딕"/>
                <a:cs typeface="맑은 고딕"/>
              </a:rPr>
              <a:t>3) </a:t>
            </a:r>
            <a:r>
              <a:rPr sz="1600" spc="-10" dirty="0">
                <a:latin typeface="맑은 고딕"/>
                <a:cs typeface="맑은 고딕"/>
              </a:rPr>
              <a:t>아이디어 </a:t>
            </a:r>
            <a:r>
              <a:rPr sz="1600" spc="-5" dirty="0">
                <a:latin typeface="맑은 고딕"/>
                <a:cs typeface="맑은 고딕"/>
              </a:rPr>
              <a:t>도출 : </a:t>
            </a:r>
            <a:r>
              <a:rPr sz="1600" spc="-10" dirty="0">
                <a:latin typeface="맑은 고딕"/>
                <a:cs typeface="맑은 고딕"/>
              </a:rPr>
              <a:t>브레인스토밍이나 </a:t>
            </a:r>
            <a:r>
              <a:rPr sz="1600" spc="-5" dirty="0">
                <a:latin typeface="맑은 고딕"/>
                <a:cs typeface="맑은 고딕"/>
              </a:rPr>
              <a:t>스캠퍼, 발명 원리, 분리 원리 등을</a:t>
            </a:r>
            <a:r>
              <a:rPr sz="1600" spc="12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활용하여</a:t>
            </a:r>
            <a:endParaRPr sz="1600">
              <a:latin typeface="맑은 고딕"/>
              <a:cs typeface="맑은 고딕"/>
            </a:endParaRPr>
          </a:p>
          <a:p>
            <a:pPr marR="2637790" algn="ctr">
              <a:lnSpc>
                <a:spcPct val="100000"/>
              </a:lnSpc>
              <a:spcBef>
                <a:spcPts val="780"/>
              </a:spcBef>
            </a:pPr>
            <a:r>
              <a:rPr sz="1600" spc="-5" dirty="0">
                <a:latin typeface="맑은 고딕"/>
                <a:cs typeface="맑은 고딕"/>
              </a:rPr>
              <a:t>도출한 아이디어</a:t>
            </a:r>
            <a:r>
              <a:rPr sz="1600" spc="-6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목록</a:t>
            </a:r>
            <a:endParaRPr sz="1600">
              <a:latin typeface="맑은 고딕"/>
              <a:cs typeface="맑은 고딕"/>
            </a:endParaRPr>
          </a:p>
          <a:p>
            <a:pPr marL="440690">
              <a:lnSpc>
                <a:spcPct val="100000"/>
              </a:lnSpc>
              <a:spcBef>
                <a:spcPts val="780"/>
              </a:spcBef>
            </a:pPr>
            <a:r>
              <a:rPr sz="1600" spc="-5" dirty="0">
                <a:latin typeface="맑은 고딕"/>
                <a:cs typeface="맑은 고딕"/>
              </a:rPr>
              <a:t>4) 아이디어 평가 : 가중 순위 결정법 등을 활용한 최적해 선정(아이디어 평가</a:t>
            </a:r>
            <a:r>
              <a:rPr sz="1600" spc="11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테이블)</a:t>
            </a:r>
            <a:endParaRPr sz="1600">
              <a:latin typeface="맑은 고딕"/>
              <a:cs typeface="맑은 고딕"/>
            </a:endParaRPr>
          </a:p>
          <a:p>
            <a:pPr marL="440690">
              <a:lnSpc>
                <a:spcPct val="100000"/>
              </a:lnSpc>
              <a:spcBef>
                <a:spcPts val="780"/>
              </a:spcBef>
            </a:pPr>
            <a:r>
              <a:rPr sz="1600" spc="-5" dirty="0">
                <a:latin typeface="맑은 고딕"/>
                <a:cs typeface="맑은 고딕"/>
              </a:rPr>
              <a:t>5) 최적해 소개 : 최적해 스케치, 상세 기능 및 특징, 기존 유사 제품과 비교(옵션)</a:t>
            </a:r>
            <a:r>
              <a:rPr sz="1600" spc="13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등</a:t>
            </a:r>
            <a:endParaRPr sz="1600">
              <a:latin typeface="맑은 고딕"/>
              <a:cs typeface="맑은 고딕"/>
            </a:endParaRPr>
          </a:p>
          <a:p>
            <a:pPr marL="440690" marR="3246755" indent="1572260">
              <a:lnSpc>
                <a:spcPct val="140600"/>
              </a:lnSpc>
            </a:pPr>
            <a:r>
              <a:rPr sz="1600" spc="-5" dirty="0">
                <a:latin typeface="맑은 고딕"/>
                <a:cs typeface="맑은 고딕"/>
              </a:rPr>
              <a:t>(최적해가 제품인 경우 제품명도 결정함)  6) 최적해 평가 : 최적해의 도덕성과 안전성 평가</a:t>
            </a:r>
            <a:r>
              <a:rPr sz="1600" spc="4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테이블</a:t>
            </a:r>
            <a:endParaRPr sz="16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493395">
              <a:lnSpc>
                <a:spcPct val="100000"/>
              </a:lnSpc>
              <a:tabLst>
                <a:tab pos="780415" algn="l"/>
              </a:tabLst>
            </a:pPr>
            <a:r>
              <a:rPr sz="1600" spc="-350" dirty="0">
                <a:solidFill>
                  <a:srgbClr val="0066FF"/>
                </a:solidFill>
                <a:latin typeface="MS UI Gothic"/>
                <a:cs typeface="MS UI Gothic"/>
              </a:rPr>
              <a:t>✓	</a:t>
            </a:r>
            <a:r>
              <a:rPr sz="1600" spc="-5" dirty="0">
                <a:solidFill>
                  <a:srgbClr val="0066FF"/>
                </a:solidFill>
                <a:latin typeface="맑은 고딕"/>
                <a:cs typeface="맑은 고딕"/>
              </a:rPr>
              <a:t>발표는</a:t>
            </a:r>
            <a:r>
              <a:rPr sz="1600" spc="-114" dirty="0">
                <a:solidFill>
                  <a:srgbClr val="0066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0066FF"/>
                </a:solidFill>
                <a:latin typeface="맑은 고딕"/>
                <a:cs typeface="맑은 고딕"/>
              </a:rPr>
              <a:t>팀</a:t>
            </a:r>
            <a:r>
              <a:rPr sz="1600" spc="-114" dirty="0">
                <a:solidFill>
                  <a:srgbClr val="0066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0066FF"/>
                </a:solidFill>
                <a:latin typeface="맑은 고딕"/>
                <a:cs typeface="맑은 고딕"/>
              </a:rPr>
              <a:t>별로</a:t>
            </a:r>
            <a:r>
              <a:rPr sz="1600" spc="-114" dirty="0">
                <a:solidFill>
                  <a:srgbClr val="0066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0066FF"/>
                </a:solidFill>
                <a:latin typeface="Arial"/>
                <a:cs typeface="Arial"/>
              </a:rPr>
              <a:t>10</a:t>
            </a:r>
            <a:r>
              <a:rPr sz="1600" spc="-5" dirty="0">
                <a:solidFill>
                  <a:srgbClr val="0066FF"/>
                </a:solidFill>
                <a:latin typeface="맑은 고딕"/>
                <a:cs typeface="맑은 고딕"/>
              </a:rPr>
              <a:t>분</a:t>
            </a:r>
            <a:r>
              <a:rPr sz="1600" spc="-110" dirty="0">
                <a:solidFill>
                  <a:srgbClr val="0066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0066FF"/>
                </a:solidFill>
                <a:latin typeface="맑은 고딕"/>
                <a:cs typeface="맑은 고딕"/>
              </a:rPr>
              <a:t>이내</a:t>
            </a:r>
            <a:r>
              <a:rPr sz="1600" spc="-114" dirty="0">
                <a:solidFill>
                  <a:srgbClr val="0066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0066FF"/>
                </a:solidFill>
                <a:latin typeface="맑은 고딕"/>
                <a:cs typeface="맑은 고딕"/>
              </a:rPr>
              <a:t>녹화본</a:t>
            </a:r>
            <a:r>
              <a:rPr sz="1600" spc="-100" dirty="0">
                <a:solidFill>
                  <a:srgbClr val="0066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0066FF"/>
                </a:solidFill>
                <a:latin typeface="맑은 고딕"/>
                <a:cs typeface="맑은 고딕"/>
              </a:rPr>
              <a:t>제출</a:t>
            </a:r>
            <a:r>
              <a:rPr sz="1600" spc="-5" dirty="0">
                <a:solidFill>
                  <a:srgbClr val="0066FF"/>
                </a:solidFill>
                <a:latin typeface="Arial"/>
                <a:cs typeface="Arial"/>
              </a:rPr>
              <a:t>,</a:t>
            </a:r>
            <a:r>
              <a:rPr sz="1600" spc="1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66FF"/>
                </a:solidFill>
                <a:latin typeface="맑은 고딕"/>
                <a:cs typeface="맑은 고딕"/>
              </a:rPr>
              <a:t>최종</a:t>
            </a:r>
            <a:r>
              <a:rPr sz="1600" spc="-114" dirty="0">
                <a:solidFill>
                  <a:srgbClr val="0066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0066FF"/>
                </a:solidFill>
                <a:latin typeface="맑은 고딕"/>
                <a:cs typeface="맑은 고딕"/>
              </a:rPr>
              <a:t>보고서는</a:t>
            </a:r>
            <a:r>
              <a:rPr sz="1600" spc="-100" dirty="0">
                <a:solidFill>
                  <a:srgbClr val="0066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0066FF"/>
                </a:solidFill>
                <a:latin typeface="맑은 고딕"/>
                <a:cs typeface="맑은 고딕"/>
              </a:rPr>
              <a:t>발표</a:t>
            </a:r>
            <a:r>
              <a:rPr sz="1600" spc="-114" dirty="0">
                <a:solidFill>
                  <a:srgbClr val="0066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0066FF"/>
                </a:solidFill>
                <a:latin typeface="맑은 고딕"/>
                <a:cs typeface="맑은 고딕"/>
              </a:rPr>
              <a:t>내용보다</a:t>
            </a:r>
            <a:r>
              <a:rPr sz="1600" spc="-100" dirty="0">
                <a:solidFill>
                  <a:srgbClr val="0066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0066FF"/>
                </a:solidFill>
                <a:latin typeface="맑은 고딕"/>
                <a:cs typeface="맑은 고딕"/>
              </a:rPr>
              <a:t>자세한</a:t>
            </a:r>
            <a:r>
              <a:rPr sz="1600" spc="-110" dirty="0">
                <a:solidFill>
                  <a:srgbClr val="0066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0066FF"/>
                </a:solidFill>
                <a:latin typeface="맑은 고딕"/>
                <a:cs typeface="맑은 고딕"/>
              </a:rPr>
              <a:t>내용</a:t>
            </a:r>
            <a:r>
              <a:rPr sz="1600" spc="-114" dirty="0">
                <a:solidFill>
                  <a:srgbClr val="0066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0066FF"/>
                </a:solidFill>
                <a:latin typeface="맑은 고딕"/>
                <a:cs typeface="맑은 고딕"/>
              </a:rPr>
              <a:t>포함</a:t>
            </a:r>
            <a:endParaRPr sz="16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0888" y="434340"/>
            <a:ext cx="1323594" cy="30403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object 3"/>
          <p:cNvSpPr/>
          <p:nvPr/>
        </p:nvSpPr>
        <p:spPr>
          <a:xfrm>
            <a:off x="1472183" y="1354797"/>
            <a:ext cx="2077974" cy="24464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4"/>
          <p:cNvSpPr/>
          <p:nvPr/>
        </p:nvSpPr>
        <p:spPr>
          <a:xfrm>
            <a:off x="1059180" y="1335024"/>
            <a:ext cx="315468" cy="28041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object 5"/>
          <p:cNvSpPr/>
          <p:nvPr/>
        </p:nvSpPr>
        <p:spPr>
          <a:xfrm>
            <a:off x="1507236" y="1883664"/>
            <a:ext cx="4403598" cy="244601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object 6"/>
          <p:cNvSpPr/>
          <p:nvPr/>
        </p:nvSpPr>
        <p:spPr>
          <a:xfrm>
            <a:off x="1264919" y="5870447"/>
            <a:ext cx="471703" cy="240029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object 7"/>
          <p:cNvSpPr/>
          <p:nvPr/>
        </p:nvSpPr>
        <p:spPr>
          <a:xfrm>
            <a:off x="838200" y="5850635"/>
            <a:ext cx="315468" cy="28041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8" name="object 8"/>
          <p:cNvSpPr/>
          <p:nvPr/>
        </p:nvSpPr>
        <p:spPr>
          <a:xfrm>
            <a:off x="1304544" y="6399276"/>
            <a:ext cx="5110733" cy="244640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86000" y="2491200"/>
          <a:ext cx="5914799" cy="2483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4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9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6888">
                <a:tc>
                  <a:txBody>
                    <a:bodyPr/>
                    <a:lstStyle/>
                    <a:p>
                      <a:pPr marL="89535" algn="ctr">
                        <a:lnSpc>
                          <a:spcPct val="100000"/>
                        </a:lnSpc>
                        <a:spcBef>
                          <a:spcPts val="505"/>
                        </a:spcBef>
                        <a:defRPr lang="ko-KR" altLang="en-US"/>
                      </a:pPr>
                      <a:r>
                        <a:rPr lang="ko-KR" sz="1000" b="1" spc="-90">
                          <a:solidFill>
                            <a:srgbClr val="FFFFFF"/>
                          </a:solidFill>
                          <a:latin typeface="맑은 고딕"/>
                          <a:ea typeface="+mj-ea"/>
                          <a:cs typeface="맑은 고딕"/>
                        </a:rPr>
                        <a:t>구분</a:t>
                      </a:r>
                      <a:endParaRPr lang="ko-KR" sz="1000">
                        <a:latin typeface="맑은 고딕"/>
                        <a:ea typeface="+mj-ea"/>
                        <a:cs typeface="맑은 고딕"/>
                      </a:endParaRPr>
                    </a:p>
                  </a:txBody>
                  <a:tcPr marL="0" marR="0" marT="0" marB="0" anchor="ctr">
                    <a:lnR w="3555">
                      <a:solidFill>
                        <a:srgbClr val="000000"/>
                      </a:solidFill>
                      <a:prstDash val="solid"/>
                    </a:lnR>
                    <a:lnT w="21590">
                      <a:solidFill>
                        <a:srgbClr val="000000"/>
                      </a:solidFill>
                      <a:prstDash val="solid"/>
                    </a:lnT>
                    <a:lnB w="21590">
                      <a:solidFill>
                        <a:srgbClr val="000000"/>
                      </a:solidFill>
                      <a:prstDash val="soli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505"/>
                        </a:spcBef>
                        <a:defRPr lang="ko-KR" altLang="en-US"/>
                      </a:pPr>
                      <a:r>
                        <a:rPr lang="ko-KR" sz="1000" b="1" spc="-90">
                          <a:solidFill>
                            <a:srgbClr val="FFFFFF"/>
                          </a:solidFill>
                          <a:latin typeface="맑은 고딕"/>
                          <a:ea typeface="+mj-ea"/>
                          <a:cs typeface="맑은 고딕"/>
                        </a:rPr>
                        <a:t>과거</a:t>
                      </a:r>
                      <a:endParaRPr lang="ko-KR" sz="1000">
                        <a:latin typeface="맑은 고딕"/>
                        <a:ea typeface="+mj-ea"/>
                        <a:cs typeface="맑은 고딕"/>
                      </a:endParaRPr>
                    </a:p>
                  </a:txBody>
                  <a:tcPr marL="0" marR="0" marT="0" marB="0" anchor="ctr">
                    <a:lnL w="3555">
                      <a:solidFill>
                        <a:srgbClr val="000000"/>
                      </a:solidFill>
                      <a:prstDash val="solid"/>
                    </a:lnL>
                    <a:lnR w="3555">
                      <a:solidFill>
                        <a:srgbClr val="000000"/>
                      </a:solidFill>
                      <a:prstDash val="solid"/>
                    </a:lnR>
                    <a:lnT w="21590">
                      <a:solidFill>
                        <a:srgbClr val="000000"/>
                      </a:solidFill>
                      <a:prstDash val="solid"/>
                    </a:lnT>
                    <a:lnB w="21590">
                      <a:solidFill>
                        <a:srgbClr val="000000"/>
                      </a:solidFill>
                      <a:prstDash val="soli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marL="671195" algn="ctr">
                        <a:lnSpc>
                          <a:spcPct val="100000"/>
                        </a:lnSpc>
                        <a:spcBef>
                          <a:spcPts val="505"/>
                        </a:spcBef>
                        <a:defRPr lang="ko-KR" altLang="en-US"/>
                      </a:pPr>
                      <a:r>
                        <a:rPr lang="ko-KR" sz="1000" b="1" spc="-90">
                          <a:solidFill>
                            <a:srgbClr val="FFFFFF"/>
                          </a:solidFill>
                          <a:latin typeface="맑은 고딕"/>
                          <a:ea typeface="+mj-ea"/>
                          <a:cs typeface="맑은 고딕"/>
                        </a:rPr>
                        <a:t>현재</a:t>
                      </a:r>
                      <a:endParaRPr lang="ko-KR" sz="1000">
                        <a:latin typeface="맑은 고딕"/>
                        <a:ea typeface="+mj-ea"/>
                        <a:cs typeface="맑은 고딕"/>
                      </a:endParaRPr>
                    </a:p>
                  </a:txBody>
                  <a:tcPr marL="0" marR="0" marT="0" marB="0" anchor="ctr">
                    <a:lnL w="3555">
                      <a:solidFill>
                        <a:srgbClr val="000000"/>
                      </a:solidFill>
                      <a:prstDash val="solid"/>
                    </a:lnL>
                    <a:lnR w="3555">
                      <a:solidFill>
                        <a:srgbClr val="000000"/>
                      </a:solidFill>
                      <a:prstDash val="solid"/>
                    </a:lnR>
                    <a:lnT w="21590">
                      <a:solidFill>
                        <a:srgbClr val="000000"/>
                      </a:solidFill>
                      <a:prstDash val="solid"/>
                    </a:lnT>
                    <a:lnB w="21590">
                      <a:solidFill>
                        <a:srgbClr val="000000"/>
                      </a:solidFill>
                      <a:prstDash val="soli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marL="86360" algn="ctr">
                        <a:lnSpc>
                          <a:spcPct val="100000"/>
                        </a:lnSpc>
                        <a:spcBef>
                          <a:spcPts val="505"/>
                        </a:spcBef>
                        <a:defRPr lang="ko-KR" altLang="en-US"/>
                      </a:pPr>
                      <a:r>
                        <a:rPr lang="ko-KR" sz="1000" b="1" spc="-90">
                          <a:solidFill>
                            <a:srgbClr val="FFFFFF"/>
                          </a:solidFill>
                          <a:latin typeface="맑은 고딕"/>
                          <a:ea typeface="+mj-ea"/>
                          <a:cs typeface="맑은 고딕"/>
                        </a:rPr>
                        <a:t>미래</a:t>
                      </a:r>
                      <a:endParaRPr lang="ko-KR" sz="1000">
                        <a:latin typeface="맑은 고딕"/>
                        <a:ea typeface="+mj-ea"/>
                        <a:cs typeface="맑은 고딕"/>
                      </a:endParaRPr>
                    </a:p>
                  </a:txBody>
                  <a:tcPr marL="0" marR="0" marT="0" marB="0" anchor="ctr">
                    <a:lnL w="3555">
                      <a:solidFill>
                        <a:srgbClr val="000000"/>
                      </a:solidFill>
                      <a:prstDash val="solid"/>
                    </a:lnL>
                    <a:lnT w="21590">
                      <a:solidFill>
                        <a:srgbClr val="000000"/>
                      </a:solidFill>
                      <a:prstDash val="solid"/>
                    </a:lnT>
                    <a:lnB w="21590">
                      <a:solidFill>
                        <a:srgbClr val="000000"/>
                      </a:solidFill>
                      <a:prstDash val="solid"/>
                    </a:lnB>
                    <a:solidFill>
                      <a:srgbClr val="7878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735">
                <a:tc>
                  <a:txBody>
                    <a:bodyPr/>
                    <a:lstStyle/>
                    <a:p>
                      <a:pPr marL="400050" algn="ctr">
                        <a:lnSpc>
                          <a:spcPct val="100000"/>
                        </a:lnSpc>
                        <a:defRPr lang="ko-KR" altLang="en-US"/>
                      </a:pPr>
                      <a:r>
                        <a:rPr lang="ko-KR" sz="1000" b="0" spc="-104">
                          <a:latin typeface="맑은 고딕"/>
                          <a:ea typeface="+mj-ea"/>
                          <a:cs typeface="맑은 고딕"/>
                        </a:rPr>
                        <a:t>상위시스템</a:t>
                      </a:r>
                      <a:endParaRPr lang="ko-KR" sz="1000">
                        <a:latin typeface="맑은 고딕"/>
                        <a:ea typeface="+mj-ea"/>
                        <a:cs typeface="맑은 고딕"/>
                      </a:endParaRPr>
                    </a:p>
                  </a:txBody>
                  <a:tcPr marL="0" marR="0" marT="0" marB="0" anchor="ctr">
                    <a:lnR w="3555">
                      <a:solidFill>
                        <a:srgbClr val="000000"/>
                      </a:solidFill>
                      <a:prstDash val="solid"/>
                    </a:lnR>
                    <a:lnT w="21590">
                      <a:solidFill>
                        <a:srgbClr val="000000"/>
                      </a:solidFill>
                      <a:prstDash val="solid"/>
                    </a:lnT>
                    <a:lnB w="355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>
                          <a:latin typeface="맑은 고딕"/>
                          <a:ea typeface="+mj-ea"/>
                          <a:cs typeface="맑은 고딕"/>
                        </a:rPr>
                        <a:t>신문사, 잡지, 뉴스, 신문 배달 등</a:t>
                      </a:r>
                    </a:p>
                  </a:txBody>
                  <a:tcPr marL="0" marR="0" marT="0" marB="0" anchor="ctr">
                    <a:lnL w="3555">
                      <a:solidFill>
                        <a:srgbClr val="000000"/>
                      </a:solidFill>
                      <a:prstDash val="solid"/>
                    </a:lnL>
                    <a:lnR w="3555">
                      <a:solidFill>
                        <a:srgbClr val="000000"/>
                      </a:solidFill>
                      <a:prstDash val="solid"/>
                    </a:lnR>
                    <a:lnT w="21590">
                      <a:solidFill>
                        <a:srgbClr val="000000"/>
                      </a:solidFill>
                      <a:prstDash val="solid"/>
                    </a:lnT>
                    <a:lnB w="355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>
                          <a:latin typeface="맑은 고딕"/>
                          <a:ea typeface="+mj-ea"/>
                          <a:cs typeface="맑은 고딕"/>
                        </a:rPr>
                        <a:t>유튜브, 스트리밍 사이트,블로그, </a:t>
                      </a:r>
                      <a:r>
                        <a:rPr lang="en-US" altLang="ko-KR" sz="1000">
                          <a:latin typeface="맑은 고딕"/>
                          <a:ea typeface="+mj-ea"/>
                          <a:cs typeface="맑은 고딕"/>
                        </a:rPr>
                        <a:t>SNS</a:t>
                      </a:r>
                      <a:r>
                        <a:rPr lang="ko-KR" altLang="en-US" sz="1000">
                          <a:latin typeface="맑은 고딕"/>
                          <a:ea typeface="+mj-ea"/>
                          <a:cs typeface="맑은 고딕"/>
                        </a:rPr>
                        <a:t> 플랫폼 등</a:t>
                      </a:r>
                    </a:p>
                  </a:txBody>
                  <a:tcPr marL="0" marR="0" marT="0" marB="0" anchor="ctr">
                    <a:lnL w="3555">
                      <a:solidFill>
                        <a:srgbClr val="000000"/>
                      </a:solidFill>
                      <a:prstDash val="solid"/>
                    </a:lnL>
                    <a:lnR w="3555">
                      <a:solidFill>
                        <a:srgbClr val="000000"/>
                      </a:solidFill>
                      <a:prstDash val="solid"/>
                    </a:lnR>
                    <a:lnT w="21590">
                      <a:solidFill>
                        <a:srgbClr val="000000"/>
                      </a:solidFill>
                      <a:prstDash val="solid"/>
                    </a:lnT>
                    <a:lnB w="355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>
                          <a:latin typeface="맑은 고딕"/>
                          <a:ea typeface="+mj-ea"/>
                          <a:cs typeface="맑은 고딕"/>
                        </a:rPr>
                        <a:t>로보 어드바이저, 메타버스, 홀로그램 등</a:t>
                      </a:r>
                    </a:p>
                  </a:txBody>
                  <a:tcPr marL="0" marR="0" marT="0" marB="0" anchor="ctr">
                    <a:lnL w="3555">
                      <a:solidFill>
                        <a:srgbClr val="000000"/>
                      </a:solidFill>
                      <a:prstDash val="solid"/>
                    </a:lnL>
                    <a:lnT w="21590">
                      <a:solidFill>
                        <a:srgbClr val="000000"/>
                      </a:solidFill>
                      <a:prstDash val="solid"/>
                    </a:lnT>
                    <a:lnB w="355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734">
                <a:tc>
                  <a:txBody>
                    <a:bodyPr/>
                    <a:lstStyle/>
                    <a:p>
                      <a:pPr marL="400050" algn="ctr">
                        <a:lnSpc>
                          <a:spcPct val="100000"/>
                        </a:lnSpc>
                        <a:defRPr lang="ko-KR" altLang="en-US"/>
                      </a:pPr>
                      <a:r>
                        <a:rPr lang="ko-KR" sz="1000" b="0" spc="-104">
                          <a:latin typeface="맑은 고딕"/>
                          <a:ea typeface="+mj-ea"/>
                          <a:cs typeface="맑은 고딕"/>
                        </a:rPr>
                        <a:t>시스템</a:t>
                      </a:r>
                      <a:endParaRPr lang="ko-KR" sz="1000">
                        <a:latin typeface="맑은 고딕"/>
                        <a:ea typeface="+mj-ea"/>
                        <a:cs typeface="맑은 고딕"/>
                      </a:endParaRPr>
                    </a:p>
                  </a:txBody>
                  <a:tcPr marL="0" marR="0" marT="0" marB="0" anchor="ctr">
                    <a:lnR w="3555">
                      <a:solidFill>
                        <a:srgbClr val="000000"/>
                      </a:solidFill>
                      <a:prstDash val="solid"/>
                    </a:lnR>
                    <a:lnT w="3555">
                      <a:solidFill>
                        <a:srgbClr val="000000"/>
                      </a:solidFill>
                      <a:prstDash val="solid"/>
                    </a:lnT>
                    <a:lnB w="355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>
                          <a:latin typeface="맑은 고딕"/>
                          <a:ea typeface="+mj-ea"/>
                          <a:cs typeface="맑은 고딕"/>
                        </a:rPr>
                        <a:t>신문 </a:t>
                      </a:r>
                    </a:p>
                  </a:txBody>
                  <a:tcPr marL="0" marR="0" marT="0" marB="0" anchor="ctr">
                    <a:lnL w="3555">
                      <a:solidFill>
                        <a:srgbClr val="000000"/>
                      </a:solidFill>
                      <a:prstDash val="solid"/>
                    </a:lnL>
                    <a:lnR w="3555">
                      <a:solidFill>
                        <a:srgbClr val="000000"/>
                      </a:solidFill>
                      <a:prstDash val="solid"/>
                    </a:lnR>
                    <a:lnT w="3555">
                      <a:solidFill>
                        <a:srgbClr val="000000"/>
                      </a:solidFill>
                      <a:prstDash val="solid"/>
                    </a:lnT>
                    <a:lnB w="355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5480">
                        <a:lnSpc>
                          <a:spcPct val="100000"/>
                        </a:lnSpc>
                        <a:defRPr lang="ko-KR" altLang="en-US"/>
                      </a:pPr>
                      <a:r>
                        <a:rPr lang="ko-KR" sz="1000" b="1" spc="-5">
                          <a:latin typeface="맑은 고딕"/>
                          <a:ea typeface="+mj-ea"/>
                          <a:cs typeface="맑은 고딕"/>
                        </a:rPr>
                        <a:t>웹</a:t>
                      </a:r>
                      <a:r>
                        <a:rPr lang="ko-KR" sz="1000" b="1" spc="-300">
                          <a:latin typeface="맑은 고딕"/>
                          <a:ea typeface="+mj-ea"/>
                          <a:cs typeface="맑은 고딕"/>
                        </a:rPr>
                        <a:t> </a:t>
                      </a:r>
                      <a:r>
                        <a:rPr lang="ko-KR" sz="1000" b="1" spc="-100">
                          <a:latin typeface="맑은 고딕"/>
                          <a:ea typeface="+mj-ea"/>
                          <a:cs typeface="맑은 고딕"/>
                        </a:rPr>
                        <a:t>서비스</a:t>
                      </a:r>
                      <a:endParaRPr lang="ko-KR" sz="1000">
                        <a:latin typeface="맑은 고딕"/>
                        <a:ea typeface="+mj-ea"/>
                        <a:cs typeface="맑은 고딕"/>
                      </a:endParaRPr>
                    </a:p>
                  </a:txBody>
                  <a:tcPr marL="0" marR="0" marT="0" marB="0" anchor="ctr">
                    <a:lnL w="3555">
                      <a:solidFill>
                        <a:srgbClr val="000000"/>
                      </a:solidFill>
                      <a:prstDash val="solid"/>
                    </a:lnL>
                    <a:lnR w="3555">
                      <a:solidFill>
                        <a:srgbClr val="000000"/>
                      </a:solidFill>
                      <a:prstDash val="solid"/>
                    </a:lnR>
                    <a:lnT w="3555">
                      <a:solidFill>
                        <a:srgbClr val="000000"/>
                      </a:solidFill>
                      <a:prstDash val="solid"/>
                    </a:lnT>
                    <a:lnB w="355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>
                          <a:latin typeface="맑은 고딕"/>
                          <a:ea typeface="+mj-ea"/>
                          <a:cs typeface="맑은 고딕"/>
                        </a:rPr>
                        <a:t>VR</a:t>
                      </a:r>
                    </a:p>
                  </a:txBody>
                  <a:tcPr marL="0" marR="0" marT="0" marB="0" anchor="ctr">
                    <a:lnL w="3555">
                      <a:solidFill>
                        <a:srgbClr val="000000"/>
                      </a:solidFill>
                      <a:prstDash val="solid"/>
                    </a:lnL>
                    <a:lnT w="3555">
                      <a:solidFill>
                        <a:srgbClr val="000000"/>
                      </a:solidFill>
                      <a:prstDash val="solid"/>
                    </a:lnT>
                    <a:lnB w="355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641">
                <a:tc>
                  <a:txBody>
                    <a:bodyPr/>
                    <a:lstStyle/>
                    <a:p>
                      <a:pPr marL="400050" algn="ctr">
                        <a:lnSpc>
                          <a:spcPct val="100000"/>
                        </a:lnSpc>
                        <a:spcBef>
                          <a:spcPts val="5"/>
                        </a:spcBef>
                        <a:defRPr lang="ko-KR" altLang="en-US"/>
                      </a:pPr>
                      <a:r>
                        <a:rPr lang="ko-KR" sz="1000" b="0" spc="-104">
                          <a:latin typeface="맑은 고딕"/>
                          <a:ea typeface="+mj-ea"/>
                          <a:cs typeface="맑은 고딕"/>
                        </a:rPr>
                        <a:t>하위시스템</a:t>
                      </a:r>
                      <a:endParaRPr lang="ko-KR" sz="1000">
                        <a:latin typeface="맑은 고딕"/>
                        <a:ea typeface="+mj-ea"/>
                        <a:cs typeface="맑은 고딕"/>
                      </a:endParaRPr>
                    </a:p>
                  </a:txBody>
                  <a:tcPr marL="0" marR="0" marT="0" marB="0" anchor="ctr">
                    <a:lnR w="3555">
                      <a:solidFill>
                        <a:srgbClr val="000000"/>
                      </a:solidFill>
                      <a:prstDash val="solid"/>
                    </a:lnR>
                    <a:lnT w="3555">
                      <a:solidFill>
                        <a:srgbClr val="000000"/>
                      </a:solidFill>
                      <a:prstDash val="solid"/>
                    </a:lnT>
                    <a:lnB w="2158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>
                          <a:latin typeface="맑은 고딕"/>
                          <a:ea typeface="+mj-ea"/>
                          <a:cs typeface="맑은 고딕"/>
                        </a:rPr>
                        <a:t>인쇄, 종이, 잉크, 정보 등</a:t>
                      </a:r>
                    </a:p>
                  </a:txBody>
                  <a:tcPr marL="0" marR="0" marT="0" marB="0" anchor="ctr">
                    <a:lnL w="3555">
                      <a:solidFill>
                        <a:srgbClr val="000000"/>
                      </a:solidFill>
                      <a:prstDash val="solid"/>
                    </a:lnL>
                    <a:lnR w="3555">
                      <a:solidFill>
                        <a:srgbClr val="000000"/>
                      </a:solidFill>
                      <a:prstDash val="solid"/>
                    </a:lnR>
                    <a:lnT w="3555">
                      <a:solidFill>
                        <a:srgbClr val="000000"/>
                      </a:solidFill>
                      <a:prstDash val="solid"/>
                    </a:lnT>
                    <a:lnB w="2158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>
                          <a:latin typeface="맑은 고딕"/>
                          <a:ea typeface="+mj-ea"/>
                          <a:cs typeface="맑은 고딕"/>
                        </a:rPr>
                        <a:t>프로토콜, </a:t>
                      </a:r>
                      <a:r>
                        <a:rPr lang="en-US" altLang="ko-KR" sz="1000">
                          <a:latin typeface="맑은 고딕"/>
                          <a:ea typeface="+mj-ea"/>
                          <a:cs typeface="맑은 고딕"/>
                        </a:rPr>
                        <a:t>DB</a:t>
                      </a:r>
                      <a:r>
                        <a:rPr lang="ko-KR" altLang="en-US" sz="1000">
                          <a:latin typeface="맑은 고딕"/>
                          <a:ea typeface="+mj-ea"/>
                          <a:cs typeface="맑은 고딕"/>
                        </a:rPr>
                        <a:t>, 서버, 디자인, </a:t>
                      </a:r>
                      <a:r>
                        <a:rPr lang="en-US" altLang="ko-KR" sz="1000">
                          <a:latin typeface="맑은 고딕"/>
                          <a:ea typeface="+mj-ea"/>
                          <a:cs typeface="맑은 고딕"/>
                        </a:rPr>
                        <a:t>UDDI</a:t>
                      </a:r>
                      <a:r>
                        <a:rPr lang="ko-KR" altLang="en-US" sz="1000">
                          <a:latin typeface="맑은 고딕"/>
                          <a:ea typeface="+mj-ea"/>
                          <a:cs typeface="맑은 고딕"/>
                        </a:rPr>
                        <a:t> 등</a:t>
                      </a:r>
                    </a:p>
                  </a:txBody>
                  <a:tcPr marL="0" marR="0" marT="0" marB="0" anchor="ctr">
                    <a:lnL w="3555">
                      <a:solidFill>
                        <a:srgbClr val="000000"/>
                      </a:solidFill>
                      <a:prstDash val="solid"/>
                    </a:lnL>
                    <a:lnR w="3555">
                      <a:solidFill>
                        <a:srgbClr val="000000"/>
                      </a:solidFill>
                      <a:prstDash val="solid"/>
                    </a:lnR>
                    <a:lnT w="3555">
                      <a:solidFill>
                        <a:srgbClr val="000000"/>
                      </a:solidFill>
                      <a:prstDash val="solid"/>
                    </a:lnT>
                    <a:lnB w="2158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>
                          <a:latin typeface="맑은 고딕"/>
                          <a:ea typeface="+mj-ea"/>
                          <a:cs typeface="맑은 고딕"/>
                        </a:rPr>
                        <a:t>빅데이터, 알고리즘, </a:t>
                      </a:r>
                      <a:r>
                        <a:rPr lang="en-US" altLang="ko-KR" sz="1000">
                          <a:latin typeface="맑은 고딕"/>
                          <a:ea typeface="+mj-ea"/>
                          <a:cs typeface="맑은 고딕"/>
                        </a:rPr>
                        <a:t>3D</a:t>
                      </a:r>
                      <a:r>
                        <a:rPr lang="ko-KR" altLang="en-US" sz="1000">
                          <a:latin typeface="맑은 고딕"/>
                          <a:ea typeface="+mj-ea"/>
                          <a:cs typeface="맑은 고딕"/>
                        </a:rPr>
                        <a:t> 그래픽, 모션 캡처 등</a:t>
                      </a:r>
                    </a:p>
                  </a:txBody>
                  <a:tcPr marL="0" marR="0" marT="0" marB="0" anchor="ctr">
                    <a:lnL w="3555">
                      <a:solidFill>
                        <a:srgbClr val="000000"/>
                      </a:solidFill>
                      <a:prstDash val="solid"/>
                    </a:lnL>
                    <a:lnT w="3555">
                      <a:solidFill>
                        <a:srgbClr val="000000"/>
                      </a:solidFill>
                      <a:prstDash val="solid"/>
                    </a:lnT>
                    <a:lnB w="2158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003795" y="2337816"/>
          <a:ext cx="4273550" cy="27913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927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45"/>
                        </a:spcBef>
                        <a:defRPr lang="ko-KR" altLang="en-US"/>
                      </a:pPr>
                      <a:r>
                        <a:rPr lang="ko-KR" sz="1000" b="1" spc="-90">
                          <a:solidFill>
                            <a:srgbClr val="FFFFFF"/>
                          </a:solidFill>
                          <a:latin typeface="맑은 고딕"/>
                          <a:ea typeface="+mj-ea"/>
                          <a:cs typeface="맑은 고딕"/>
                        </a:rPr>
                        <a:t>구분</a:t>
                      </a:r>
                      <a:endParaRPr lang="ko-KR" sz="1000">
                        <a:latin typeface="맑은 고딕"/>
                        <a:ea typeface="+mj-ea"/>
                        <a:cs typeface="맑은 고딕"/>
                      </a:endParaRPr>
                    </a:p>
                  </a:txBody>
                  <a:tcPr marL="0" marR="0" marT="0" marB="0" anchor="ctr">
                    <a:lnR w="3555">
                      <a:solidFill>
                        <a:srgbClr val="000000"/>
                      </a:solidFill>
                      <a:prstDash val="solid"/>
                    </a:lnR>
                    <a:lnT w="21590">
                      <a:solidFill>
                        <a:srgbClr val="000000"/>
                      </a:solidFill>
                      <a:prstDash val="solid"/>
                    </a:lnT>
                    <a:lnB w="2159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948055">
                        <a:lnSpc>
                          <a:spcPct val="100000"/>
                        </a:lnSpc>
                        <a:spcBef>
                          <a:spcPts val="645"/>
                        </a:spcBef>
                        <a:defRPr lang="ko-KR" altLang="en-US"/>
                      </a:pPr>
                      <a:r>
                        <a:rPr lang="ko-KR" sz="1000" b="1" spc="-65">
                          <a:solidFill>
                            <a:srgbClr val="FFFFFF"/>
                          </a:solidFill>
                          <a:latin typeface="맑은 고딕"/>
                          <a:ea typeface="+mj-ea"/>
                          <a:cs typeface="맑은 고딕"/>
                        </a:rPr>
                        <a:t>인식된</a:t>
                      </a:r>
                      <a:r>
                        <a:rPr lang="ko-KR" sz="1000" b="1" spc="-190">
                          <a:solidFill>
                            <a:srgbClr val="FFFFFF"/>
                          </a:solidFill>
                          <a:latin typeface="맑은 고딕"/>
                          <a:ea typeface="+mj-ea"/>
                          <a:cs typeface="맑은 고딕"/>
                        </a:rPr>
                        <a:t> </a:t>
                      </a:r>
                      <a:r>
                        <a:rPr lang="ko-KR" sz="1000" b="1" spc="-50">
                          <a:solidFill>
                            <a:srgbClr val="FFFFFF"/>
                          </a:solidFill>
                          <a:latin typeface="맑은 고딕"/>
                          <a:ea typeface="+mj-ea"/>
                          <a:cs typeface="맑은 고딕"/>
                        </a:rPr>
                        <a:t>문제</a:t>
                      </a:r>
                      <a:r>
                        <a:rPr lang="ko-KR" sz="1000" b="1" spc="-190">
                          <a:solidFill>
                            <a:srgbClr val="FFFFFF"/>
                          </a:solidFill>
                          <a:latin typeface="맑은 고딕"/>
                          <a:ea typeface="+mj-ea"/>
                          <a:cs typeface="맑은 고딕"/>
                        </a:rPr>
                        <a:t> </a:t>
                      </a:r>
                      <a:r>
                        <a:rPr lang="ko-KR" sz="1000" b="1" spc="-90">
                          <a:solidFill>
                            <a:srgbClr val="FFFFFF"/>
                          </a:solidFill>
                          <a:latin typeface="맑은 고딕"/>
                          <a:ea typeface="+mj-ea"/>
                          <a:cs typeface="맑은 고딕"/>
                        </a:rPr>
                        <a:t>정의문</a:t>
                      </a:r>
                      <a:endParaRPr lang="ko-KR" sz="1000">
                        <a:latin typeface="맑은 고딕"/>
                        <a:ea typeface="+mj-ea"/>
                        <a:cs typeface="맑은 고딕"/>
                      </a:endParaRPr>
                    </a:p>
                  </a:txBody>
                  <a:tcPr marL="0" marR="0" marT="0" marB="0" anchor="ctr">
                    <a:lnL w="3555">
                      <a:solidFill>
                        <a:srgbClr val="000000"/>
                      </a:solidFill>
                      <a:prstDash val="solid"/>
                    </a:lnL>
                    <a:lnT w="21590">
                      <a:solidFill>
                        <a:srgbClr val="000000"/>
                      </a:solidFill>
                      <a:prstDash val="solid"/>
                    </a:lnT>
                    <a:lnB w="2159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388">
                <a:tc>
                  <a:txBody>
                    <a:bodyPr/>
                    <a:lstStyle/>
                    <a:p>
                      <a:pPr marL="400685">
                        <a:lnSpc>
                          <a:spcPct val="100000"/>
                        </a:lnSpc>
                        <a:spcBef>
                          <a:spcPts val="5"/>
                        </a:spcBef>
                        <a:defRPr lang="ko-KR" altLang="en-US"/>
                      </a:pPr>
                      <a:r>
                        <a:rPr lang="ko-KR" sz="1000" b="0" spc="-104">
                          <a:latin typeface="맑은 고딕"/>
                          <a:ea typeface="+mj-ea"/>
                          <a:cs typeface="맑은 고딕"/>
                        </a:rPr>
                        <a:t>상위시스템</a:t>
                      </a:r>
                      <a:endParaRPr lang="ko-KR" sz="1000">
                        <a:latin typeface="맑은 고딕"/>
                        <a:ea typeface="+mj-ea"/>
                        <a:cs typeface="맑은 고딕"/>
                      </a:endParaRPr>
                    </a:p>
                  </a:txBody>
                  <a:tcPr marL="0" marR="0" marT="0" marB="0" anchor="ctr">
                    <a:lnR w="3555">
                      <a:solidFill>
                        <a:srgbClr val="000000"/>
                      </a:solidFill>
                      <a:prstDash val="solid"/>
                    </a:lnR>
                    <a:lnT w="21590">
                      <a:solidFill>
                        <a:srgbClr val="000000"/>
                      </a:solidFill>
                      <a:prstDash val="solid"/>
                    </a:lnT>
                    <a:lnB w="355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맑은 고딕"/>
                          <a:ea typeface="+mj-ea"/>
                          <a:cs typeface="맑은 고딕"/>
                        </a:rPr>
                        <a:t>-  보다 시각적인 자극을 위해 현실과 비슷한</a:t>
                      </a:r>
                      <a:r>
                        <a:rPr lang="en-US" altLang="ko-KR" sz="1000">
                          <a:latin typeface="맑은 고딕"/>
                          <a:ea typeface="+mj-ea"/>
                          <a:cs typeface="맑은 고딕"/>
                        </a:rPr>
                        <a:t> </a:t>
                      </a:r>
                      <a:r>
                        <a:rPr lang="ko-KR" altLang="en-US" sz="1000">
                          <a:latin typeface="맑은 고딕"/>
                          <a:ea typeface="+mj-ea"/>
                          <a:cs typeface="맑은 고딕"/>
                        </a:rPr>
                        <a:t>가상현실을 도입한 홀로그램을 개발하자</a:t>
                      </a:r>
                    </a:p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맑은 고딕"/>
                          <a:ea typeface="+mj-ea"/>
                          <a:cs typeface="맑은 고딕"/>
                        </a:rPr>
                        <a:t>-</a:t>
                      </a:r>
                      <a:r>
                        <a:rPr lang="en-US" altLang="ko-KR" sz="1000">
                          <a:latin typeface="맑은 고딕"/>
                          <a:ea typeface="+mj-ea"/>
                          <a:cs typeface="맑은 고딕"/>
                        </a:rPr>
                        <a:t> </a:t>
                      </a:r>
                      <a:r>
                        <a:rPr lang="ko-KR" altLang="en-US" sz="1000">
                          <a:latin typeface="맑은 고딕"/>
                          <a:ea typeface="+mj-ea"/>
                          <a:cs typeface="맑은 고딕"/>
                        </a:rPr>
                        <a:t>자동으로</a:t>
                      </a:r>
                      <a:r>
                        <a:rPr lang="en-US" altLang="ko-KR" sz="1000">
                          <a:latin typeface="맑은 고딕"/>
                          <a:ea typeface="+mj-ea"/>
                          <a:cs typeface="맑은 고딕"/>
                        </a:rPr>
                        <a:t> </a:t>
                      </a:r>
                      <a:r>
                        <a:rPr lang="ko-KR" altLang="en-US" sz="1000">
                          <a:latin typeface="맑은 고딕"/>
                          <a:ea typeface="+mj-ea"/>
                          <a:cs typeface="맑은 고딕"/>
                        </a:rPr>
                        <a:t>자산관리를 조언해주는 로보 어드바이저를 개발하자</a:t>
                      </a:r>
                    </a:p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맑은 고딕"/>
                          <a:ea typeface="+mj-ea"/>
                          <a:cs typeface="맑은 고딕"/>
                        </a:rPr>
                        <a:t>- 3차원 체험형 플랫폼인 메타버스를 개발하자</a:t>
                      </a:r>
                    </a:p>
                  </a:txBody>
                  <a:tcPr marL="0" marR="0" marT="0" marB="0" anchor="ctr">
                    <a:lnL w="3555">
                      <a:solidFill>
                        <a:srgbClr val="000000"/>
                      </a:solidFill>
                      <a:prstDash val="solid"/>
                    </a:lnL>
                    <a:lnT w="21590">
                      <a:solidFill>
                        <a:srgbClr val="000000"/>
                      </a:solidFill>
                      <a:prstDash val="solid"/>
                    </a:lnT>
                    <a:lnB w="355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881">
                <a:tc>
                  <a:txBody>
                    <a:bodyPr/>
                    <a:lstStyle/>
                    <a:p>
                      <a:pPr marL="400685">
                        <a:lnSpc>
                          <a:spcPct val="100000"/>
                        </a:lnSpc>
                        <a:defRPr lang="ko-KR" altLang="en-US"/>
                      </a:pPr>
                      <a:r>
                        <a:rPr lang="ko-KR" altLang="en-US" sz="1000" b="0" spc="-104">
                          <a:latin typeface="맑은 고딕"/>
                          <a:ea typeface="+mj-ea"/>
                          <a:cs typeface="맑은 고딕"/>
                        </a:rPr>
                        <a:t>    </a:t>
                      </a:r>
                      <a:r>
                        <a:rPr lang="ko-KR" sz="1000" b="0" spc="-104">
                          <a:latin typeface="맑은 고딕"/>
                          <a:ea typeface="+mj-ea"/>
                          <a:cs typeface="맑은 고딕"/>
                        </a:rPr>
                        <a:t>시스템</a:t>
                      </a:r>
                    </a:p>
                  </a:txBody>
                  <a:tcPr marL="0" marR="0" marT="0" marB="0" anchor="ctr">
                    <a:lnR w="3555">
                      <a:solidFill>
                        <a:srgbClr val="000000"/>
                      </a:solidFill>
                      <a:prstDash val="solid"/>
                    </a:lnR>
                    <a:lnT w="3555">
                      <a:solidFill>
                        <a:srgbClr val="000000"/>
                      </a:solidFill>
                      <a:prstDash val="solid"/>
                    </a:lnT>
                    <a:lnB w="355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맑은 고딕"/>
                          <a:ea typeface="+mj-ea"/>
                          <a:cs typeface="맑은 고딕"/>
                        </a:rPr>
                        <a:t>- 보다 편리한 생활을 위해 원격 조종과 자동화가 가능한 </a:t>
                      </a:r>
                      <a:r>
                        <a:rPr lang="en-US" altLang="ko-KR" sz="1000">
                          <a:latin typeface="맑은 고딕"/>
                          <a:ea typeface="+mj-ea"/>
                          <a:cs typeface="맑은 고딕"/>
                        </a:rPr>
                        <a:t>VR</a:t>
                      </a:r>
                      <a:r>
                        <a:rPr lang="ko-KR" altLang="en-US" sz="1000">
                          <a:latin typeface="맑은 고딕"/>
                          <a:ea typeface="+mj-ea"/>
                          <a:cs typeface="맑은 고딕"/>
                        </a:rPr>
                        <a:t> 시스템을 개발하자.</a:t>
                      </a:r>
                    </a:p>
                  </a:txBody>
                  <a:tcPr marL="0" marR="0" marT="0" marB="0" anchor="ctr">
                    <a:lnL w="3555">
                      <a:solidFill>
                        <a:srgbClr val="000000"/>
                      </a:solidFill>
                      <a:prstDash val="solid"/>
                    </a:lnL>
                    <a:lnT w="3555">
                      <a:solidFill>
                        <a:srgbClr val="000000"/>
                      </a:solidFill>
                      <a:prstDash val="solid"/>
                    </a:lnT>
                    <a:lnB w="355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6135">
                <a:tc>
                  <a:txBody>
                    <a:bodyPr/>
                    <a:lstStyle/>
                    <a:p>
                      <a:pPr marL="400685">
                        <a:lnSpc>
                          <a:spcPct val="100000"/>
                        </a:lnSpc>
                        <a:defRPr lang="ko-KR" altLang="en-US"/>
                      </a:pPr>
                      <a:r>
                        <a:rPr lang="ko-KR" sz="1000" b="0" spc="-104">
                          <a:latin typeface="맑은 고딕"/>
                          <a:ea typeface="+mj-ea"/>
                          <a:cs typeface="맑은 고딕"/>
                        </a:rPr>
                        <a:t>하위시스템</a:t>
                      </a:r>
                      <a:endParaRPr lang="ko-KR" sz="1000">
                        <a:latin typeface="맑은 고딕"/>
                        <a:ea typeface="+mj-ea"/>
                        <a:cs typeface="맑은 고딕"/>
                      </a:endParaRPr>
                    </a:p>
                  </a:txBody>
                  <a:tcPr marL="0" marR="0" marT="0" marB="0" anchor="ctr">
                    <a:lnR w="3555">
                      <a:solidFill>
                        <a:srgbClr val="000000"/>
                      </a:solidFill>
                      <a:prstDash val="solid"/>
                    </a:lnR>
                    <a:lnT w="3555">
                      <a:solidFill>
                        <a:srgbClr val="000000"/>
                      </a:solidFill>
                      <a:prstDash val="solid"/>
                    </a:lnT>
                    <a:lnB w="2158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맑은 고딕"/>
                          <a:ea typeface="+mj-ea"/>
                          <a:cs typeface="맑은 고딕"/>
                        </a:rPr>
                        <a:t>- 다양한 변수에 대처할 수 있도록 빅데이터를 구축하자</a:t>
                      </a:r>
                    </a:p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맑은 고딕"/>
                          <a:ea typeface="+mj-ea"/>
                          <a:cs typeface="맑은 고딕"/>
                        </a:rPr>
                        <a:t>- 현실적이고 고도화된 </a:t>
                      </a:r>
                      <a:r>
                        <a:rPr lang="en-US" altLang="ko-KR" sz="1000">
                          <a:latin typeface="맑은 고딕"/>
                          <a:ea typeface="+mj-ea"/>
                          <a:cs typeface="맑은 고딕"/>
                        </a:rPr>
                        <a:t>3D</a:t>
                      </a:r>
                      <a:r>
                        <a:rPr lang="ko-KR" altLang="en-US" sz="1000">
                          <a:latin typeface="맑은 고딕"/>
                          <a:ea typeface="+mj-ea"/>
                          <a:cs typeface="맑은 고딕"/>
                        </a:rPr>
                        <a:t>그래픽을 개발하자</a:t>
                      </a:r>
                    </a:p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맑은 고딕"/>
                          <a:ea typeface="+mj-ea"/>
                          <a:cs typeface="맑은 고딕"/>
                        </a:rPr>
                        <a:t>- 섬세한 위치 좌표를 기반으로 정확한 모션 캡처를 개발하자</a:t>
                      </a:r>
                    </a:p>
                  </a:txBody>
                  <a:tcPr marL="0" marR="0" marT="0" marB="0" anchor="ctr">
                    <a:lnL w="3555">
                      <a:solidFill>
                        <a:srgbClr val="000000"/>
                      </a:solidFill>
                      <a:prstDash val="solid"/>
                    </a:lnL>
                    <a:lnT w="3555">
                      <a:solidFill>
                        <a:srgbClr val="000000"/>
                      </a:solidFill>
                      <a:prstDash val="solid"/>
                    </a:lnT>
                    <a:lnB w="2158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7120128" y="5352288"/>
            <a:ext cx="2408681" cy="200406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316</Words>
  <Application>Microsoft Office PowerPoint</Application>
  <PresentationFormat>와이드스크린</PresentationFormat>
  <Paragraphs>56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MS UI Gothic</vt:lpstr>
      <vt:lpstr>맑은 고딕</vt:lpstr>
      <vt:lpstr>Arial</vt:lpstr>
      <vt:lpstr>Calibri</vt:lpstr>
      <vt:lpstr>Times New Roman</vt:lpstr>
      <vt:lpstr>Office Theme</vt:lpstr>
      <vt:lpstr>PowerPoint 프레젠테이션</vt:lpstr>
      <vt:lpstr>▪ 팀프로젝트 주제: (자유주제) IT+웹서비스개발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[기본형]심플 디지털 템플릿</dc:title>
  <dc:creator>피피티월드</dc:creator>
  <cp:lastModifiedBy>Lee Jaekyung</cp:lastModifiedBy>
  <cp:revision>48</cp:revision>
  <dcterms:created xsi:type="dcterms:W3CDTF">2021-11-11T15:05:16Z</dcterms:created>
  <dcterms:modified xsi:type="dcterms:W3CDTF">2021-12-05T09:16:40Z</dcterms:modified>
  <cp:version>0906.0100.01</cp:version>
</cp:coreProperties>
</file>