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3" r:id="rId7"/>
    <p:sldId id="267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1" autoAdjust="0"/>
    <p:restoredTop sz="94660"/>
  </p:normalViewPr>
  <p:slideViewPr>
    <p:cSldViewPr>
      <p:cViewPr varScale="1">
        <p:scale>
          <a:sx n="100" d="100"/>
          <a:sy n="100" d="100"/>
        </p:scale>
        <p:origin x="-1602" y="-450"/>
      </p:cViewPr>
      <p:guideLst>
        <p:guide orient="horz" pos="2160"/>
        <p:guide pos="28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B04-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357158" y="2407096"/>
            <a:ext cx="8501122" cy="81439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57157" y="1907030"/>
            <a:ext cx="8516809" cy="47419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57158" y="142852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FAD40E-1D06-4CBF-8575-6781A01819F8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853022" y="142852"/>
            <a:ext cx="197166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05200" y="142852"/>
            <a:ext cx="2133600" cy="365125"/>
          </a:xfrm>
        </p:spPr>
        <p:txBody>
          <a:bodyPr/>
          <a:lstStyle/>
          <a:p>
            <a:fld id="{130E83EF-E9A6-4152-A846-25A5FC31A2A7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2363-7690-4BF0-8A58-454AFC19BC84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E392-F1D9-484A-A696-B9D0E47F6A0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B04-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57165" y="58738"/>
            <a:ext cx="8468954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57158" y="1071546"/>
            <a:ext cx="8467524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둘째 수준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셋째 수준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  <a:endParaRPr lang="ko-KR" altLang="en-US" dirty="0" smtClean="0"/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57158" y="62071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9A93EE1-4FC4-435B-8CD4-C165969458B5}" type="datetime1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53022" y="6207144"/>
            <a:ext cx="197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2071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914400" rtl="0" eaLnBrk="1" latinLnBrk="1" hangingPunct="1">
        <a:spcBef>
          <a:spcPct val="20000"/>
        </a:spcBef>
        <a:buClr>
          <a:srgbClr val="4076CE"/>
        </a:buClr>
        <a:buFont typeface="Wingdings" panose="05000000000000000000" pitchFamily="2" charset="2"/>
        <a:buChar char="©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0225" indent="-21590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7555" indent="-19685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1463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21463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»"/>
        <a:defRPr lang="en-US" altLang="ko-KR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611630" marR="0" indent="-262255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>
            <a:lumMod val="50000"/>
            <a:lumOff val="50000"/>
          </a:schemeClr>
        </a:buClr>
        <a:buSzTx/>
        <a:buFont typeface="Tahoma" panose="020B060403050404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70405" indent="-2717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Tahoma" panose="020B0604030504040204" pitchFamily="34" charset="0"/>
        <a:buChar char="»"/>
        <a:tabLst>
          <a:tab pos="1701800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329180" indent="-2717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Tahoma" panose="020B060403050404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689225" indent="-27305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Tahoma" panose="020B060403050404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jpeg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youtube.com/watch?v=dv7jTkGhhWA&amp;feature=youtu.b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tretch>
            <a:fillRect/>
          </a:stretch>
        </p:blipFill>
        <p:spPr>
          <a:xfrm>
            <a:off x="0" y="0"/>
            <a:ext cx="9144000" cy="70294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47980" y="4883150"/>
            <a:ext cx="6426835" cy="915035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5400">
                <a:solidFill>
                  <a:srgbClr val="C00000"/>
                </a:solidFill>
              </a:rPr>
              <a:t>방범용 </a:t>
            </a:r>
            <a:r>
              <a:rPr lang="en-US" altLang="ko-KR" sz="5400">
                <a:solidFill>
                  <a:srgbClr val="C00000"/>
                </a:solidFill>
              </a:rPr>
              <a:t>HOME CCTV</a:t>
            </a:r>
            <a:endParaRPr lang="en-US" altLang="ko-KR" sz="5400">
              <a:solidFill>
                <a:srgbClr val="C00000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5775960" y="5024755"/>
            <a:ext cx="3368040" cy="1467485"/>
          </a:xfrm>
        </p:spPr>
        <p:txBody>
          <a:bodyPr>
            <a:noAutofit/>
          </a:bodyPr>
          <a:lstStyle/>
          <a:p>
            <a:pPr algn="ctr" rtl="0">
              <a:defRPr/>
            </a:pPr>
            <a:endParaRPr lang="en-US" altLang="ko-KR" sz="1500" b="1">
              <a:solidFill>
                <a:srgbClr val="C00000"/>
              </a:solidFill>
              <a:latin typeface="돋움" panose="020B0600000101010101" charset="-127"/>
              <a:ea typeface="돋움" panose="020B0600000101010101" charset="-127"/>
              <a:sym typeface="Calibri" panose="020F0502020204030204"/>
            </a:endParaRPr>
          </a:p>
          <a:p>
            <a:pPr algn="ctr" rtl="0">
              <a:defRPr/>
            </a:pPr>
            <a:r>
              <a:rPr lang="en-US" altLang="ko-KR" sz="1800" b="1">
                <a:solidFill>
                  <a:srgbClr val="C00000"/>
                </a:solidFill>
                <a:latin typeface="돋움" panose="020B0600000101010101" charset="-127"/>
                <a:ea typeface="돋움" panose="020B0600000101010101" charset="-127"/>
                <a:sym typeface="Calibri" panose="020F0502020204030204"/>
              </a:rPr>
              <a:t>8</a:t>
            </a:r>
            <a:r>
              <a:rPr lang="ko-KR" altLang="en-US" sz="1800" b="1">
                <a:solidFill>
                  <a:srgbClr val="C00000"/>
                </a:solidFill>
                <a:latin typeface="돋움" panose="020B0600000101010101" charset="-127"/>
                <a:ea typeface="돋움" panose="020B0600000101010101" charset="-127"/>
                <a:sym typeface="Calibri" panose="020F0502020204030204"/>
              </a:rPr>
              <a:t>조</a:t>
            </a:r>
            <a:endParaRPr lang="ko-KR" altLang="en-US" sz="1800" b="1">
              <a:solidFill>
                <a:srgbClr val="C00000"/>
              </a:solidFill>
              <a:latin typeface="돋움" panose="020B0600000101010101" charset="-127"/>
              <a:ea typeface="돋움" panose="020B0600000101010101" charset="-127"/>
              <a:sym typeface="Calibri" panose="020F0502020204030204"/>
            </a:endParaRPr>
          </a:p>
          <a:p>
            <a:pPr algn="ctr" rtl="0">
              <a:defRPr/>
            </a:pPr>
            <a:r>
              <a:rPr lang="en-US" altLang="ko-KR" sz="1800" b="1">
                <a:solidFill>
                  <a:srgbClr val="C00000"/>
                </a:solidFill>
                <a:latin typeface="돋움" panose="020B0600000101010101" charset="-127"/>
                <a:ea typeface="돋움" panose="020B0600000101010101" charset="-127"/>
                <a:sym typeface="Calibri" panose="020F0502020204030204"/>
              </a:rPr>
              <a:t>21332565 </a:t>
            </a:r>
            <a:r>
              <a:rPr lang="ko-KR" altLang="en-US" sz="1800" b="1">
                <a:solidFill>
                  <a:srgbClr val="C00000"/>
                </a:solidFill>
                <a:latin typeface="돋움" panose="020B0600000101010101" charset="-127"/>
                <a:ea typeface="돋움" panose="020B0600000101010101" charset="-127"/>
                <a:sym typeface="Calibri" panose="020F0502020204030204"/>
              </a:rPr>
              <a:t>김상인</a:t>
            </a:r>
            <a:endParaRPr lang="ko-KR" altLang="en-US" sz="1800" b="1">
              <a:solidFill>
                <a:srgbClr val="C00000"/>
              </a:solidFill>
              <a:latin typeface="돋움" panose="020B0600000101010101" charset="-127"/>
              <a:ea typeface="돋움" panose="020B0600000101010101" charset="-127"/>
              <a:sym typeface="Calibri" panose="020F0502020204030204"/>
            </a:endParaRPr>
          </a:p>
          <a:p>
            <a:pPr algn="ctr" rtl="0">
              <a:defRPr/>
            </a:pPr>
            <a:r>
              <a:rPr lang="en-US" altLang="ko-KR" sz="1800" b="1">
                <a:solidFill>
                  <a:srgbClr val="C00000"/>
                </a:solidFill>
                <a:latin typeface="돋움" panose="020B0600000101010101" charset="-127"/>
                <a:ea typeface="돋움" panose="020B0600000101010101" charset="-127"/>
                <a:sym typeface="Calibri" panose="020F0502020204030204"/>
              </a:rPr>
              <a:t>21332743 </a:t>
            </a:r>
            <a:r>
              <a:rPr lang="ko-KR" altLang="en-US" sz="1800" b="1">
                <a:solidFill>
                  <a:srgbClr val="C00000"/>
                </a:solidFill>
                <a:latin typeface="돋움" panose="020B0600000101010101" charset="-127"/>
                <a:ea typeface="돋움" panose="020B0600000101010101" charset="-127"/>
                <a:sym typeface="Calibri" panose="020F0502020204030204"/>
              </a:rPr>
              <a:t>박재문</a:t>
            </a:r>
            <a:endParaRPr lang="ko-KR" altLang="en-US" sz="1800" b="1">
              <a:solidFill>
                <a:srgbClr val="C00000"/>
              </a:solidFill>
              <a:latin typeface="돋움" panose="020B0600000101010101" charset="-127"/>
              <a:ea typeface="돋움" panose="020B0600000101010101" charset="-127"/>
              <a:sym typeface="Calibri" panose="020F0502020204030204"/>
            </a:endParaRPr>
          </a:p>
          <a:p>
            <a:pPr algn="ctr" rtl="0">
              <a:defRPr/>
            </a:pPr>
            <a:r>
              <a:rPr lang="en-US" altLang="ko-KR" sz="1800" b="1">
                <a:solidFill>
                  <a:srgbClr val="C00000"/>
                </a:solidFill>
                <a:latin typeface="돋움" panose="020B0600000101010101" charset="-127"/>
                <a:ea typeface="돋움" panose="020B0600000101010101" charset="-127"/>
                <a:sym typeface="Calibri" panose="020F0502020204030204"/>
              </a:rPr>
              <a:t>21332701 </a:t>
            </a:r>
            <a:r>
              <a:rPr lang="ko-KR" altLang="en-US" sz="1800" b="1">
                <a:solidFill>
                  <a:srgbClr val="C00000"/>
                </a:solidFill>
                <a:latin typeface="돋움" panose="020B0600000101010101" charset="-127"/>
                <a:ea typeface="돋움" panose="020B0600000101010101" charset="-127"/>
                <a:sym typeface="Calibri" panose="020F0502020204030204"/>
              </a:rPr>
              <a:t>이진욱</a:t>
            </a:r>
            <a:endParaRPr lang="ko-KR" altLang="en-US" sz="1800" b="1">
              <a:solidFill>
                <a:srgbClr val="C00000"/>
              </a:solidFill>
              <a:latin typeface="돋움" panose="020B0600000101010101" charset="-127"/>
              <a:ea typeface="돋움" panose="020B0600000101010101" charset="-127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 sz="2300"/>
              <a:t>1)</a:t>
            </a:r>
            <a:r>
              <a:rPr lang="ko-KR" altLang="en-US" sz="2300"/>
              <a:t>개요</a:t>
            </a:r>
            <a:endParaRPr lang="ko-KR" altLang="en-US" sz="2300"/>
          </a:p>
          <a:p>
            <a:pPr lvl="1">
              <a:defRPr/>
            </a:pPr>
            <a:endParaRPr lang="ko-KR" altLang="en-US" sz="2300"/>
          </a:p>
          <a:p>
            <a:pPr lvl="1">
              <a:defRPr/>
            </a:pPr>
            <a:r>
              <a:rPr lang="en-US" altLang="ko-KR" sz="2300"/>
              <a:t>2)</a:t>
            </a:r>
            <a:r>
              <a:rPr lang="ko-KR" altLang="en-US" sz="2300"/>
              <a:t>필요성 및 동기</a:t>
            </a:r>
            <a:endParaRPr lang="ko-KR" altLang="en-US" sz="2300"/>
          </a:p>
          <a:p>
            <a:pPr lvl="1">
              <a:defRPr/>
            </a:pPr>
            <a:endParaRPr lang="en-US" altLang="ko-KR" sz="2300"/>
          </a:p>
          <a:p>
            <a:pPr lvl="1">
              <a:defRPr/>
            </a:pPr>
            <a:r>
              <a:rPr lang="en-US" altLang="ko-KR" sz="2300"/>
              <a:t>3)</a:t>
            </a:r>
            <a:r>
              <a:rPr lang="ko-KR" altLang="en-US" sz="2300"/>
              <a:t>시스템 구성도</a:t>
            </a:r>
            <a:endParaRPr lang="ko-KR" altLang="en-US" sz="2300"/>
          </a:p>
          <a:p>
            <a:pPr lvl="1">
              <a:defRPr/>
            </a:pPr>
            <a:endParaRPr lang="en-US" altLang="ko-KR" sz="2300"/>
          </a:p>
          <a:p>
            <a:pPr lvl="1">
              <a:defRPr/>
            </a:pPr>
            <a:r>
              <a:rPr lang="en-US" altLang="ko-KR" sz="2300"/>
              <a:t>4)</a:t>
            </a:r>
            <a:r>
              <a:rPr lang="ko-KR" altLang="en-US" sz="2300"/>
              <a:t>시연</a:t>
            </a:r>
            <a:r>
              <a:rPr lang="en-US" altLang="ko-KR" sz="2300"/>
              <a:t> </a:t>
            </a:r>
            <a:r>
              <a:rPr lang="ko-KR" altLang="en-US" sz="2300"/>
              <a:t>영상</a:t>
            </a:r>
            <a:endParaRPr lang="ko-KR" altLang="en-US" sz="2300"/>
          </a:p>
          <a:p>
            <a:pPr lvl="1">
              <a:defRPr/>
            </a:pPr>
            <a:endParaRPr lang="en-US" altLang="ko-KR" sz="2300"/>
          </a:p>
          <a:p>
            <a:pPr lvl="1">
              <a:defRPr/>
            </a:pPr>
            <a:r>
              <a:rPr lang="en-US" altLang="ko-KR" sz="2300"/>
              <a:t>5)</a:t>
            </a:r>
            <a:r>
              <a:rPr lang="ko-KR" altLang="en-US" sz="2300"/>
              <a:t>출처 </a:t>
            </a:r>
            <a:r>
              <a:rPr lang="en-US" altLang="ko-KR" sz="2300"/>
              <a:t>/ </a:t>
            </a:r>
            <a:r>
              <a:rPr lang="en-US" altLang="ko-KR" sz="2300"/>
              <a:t>Q &amp; A</a:t>
            </a:r>
            <a:endParaRPr lang="en-US" altLang="ko-KR" sz="2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얼굴인식을 통한 내부 침입자 확인</a:t>
            </a:r>
            <a:endParaRPr lang="ko-KR" altLang="en-US"/>
          </a:p>
          <a:p>
            <a:pPr>
              <a:defRPr/>
            </a:pPr>
            <a:r>
              <a:rPr lang="ko-KR" altLang="en-US"/>
              <a:t>침입자 발생 시 휴대폰 알림 메세지 전송 </a:t>
            </a:r>
            <a:endParaRPr lang="ko-KR" altLang="en-US"/>
          </a:p>
          <a:p>
            <a:pPr>
              <a:defRPr/>
            </a:pPr>
            <a:r>
              <a:rPr lang="ko-KR" altLang="en-US"/>
              <a:t>앱을 이용해 카메라 각도 조절</a:t>
            </a:r>
            <a:r>
              <a:rPr lang="en-US" altLang="ko-KR"/>
              <a:t>, </a:t>
            </a:r>
            <a:r>
              <a:rPr lang="ko-KR" altLang="en-US"/>
              <a:t>카메라 </a:t>
            </a:r>
            <a:r>
              <a:rPr lang="en-US" altLang="ko-KR"/>
              <a:t>On/Off</a:t>
            </a:r>
            <a:endParaRPr lang="ko-KR" altLang="en-US"/>
          </a:p>
          <a:p>
            <a:pPr>
              <a:defRPr/>
            </a:pPr>
            <a:r>
              <a:rPr lang="ko-KR" altLang="en-US"/>
              <a:t>내 </a:t>
            </a:r>
            <a:r>
              <a:rPr lang="en-US" altLang="ko-KR"/>
              <a:t>PC</a:t>
            </a:r>
            <a:r>
              <a:rPr lang="ko-KR" altLang="en-US"/>
              <a:t>를 통해 실시간으로 영상 감시 가능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tretch>
            <a:fillRect/>
          </a:stretch>
        </p:blipFill>
        <p:spPr>
          <a:xfrm>
            <a:off x="833437" y="1124744"/>
            <a:ext cx="3090490" cy="2505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0" y="1196752"/>
            <a:ext cx="3384376" cy="2448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필요성 및 동기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6870" y="4149090"/>
            <a:ext cx="8467725" cy="2489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ko-KR"/>
              <a:t>1</a:t>
            </a:r>
            <a:r>
              <a:rPr lang="ko-KR" altLang="en-US"/>
              <a:t>인 세대 증가에 따라 도난</a:t>
            </a:r>
            <a:r>
              <a:rPr lang="en-US" altLang="ko-KR"/>
              <a:t>,</a:t>
            </a:r>
            <a:r>
              <a:rPr lang="ko-KR" altLang="en-US"/>
              <a:t>절도</a:t>
            </a:r>
            <a:r>
              <a:rPr lang="en-US" altLang="ko-KR"/>
              <a:t>,</a:t>
            </a:r>
            <a:r>
              <a:rPr lang="ko-KR" altLang="en-US"/>
              <a:t>폭행 등 여러 범죄에 노출</a:t>
            </a:r>
            <a:endParaRPr lang="ko-KR" altLang="en-US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ko-KR" altLang="en-US"/>
              <a:t>개인적인 공간 보안</a:t>
            </a:r>
            <a:endParaRPr lang="ko-KR" altLang="en-US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ko-KR" altLang="en-US"/>
              <a:t>잠든 시간에 현관 침입자 확인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tretch>
            <a:fillRect/>
          </a:stretch>
        </p:blipFill>
        <p:spPr>
          <a:xfrm>
            <a:off x="341784" y="1124744"/>
            <a:ext cx="8460432" cy="26844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시스템 구성도</a:t>
            </a:r>
            <a:endParaRPr lang="ko-KR" altLang="en-US"/>
          </a:p>
        </p:txBody>
      </p:sp>
      <p:pic>
        <p:nvPicPr>
          <p:cNvPr id="4" name="Content Placeholder 3" descr="라즈베리파이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39185" y="2476500"/>
            <a:ext cx="1905000" cy="1905000"/>
          </a:xfrm>
          <a:prstGeom prst="rect">
            <a:avLst/>
          </a:prstGeom>
        </p:spPr>
      </p:pic>
      <p:pic>
        <p:nvPicPr>
          <p:cNvPr id="5" name="Picture 4" descr="공유기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540" y="1305560"/>
            <a:ext cx="1595120" cy="1595120"/>
          </a:xfrm>
          <a:prstGeom prst="rect">
            <a:avLst/>
          </a:prstGeom>
        </p:spPr>
      </p:pic>
      <p:pic>
        <p:nvPicPr>
          <p:cNvPr id="6" name="Picture 5" descr="노트북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" y="2748280"/>
            <a:ext cx="1981200" cy="1361440"/>
          </a:xfrm>
          <a:prstGeom prst="rect">
            <a:avLst/>
          </a:prstGeom>
        </p:spPr>
      </p:pic>
      <p:pic>
        <p:nvPicPr>
          <p:cNvPr id="7" name="Picture 6" descr="파이 카메라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010" y="1449070"/>
            <a:ext cx="1308100" cy="1308100"/>
          </a:xfrm>
          <a:prstGeom prst="rect">
            <a:avLst/>
          </a:prstGeom>
        </p:spPr>
      </p:pic>
      <p:pic>
        <p:nvPicPr>
          <p:cNvPr id="8" name="Picture 7" descr="얼굴 인식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8080" y="2795270"/>
            <a:ext cx="1590675" cy="1267460"/>
          </a:xfrm>
          <a:prstGeom prst="rect">
            <a:avLst/>
          </a:prstGeom>
        </p:spPr>
      </p:pic>
      <p:pic>
        <p:nvPicPr>
          <p:cNvPr id="9" name="Picture 8" descr="서버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765" y="4770755"/>
            <a:ext cx="1768475" cy="1105535"/>
          </a:xfrm>
          <a:prstGeom prst="rect">
            <a:avLst/>
          </a:prstGeom>
        </p:spPr>
      </p:pic>
      <p:pic>
        <p:nvPicPr>
          <p:cNvPr id="10" name="Picture 9" descr="휴대폰 메시지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3970" y="4674870"/>
            <a:ext cx="1297940" cy="129794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3814445" y="41097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ko-KR" altLang="en-US"/>
              <a:t>라즈베리파이</a:t>
            </a:r>
            <a:endParaRPr lang="ko-KR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4066540" y="5876290"/>
            <a:ext cx="1050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ko-KR"/>
              <a:t>CoolSMS</a:t>
            </a:r>
            <a:endParaRPr lang="ko-KR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6200140" y="5972810"/>
            <a:ext cx="162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ko-KR" altLang="en-US"/>
              <a:t>사용자 휴대폰</a:t>
            </a:r>
            <a:endParaRPr lang="ko-KR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1889760" y="290068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ko-KR" altLang="en-US"/>
              <a:t>공유기</a:t>
            </a:r>
            <a:endParaRPr lang="ko-KR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764540" y="4109720"/>
            <a:ext cx="445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PC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5750560" y="2757170"/>
            <a:ext cx="1397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ko-KR" altLang="en-US"/>
              <a:t>파이 카메라</a:t>
            </a:r>
            <a:endParaRPr lang="ko-KR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7708900" y="4062730"/>
            <a:ext cx="1169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ko-KR" altLang="en-US"/>
              <a:t>얼굴 검출</a:t>
            </a:r>
            <a:endParaRPr lang="ko-KR" altLang="en-US"/>
          </a:p>
        </p:txBody>
      </p:sp>
      <p:cxnSp>
        <p:nvCxnSpPr>
          <p:cNvPr id="18" name="Elbow Connector 17"/>
          <p:cNvCxnSpPr>
            <a:stCxn id="4" idx="1"/>
            <a:endCxn id="5" idx="3"/>
          </p:cNvCxnSpPr>
          <p:nvPr/>
        </p:nvCxnSpPr>
        <p:spPr>
          <a:xfrm rot="10800000">
            <a:off x="3121025" y="2103120"/>
            <a:ext cx="517525" cy="1325880"/>
          </a:xfrm>
          <a:prstGeom prst="bentConnector3">
            <a:avLst>
              <a:gd name="adj1" fmla="val 4993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1"/>
            <a:endCxn id="6" idx="0"/>
          </p:cNvCxnSpPr>
          <p:nvPr/>
        </p:nvCxnSpPr>
        <p:spPr>
          <a:xfrm rot="10800000" flipV="1">
            <a:off x="986790" y="2103120"/>
            <a:ext cx="539115" cy="64516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0"/>
            <a:endCxn id="7" idx="3"/>
          </p:cNvCxnSpPr>
          <p:nvPr/>
        </p:nvCxnSpPr>
        <p:spPr>
          <a:xfrm rot="16200000" flipV="1">
            <a:off x="7352030" y="1854200"/>
            <a:ext cx="692150" cy="119062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2"/>
            <a:endCxn id="9" idx="0"/>
          </p:cNvCxnSpPr>
          <p:nvPr/>
        </p:nvCxnSpPr>
        <p:spPr>
          <a:xfrm>
            <a:off x="4591685" y="4478020"/>
            <a:ext cx="635" cy="2927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0" idx="1"/>
          </p:cNvCxnSpPr>
          <p:nvPr/>
        </p:nvCxnSpPr>
        <p:spPr>
          <a:xfrm>
            <a:off x="5476240" y="5323840"/>
            <a:ext cx="8877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551122" y="4576354"/>
            <a:ext cx="1545227" cy="1095647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 rotWithShape="1">
          <a:blip r:embed="rId9">
            <a:lum/>
          </a:blip>
          <a:srcRect/>
          <a:stretch>
            <a:fillRect/>
          </a:stretch>
        </p:blipFill>
        <p:spPr>
          <a:xfrm>
            <a:off x="5888655" y="3428935"/>
            <a:ext cx="1259967" cy="922854"/>
          </a:xfrm>
          <a:prstGeom prst="rect">
            <a:avLst/>
          </a:prstGeom>
        </p:spPr>
      </p:pic>
      <p:sp>
        <p:nvSpPr>
          <p:cNvPr id="25" name="Text Box 24"/>
          <p:cNvSpPr txBox="1"/>
          <p:nvPr/>
        </p:nvSpPr>
        <p:spPr>
          <a:xfrm>
            <a:off x="1510665" y="5671820"/>
            <a:ext cx="162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ko-KR" altLang="en-US"/>
              <a:t>안드로이드 앱</a:t>
            </a:r>
            <a:endParaRPr lang="ko-KR" altLang="en-US"/>
          </a:p>
        </p:txBody>
      </p:sp>
      <p:sp>
        <p:nvSpPr>
          <p:cNvPr id="27" name="Text Box 26"/>
          <p:cNvSpPr txBox="1"/>
          <p:nvPr/>
        </p:nvSpPr>
        <p:spPr>
          <a:xfrm>
            <a:off x="5933440" y="4351655"/>
            <a:ext cx="1169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ko-KR" altLang="en-US"/>
              <a:t>서보 모터</a:t>
            </a:r>
            <a:endParaRPr lang="ko-KR" altLang="en-US"/>
          </a:p>
        </p:txBody>
      </p:sp>
      <p:cxnSp>
        <p:nvCxnSpPr>
          <p:cNvPr id="28" name="Elbow Connector 27"/>
          <p:cNvCxnSpPr>
            <a:stCxn id="14" idx="2"/>
            <a:endCxn id="3" idx="0"/>
          </p:cNvCxnSpPr>
          <p:nvPr/>
        </p:nvCxnSpPr>
        <p:spPr>
          <a:xfrm rot="5400000">
            <a:off x="1670050" y="3921760"/>
            <a:ext cx="1307465" cy="3175"/>
          </a:xfrm>
          <a:prstGeom prst="bentConnector3">
            <a:avLst>
              <a:gd name="adj1" fmla="val 50024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4" idx="3"/>
            <a:endCxn id="24" idx="1"/>
          </p:cNvCxnSpPr>
          <p:nvPr/>
        </p:nvCxnSpPr>
        <p:spPr>
          <a:xfrm>
            <a:off x="5544185" y="3429000"/>
            <a:ext cx="344170" cy="4610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7" idx="1"/>
            <a:endCxn id="4" idx="0"/>
          </p:cNvCxnSpPr>
          <p:nvPr/>
        </p:nvCxnSpPr>
        <p:spPr>
          <a:xfrm rot="10800000" flipV="1">
            <a:off x="4591050" y="2103120"/>
            <a:ext cx="1203325" cy="373380"/>
          </a:xfrm>
          <a:prstGeom prst="bentConnector2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시스템 구성도</a:t>
            </a:r>
            <a:endParaRPr lang="ko-KR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16510" y="984885"/>
          <a:ext cx="9109710" cy="5657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4855"/>
                <a:gridCol w="4554855"/>
              </a:tblGrid>
              <a:tr h="368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ko-KR" altLang="en-US"/>
                        <a:t>이름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ko-KR"/>
                        <a:t>PC</a:t>
                      </a:r>
                      <a:endParaRPr lang="en-US" altLang="ko-KR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ko-KR" altLang="en-US"/>
                        <a:t>라즈베리파이에서 보낸 영상 출력</a:t>
                      </a:r>
                      <a:endParaRPr lang="ko-KR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ko-KR" altLang="en-US"/>
                        <a:t>공유기</a:t>
                      </a:r>
                      <a:endParaRPr lang="ko-KR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ko-KR" altLang="en-US"/>
                        <a:t>라즈베리파이에서 </a:t>
                      </a:r>
                      <a:r>
                        <a:rPr lang="en-US" altLang="ko-KR"/>
                        <a:t>PC</a:t>
                      </a:r>
                      <a:r>
                        <a:rPr lang="ko-KR" altLang="en-US"/>
                        <a:t>로 </a:t>
                      </a:r>
                      <a:r>
                        <a:rPr lang="ko-KR" altLang="en-US"/>
                        <a:t>영상 전송을 하기 위한 내부 망</a:t>
                      </a:r>
                      <a:endParaRPr lang="ko-KR" altLang="en-US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ko-KR" altLang="en-US"/>
                        <a:t>파이 카메라</a:t>
                      </a:r>
                      <a:endParaRPr lang="ko-KR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ko-KR" altLang="en-US"/>
                        <a:t>렌즈를 통한 영상 입력</a:t>
                      </a:r>
                      <a:endParaRPr lang="ko-KR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CoolSMS</a:t>
                      </a:r>
                      <a:endParaRPr lang="ko-KR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ko-KR" altLang="en-US"/>
                        <a:t>사용자가 구조에 맞게 요청 시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문자 메시지 전송</a:t>
                      </a:r>
                      <a:endParaRPr lang="ko-KR" altLang="en-US"/>
                    </a:p>
                  </a:txBody>
                  <a:tcPr/>
                </a:tc>
              </a:tr>
              <a:tr h="1948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ko-KR" altLang="en-US"/>
                        <a:t>라즈베리파이</a:t>
                      </a:r>
                      <a:endParaRPr lang="ko-KR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1. </a:t>
                      </a:r>
                      <a:r>
                        <a:rPr lang="ko-KR" altLang="en-US"/>
                        <a:t>카메라를 통해 받은 영상 처리</a:t>
                      </a:r>
                      <a:endParaRPr lang="ko-KR" altLang="en-US"/>
                    </a:p>
                    <a:p>
                      <a:pPr>
                        <a:buNone/>
                      </a:pPr>
                      <a:r>
                        <a:rPr lang="en-US" altLang="ko-KR"/>
                        <a:t>2. </a:t>
                      </a:r>
                      <a:r>
                        <a:rPr lang="ko-KR" altLang="en-US"/>
                        <a:t>공유기를 통해 사용자 </a:t>
                      </a:r>
                      <a:r>
                        <a:rPr lang="en-US" altLang="ko-KR"/>
                        <a:t>PC</a:t>
                      </a:r>
                      <a:r>
                        <a:rPr lang="ko-KR" altLang="en-US"/>
                        <a:t>에 영상 전송</a:t>
                      </a:r>
                      <a:endParaRPr lang="en-US" altLang="ko-KR"/>
                    </a:p>
                    <a:p>
                      <a:pPr>
                        <a:buNone/>
                      </a:pPr>
                      <a:r>
                        <a:rPr lang="en-US" altLang="ko-KR"/>
                        <a:t>3. </a:t>
                      </a:r>
                      <a:r>
                        <a:rPr lang="ko-KR" altLang="en-US"/>
                        <a:t>얼굴 검출 시 </a:t>
                      </a:r>
                      <a:r>
                        <a:rPr lang="en-US" altLang="ko-KR"/>
                        <a:t>CoolSMS</a:t>
                      </a:r>
                      <a:r>
                        <a:rPr lang="ko-KR" altLang="en-US"/>
                        <a:t>에 문자 전송 요청</a:t>
                      </a:r>
                      <a:endParaRPr lang="ko-KR" altLang="en-US"/>
                    </a:p>
                    <a:p>
                      <a:pPr>
                        <a:buNone/>
                      </a:pPr>
                      <a:r>
                        <a:rPr lang="en-US" altLang="ko-KR"/>
                        <a:t>4. flask </a:t>
                      </a:r>
                      <a:r>
                        <a:rPr lang="ko-KR" altLang="en-US"/>
                        <a:t>서버 구동으로 카메라 </a:t>
                      </a:r>
                      <a:r>
                        <a:rPr lang="en-US" altLang="ko-KR"/>
                        <a:t>on/off, </a:t>
                      </a:r>
                      <a:r>
                        <a:rPr lang="ko-KR" altLang="en-US"/>
                        <a:t>서보 모터 제어</a:t>
                      </a:r>
                      <a:endParaRPr lang="ko-KR" altLang="en-US"/>
                    </a:p>
                  </a:txBody>
                  <a:tcPr/>
                </a:tc>
              </a:tr>
              <a:tr h="6610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ko-KR" altLang="en-US"/>
                        <a:t>안드로이드 앱</a:t>
                      </a:r>
                      <a:endParaRPr lang="ko-KR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ko-KR"/>
                        <a:t>1. </a:t>
                      </a:r>
                      <a:r>
                        <a:rPr lang="ko-KR" altLang="en-US"/>
                        <a:t>웹뷰를 통한 실시간 영상 출력</a:t>
                      </a:r>
                      <a:endParaRPr lang="ko-KR" altLang="en-US"/>
                    </a:p>
                    <a:p>
                      <a:pPr>
                        <a:buNone/>
                      </a:pPr>
                      <a:r>
                        <a:rPr lang="en-US" altLang="ko-KR"/>
                        <a:t>2. </a:t>
                      </a:r>
                      <a:r>
                        <a:rPr lang="ko-KR" altLang="en-US"/>
                        <a:t>버튼을 눌러 각각의 기능 구현</a:t>
                      </a:r>
                      <a:endParaRPr lang="ko-KR" altLang="en-US"/>
                    </a:p>
                  </a:txBody>
                  <a:tcPr/>
                </a:tc>
              </a:tr>
              <a:tr h="66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ko-KR" altLang="en-US"/>
                        <a:t>서보 모터</a:t>
                      </a:r>
                      <a:endParaRPr lang="ko-KR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ko-KR" altLang="en-US"/>
                        <a:t>듀티 사이클을 조절해 카메라 각도를 조절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시연영상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hlinkClick r:id="rId1" action="ppaction://hlinkfile"/>
              </a:rPr>
              <a:t>https://youtu.be/dv7jTkGhhWA</a:t>
            </a:r>
            <a:r>
              <a:rPr lang="ko-KR" altLang="en-US"/>
              <a:t> </a:t>
            </a:r>
            <a:r>
              <a:rPr lang="en-US" altLang="ko-KR"/>
              <a:t>//</a:t>
            </a:r>
            <a:r>
              <a:rPr lang="ko-KR" altLang="en-US"/>
              <a:t>현재 삭제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이미지 출처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800"/>
              <a:t>https://eleparts.co.kr/goods/view?no=5980692 ( </a:t>
            </a:r>
            <a:r>
              <a:rPr lang="ko-KR" altLang="en-US" sz="1800"/>
              <a:t>라즈베리파이 </a:t>
            </a:r>
            <a:r>
              <a:rPr lang="en-US" altLang="ko-KR" sz="1800"/>
              <a:t>)</a:t>
            </a:r>
            <a:endParaRPr lang="en-US" altLang="ko-KR" sz="1800"/>
          </a:p>
          <a:p>
            <a:r>
              <a:rPr lang="en-US" altLang="ko-KR" sz="1800"/>
              <a:t>https://m.blog.naver.com/PostView.nhn?blogId=yds0002&amp;logNo=221211074027&amp;proxyReferer=https%3A%2F%2Fwww.google.com%2F ( </a:t>
            </a:r>
            <a:r>
              <a:rPr lang="ko-KR" altLang="en-US" sz="1800"/>
              <a:t>공유기 </a:t>
            </a:r>
            <a:r>
              <a:rPr lang="en-US" altLang="ko-KR" sz="1800"/>
              <a:t>)</a:t>
            </a:r>
            <a:endParaRPr lang="en-US" altLang="ko-KR" sz="1800"/>
          </a:p>
          <a:p>
            <a:r>
              <a:rPr lang="en-US" altLang="ko-KR" sz="1800"/>
              <a:t>http://www.ilovepc.co.kr/news/articleView.html?idxno=12858#09Si ( </a:t>
            </a:r>
            <a:r>
              <a:rPr lang="ko-KR" altLang="en-US" sz="1800"/>
              <a:t>노트북 </a:t>
            </a:r>
            <a:r>
              <a:rPr lang="en-US" altLang="ko-KR" sz="1800"/>
              <a:t>)</a:t>
            </a:r>
            <a:endParaRPr lang="en-US" altLang="ko-KR" sz="1800"/>
          </a:p>
          <a:p>
            <a:r>
              <a:rPr lang="en-US" altLang="ko-KR" sz="1800"/>
              <a:t>https://eleparts.co.kr/goods/view?no=3824792 ( </a:t>
            </a:r>
            <a:r>
              <a:rPr lang="ko-KR" altLang="en-US" sz="1800"/>
              <a:t>파이 카메라 </a:t>
            </a:r>
            <a:r>
              <a:rPr lang="en-US" altLang="ko-KR" sz="1800"/>
              <a:t>)</a:t>
            </a:r>
            <a:endParaRPr lang="en-US" altLang="ko-KR" sz="1800"/>
          </a:p>
          <a:p>
            <a:r>
              <a:rPr lang="en-US" altLang="ko-KR" sz="1800"/>
              <a:t>https://www.yna.co.kr/view/AKR20180226159300003 ( </a:t>
            </a:r>
            <a:r>
              <a:rPr lang="ko-KR" altLang="en-US" sz="1800"/>
              <a:t>얼굴 인식 </a:t>
            </a:r>
            <a:r>
              <a:rPr lang="en-US" altLang="ko-KR" sz="1800"/>
              <a:t>)</a:t>
            </a:r>
            <a:endParaRPr lang="en-US" altLang="ko-KR" sz="1800"/>
          </a:p>
          <a:p>
            <a:r>
              <a:rPr lang="en-US" altLang="ko-KR" sz="1800"/>
              <a:t>http://www.hitachi.co.kr/products/it/server/index.html ( </a:t>
            </a:r>
            <a:r>
              <a:rPr lang="ko-KR" altLang="en-US" sz="1800"/>
              <a:t>기업 서버 </a:t>
            </a:r>
            <a:r>
              <a:rPr lang="en-US" altLang="ko-KR" sz="1800"/>
              <a:t>)</a:t>
            </a:r>
            <a:endParaRPr lang="en-US" altLang="ko-KR" sz="1800"/>
          </a:p>
          <a:p>
            <a:r>
              <a:rPr lang="en-US" altLang="ko-KR" sz="1800"/>
              <a:t>https://kor.pngtree.com/freepng/mobile-phone-short-message-png-download_4726884.html ( </a:t>
            </a:r>
            <a:r>
              <a:rPr lang="ko-KR" altLang="en-US" sz="1800"/>
              <a:t>휴대폰 메시지 </a:t>
            </a:r>
            <a:r>
              <a:rPr lang="en-US" altLang="ko-KR" sz="1800"/>
              <a:t>)</a:t>
            </a:r>
            <a:endParaRPr lang="en-US" altLang="ko-KR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Q &amp; A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tretch>
            <a:fillRect/>
          </a:stretch>
        </p:blipFill>
        <p:spPr>
          <a:xfrm>
            <a:off x="0" y="964600"/>
            <a:ext cx="9144000" cy="589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heme/theme1.xml><?xml version="1.0" encoding="utf-8"?>
<a:theme xmlns:a="http://schemas.openxmlformats.org/drawingml/2006/main" name="기계">
  <a:themeElements>
    <a:clrScheme name="기계">
      <a:dk1>
        <a:sysClr val="windowText" lastClr="000000"/>
      </a:dk1>
      <a:lt1>
        <a:srgbClr val="F5F4F5"/>
      </a:lt1>
      <a:dk2>
        <a:srgbClr val="7C7A80"/>
      </a:dk2>
      <a:lt2>
        <a:srgbClr val="F4F3F5"/>
      </a:lt2>
      <a:accent1>
        <a:srgbClr val="ACA4AE"/>
      </a:accent1>
      <a:accent2>
        <a:srgbClr val="6DB1BF"/>
      </a:accent2>
      <a:accent3>
        <a:srgbClr val="7591C9"/>
      </a:accent3>
      <a:accent4>
        <a:srgbClr val="5D53A3"/>
      </a:accent4>
      <a:accent5>
        <a:srgbClr val="838377"/>
      </a:accent5>
      <a:accent6>
        <a:srgbClr val="F0EFE4"/>
      </a:accent6>
      <a:hlink>
        <a:srgbClr val="300061"/>
      </a:hlink>
      <a:folHlink>
        <a:srgbClr val="6E1E4E"/>
      </a:folHlink>
    </a:clrScheme>
    <a:fontScheme name="기계">
      <a:majorFont>
        <a:latin typeface="Tahoma"/>
        <a:ea typeface="한컴 윤고딕 240"/>
        <a:cs typeface=""/>
      </a:majorFont>
      <a:minorFont>
        <a:latin typeface="Tahoma"/>
        <a:ea typeface="한컴 윤고딕 230"/>
        <a:cs typeface=""/>
      </a:minorFont>
    </a:fontScheme>
    <a:fmtScheme name="기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1188</Words>
  <Application>WPS Presentation</Application>
  <PresentationFormat>화면 슬라이드 쇼(4:3)</PresentationFormat>
  <Paragraphs>115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Tahoma</vt:lpstr>
      <vt:lpstr>돋움</vt:lpstr>
      <vt:lpstr>Calibri</vt:lpstr>
      <vt:lpstr>한컴 윤고딕 240</vt:lpstr>
      <vt:lpstr>Microsoft YaHei</vt:lpstr>
      <vt:lpstr/>
      <vt:lpstr>Arial Unicode MS</vt:lpstr>
      <vt:lpstr>한컴 윤고딕 230</vt:lpstr>
      <vt:lpstr>기계</vt:lpstr>
      <vt:lpstr>방범용 HOME CCTV</vt:lpstr>
      <vt:lpstr>목차</vt:lpstr>
      <vt:lpstr>개요</vt:lpstr>
      <vt:lpstr>필요성 및 동기</vt:lpstr>
      <vt:lpstr>시스템 구성도</vt:lpstr>
      <vt:lpstr>시스템 구성도</vt:lpstr>
      <vt:lpstr>시연영상</vt:lpstr>
      <vt:lpstr>이미지 출처</vt:lpstr>
      <vt:lpstr>Q &amp; A</vt:lpstr>
    </vt:vector>
  </TitlesOfParts>
  <Company>(주)한글과컴퓨터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(주)한글과컴퓨터</dc:creator>
  <cp:lastModifiedBy>kimsi</cp:lastModifiedBy>
  <cp:revision>33</cp:revision>
  <dcterms:created xsi:type="dcterms:W3CDTF">2009-06-18T17:23:00Z</dcterms:created>
  <dcterms:modified xsi:type="dcterms:W3CDTF">2021-01-20T11:37:07Z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