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1" r:id="rId5"/>
    <p:sldId id="263" r:id="rId6"/>
    <p:sldId id="276" r:id="rId7"/>
    <p:sldId id="271" r:id="rId8"/>
    <p:sldId id="278" r:id="rId9"/>
    <p:sldId id="279" r:id="rId10"/>
    <p:sldId id="281" r:id="rId11"/>
    <p:sldId id="284" r:id="rId12"/>
    <p:sldId id="286" r:id="rId13"/>
    <p:sldId id="285" r:id="rId14"/>
    <p:sldId id="282" r:id="rId15"/>
    <p:sldId id="283" r:id="rId16"/>
    <p:sldId id="274" r:id="rId17"/>
    <p:sldId id="273" r:id="rId18"/>
    <p:sldId id="275" r:id="rId19"/>
    <p:sldId id="277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6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-90" y="-6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FB0A5-E464-4FED-937D-0FD2E9BE353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5169-3C83-49AC-8F52-9A3F25B67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81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EF90-8510-4A76-8C9B-C5771195EFC0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A9B5-048F-48A3-9D19-983B339D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4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8A9B5-048F-48A3-9D19-983B339D7D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778"/>
            <a:ext cx="9144000" cy="174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7707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5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86641"/>
          </a:xfrm>
          <a:prstGeom prst="rect">
            <a:avLst/>
          </a:prstGeom>
          <a:solidFill>
            <a:srgbClr val="39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85788-815C-4C47-AEE8-EB970FC82FC8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ADDE-2D38-44EA-A990-91C362286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9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V4i4EOD7Kv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3760"/>
            <a:ext cx="7772400" cy="1172429"/>
          </a:xfrm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스피리추얼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소울</a:t>
            </a:r>
            <a:r>
              <a:rPr lang="ko-KR" altLang="en-US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</a:t>
            </a:r>
            <a:endParaRPr lang="ko-KR" altLang="en-US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57015"/>
            <a:ext cx="6858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2016. 4. 00</a:t>
            </a:r>
            <a:endParaRPr lang="en-US" altLang="ko-KR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김시</a:t>
            </a:r>
            <a:r>
              <a:rPr lang="ko-KR" altLang="en-US" dirty="0" err="1">
                <a:latin typeface="서울한강체 M" panose="02020603020101020101" pitchFamily="18" charset="-127"/>
                <a:ea typeface="서울한강체 M" panose="02020603020101020101" pitchFamily="18" charset="-127"/>
              </a:rPr>
              <a:t>백</a:t>
            </a:r>
            <a:endParaRPr lang="en-US" altLang="ko-KR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29609"/>
            <a:ext cx="7772400" cy="117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Spiritrual</a:t>
            </a:r>
            <a:r>
              <a:rPr lang="en-US" altLang="ko-KR" sz="40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Soul 2</a:t>
            </a:r>
            <a:endParaRPr lang="ko-KR" altLang="en-US" sz="40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게임의 진행 구성도</a:t>
            </a:r>
            <a:endParaRPr lang="ko-KR" altLang="en-US"/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게임 화면</a:t>
              </a:r>
              <a:endParaRPr lang="ko" sz="2000" b="1" dirty="0"/>
            </a:p>
          </p:txBody>
        </p:sp>
      </p:grpSp>
      <p:pic>
        <p:nvPicPr>
          <p:cNvPr id="5122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23906" r="28877" b="15970"/>
          <a:stretch/>
        </p:blipFill>
        <p:spPr bwMode="auto">
          <a:xfrm>
            <a:off x="705325" y="1994833"/>
            <a:ext cx="5240625" cy="42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08914" y="2117298"/>
            <a:ext cx="2323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헥사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TileMap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지형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턴 마침 버튼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130723" y="2544794"/>
            <a:ext cx="646983" cy="44966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813539" y="2067215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81311" y="4151346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8194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2322195" y="1866446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7" y="1866446"/>
            <a:ext cx="1990455" cy="154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28780" y="4388848"/>
            <a:ext cx="907766" cy="74398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1258" y="5797866"/>
            <a:ext cx="43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dirty="0" smtClean="0"/>
              <a:t>이 표시된 적군을 클릭 시 행동 표시</a:t>
            </a:r>
            <a:endParaRPr lang="en-US" altLang="ko-KR" dirty="0" smtClean="0"/>
          </a:p>
          <a:p>
            <a:r>
              <a:rPr lang="ko-KR" altLang="en-US" dirty="0" smtClean="0"/>
              <a:t>주인공 자신을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도구 창 표시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29175" y="2041060"/>
            <a:ext cx="6471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아군선택 시 이동 </a:t>
            </a:r>
            <a:r>
              <a:rPr lang="ko-KR" altLang="en-US" dirty="0"/>
              <a:t>경로와 공격가능 </a:t>
            </a:r>
            <a:r>
              <a:rPr lang="ko-KR" altLang="en-US" dirty="0" smtClean="0"/>
              <a:t>적군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적군과의 상성효과가 좋을 시 </a:t>
            </a:r>
            <a:r>
              <a:rPr lang="ko-KR" altLang="en-US" b="1" dirty="0" smtClean="0">
                <a:solidFill>
                  <a:srgbClr val="0000CC"/>
                </a:solidFill>
              </a:rPr>
              <a:t>파란</a:t>
            </a:r>
            <a:r>
              <a:rPr lang="ko-KR" altLang="en-US" dirty="0" smtClean="0"/>
              <a:t>테두리</a:t>
            </a:r>
            <a:endParaRPr lang="en-US" altLang="ko-KR" dirty="0"/>
          </a:p>
          <a:p>
            <a:r>
              <a:rPr lang="en-US" altLang="ko-KR" dirty="0" smtClean="0"/>
              <a:t>                                      </a:t>
            </a:r>
            <a:r>
              <a:rPr lang="ko-KR" altLang="en-US" dirty="0" err="1" smtClean="0"/>
              <a:t>안좋을</a:t>
            </a:r>
            <a:r>
              <a:rPr lang="ko-KR" altLang="en-US" dirty="0" smtClean="0"/>
              <a:t> 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빨간</a:t>
            </a:r>
            <a:r>
              <a:rPr lang="ko-KR" altLang="en-US" dirty="0" err="1" smtClean="0"/>
              <a:t>테두리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</a:t>
            </a:r>
            <a:r>
              <a:rPr lang="ko-KR" altLang="en-US" dirty="0" smtClean="0"/>
              <a:t>동급일 시 </a:t>
            </a:r>
            <a:r>
              <a:rPr lang="ko-KR" altLang="en-US" b="1" dirty="0" smtClean="0">
                <a:solidFill>
                  <a:srgbClr val="00B050"/>
                </a:solidFill>
              </a:rPr>
              <a:t>초록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37374" y="5778685"/>
            <a:ext cx="4142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아군몬스터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적군을 클릭 시 바로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ko-KR" altLang="en-US" dirty="0" smtClean="0"/>
              <a:t>자기 자신을 클릭 시 도구 창 표시</a:t>
            </a:r>
            <a:endParaRPr lang="ko-KR" altLang="en-US" dirty="0"/>
          </a:p>
        </p:txBody>
      </p:sp>
      <p:pic>
        <p:nvPicPr>
          <p:cNvPr id="8196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0998" r="52066" b="56529"/>
          <a:stretch/>
        </p:blipFill>
        <p:spPr bwMode="auto">
          <a:xfrm>
            <a:off x="4413740" y="4111094"/>
            <a:ext cx="4543976" cy="15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ky3-19\Documents\SourceTree_SB\0000.Project\개발\i124678881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63832" r="46845" b="15385"/>
          <a:stretch/>
        </p:blipFill>
        <p:spPr bwMode="auto">
          <a:xfrm>
            <a:off x="1029451" y="1890500"/>
            <a:ext cx="2201352" cy="15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76920" y="2128002"/>
            <a:ext cx="907766" cy="66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리스펠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0731" y="1909148"/>
            <a:ext cx="690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00CC"/>
                </a:solidFill>
              </a:rPr>
              <a:t>리스펠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: </a:t>
            </a:r>
            <a:r>
              <a:rPr lang="ko-KR" altLang="en-US" b="1" dirty="0" smtClean="0">
                <a:solidFill>
                  <a:srgbClr val="0000CC"/>
                </a:solidFill>
              </a:rPr>
              <a:t>주인공</a:t>
            </a:r>
            <a:r>
              <a:rPr lang="ko-KR" altLang="en-US" b="1" dirty="0" smtClean="0"/>
              <a:t>만의 스킬</a:t>
            </a:r>
            <a:endParaRPr lang="en-US" altLang="ko-KR" b="1" dirty="0" smtClean="0"/>
          </a:p>
          <a:p>
            <a:r>
              <a:rPr lang="ko-KR" altLang="en-US" b="1" dirty="0" smtClean="0"/>
              <a:t>적군의 전체체력에서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체력에 비례하여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%</a:t>
            </a:r>
            <a:r>
              <a:rPr lang="ko-KR" altLang="en-US" b="1" dirty="0" smtClean="0"/>
              <a:t>로 계산하여</a:t>
            </a:r>
            <a:r>
              <a:rPr lang="en-US" altLang="ko-KR" b="1" dirty="0"/>
              <a:t> </a:t>
            </a:r>
            <a:r>
              <a:rPr lang="ko-KR" altLang="en-US" b="1" dirty="0" smtClean="0"/>
              <a:t>확률로 잡는다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데미지</a:t>
            </a:r>
            <a:r>
              <a:rPr lang="ko-KR" altLang="en-US" b="1" dirty="0" smtClean="0"/>
              <a:t> 준 체력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전체 체력 </a:t>
            </a:r>
            <a:r>
              <a:rPr lang="en-US" altLang="ko-KR" b="1" dirty="0" smtClean="0"/>
              <a:t>* 100[%]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76920" y="2452082"/>
            <a:ext cx="907766" cy="340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2853" y="4368352"/>
            <a:ext cx="257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 smtClean="0">
                <a:solidFill>
                  <a:srgbClr val="0000CC"/>
                </a:solidFill>
              </a:rPr>
              <a:t>버프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</a:rPr>
              <a:t>Tile</a:t>
            </a:r>
          </a:p>
          <a:p>
            <a:r>
              <a:rPr lang="ko-KR" altLang="en-US" dirty="0" smtClean="0"/>
              <a:t>     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ko-KR" altLang="en-US" dirty="0" smtClean="0"/>
              <a:t>     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09134" y="40874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상성 </a:t>
            </a:r>
            <a:r>
              <a:rPr lang="ko-KR" altLang="en-US" dirty="0" smtClean="0"/>
              <a:t>효과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597618" y="4365890"/>
            <a:ext cx="1569462" cy="1319779"/>
            <a:chOff x="6518867" y="4906827"/>
            <a:chExt cx="1569462" cy="1319779"/>
          </a:xfrm>
        </p:grpSpPr>
        <p:sp>
          <p:nvSpPr>
            <p:cNvPr id="17" name="TextBox 16"/>
            <p:cNvSpPr txBox="1"/>
            <p:nvPr/>
          </p:nvSpPr>
          <p:spPr>
            <a:xfrm>
              <a:off x="7009248" y="49068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불</a:t>
              </a:r>
              <a:endParaRPr lang="en-US" altLang="ko-KR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1998" y="53985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대지</a:t>
              </a:r>
              <a:endParaRPr lang="en-US" altLang="ko-KR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8867" y="53985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물</a:t>
              </a:r>
              <a:endParaRPr lang="en-US" altLang="ko-KR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625" y="58572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풍</a:t>
              </a:r>
              <a:endParaRPr lang="en-US" altLang="ko-KR" dirty="0" smtClean="0"/>
            </a:p>
          </p:txBody>
        </p:sp>
        <p:sp>
          <p:nvSpPr>
            <p:cNvPr id="22" name="오른쪽 화살표 21"/>
            <p:cNvSpPr/>
            <p:nvPr/>
          </p:nvSpPr>
          <p:spPr>
            <a:xfrm rot="2895062">
              <a:off x="7369251" y="5233025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7845525">
              <a:off x="7405148" y="5762009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 rot="18883495">
              <a:off x="6785866" y="5236343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13485779">
              <a:off x="6763245" y="5787887"/>
              <a:ext cx="280365" cy="1380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227400" y="5789582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공격력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기존 방어력</a:t>
            </a:r>
            <a:r>
              <a:rPr lang="en-US" altLang="ko-KR" dirty="0" smtClean="0"/>
              <a:t>*0.2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grpSp>
        <p:nvGrpSpPr>
          <p:cNvPr id="30" name="Shape 112"/>
          <p:cNvGrpSpPr/>
          <p:nvPr/>
        </p:nvGrpSpPr>
        <p:grpSpPr>
          <a:xfrm>
            <a:off x="411675" y="3786843"/>
            <a:ext cx="8141350" cy="487799"/>
            <a:chOff x="411675" y="1089100"/>
            <a:chExt cx="8141350" cy="487799"/>
          </a:xfrm>
        </p:grpSpPr>
        <p:sp>
          <p:nvSpPr>
            <p:cNvPr id="31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데미지</a:t>
              </a:r>
              <a:r>
                <a:rPr lang="ko-KR" altLang="en-US" sz="2000" b="1" dirty="0" smtClean="0"/>
                <a:t> 계산</a:t>
              </a:r>
              <a:endParaRPr lang="ko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95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전투 방법</a:t>
              </a:r>
              <a:endParaRPr lang="ko" sz="2000" b="1" dirty="0"/>
            </a:p>
          </p:txBody>
        </p:sp>
      </p:grpSp>
      <p:pic>
        <p:nvPicPr>
          <p:cNvPr id="14" name="Picture 2" descr="C:\Users\ky3-19\Documents\SourceTree_SB\0000.Project\개발\533419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t="20324" r="30757" b="17676"/>
          <a:stretch/>
        </p:blipFill>
        <p:spPr bwMode="auto">
          <a:xfrm>
            <a:off x="411675" y="1920911"/>
            <a:ext cx="5167719" cy="4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940" y="367657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턴 종료 표시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1071" y="2186027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상단 아군 턴 종료 표시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511615" y="2067216"/>
            <a:ext cx="966159" cy="606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턴 마침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7817" y="4347715"/>
            <a:ext cx="646983" cy="16390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7416" y="3776657"/>
            <a:ext cx="204754" cy="2166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71071" y="4245000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</a:rPr>
              <a:t>아군 체력</a:t>
            </a:r>
            <a:r>
              <a:rPr lang="en-US" altLang="ko-KR" b="1" dirty="0" smtClean="0">
                <a:solidFill>
                  <a:srgbClr val="0000CC"/>
                </a:solidFill>
              </a:rPr>
              <a:t>, </a:t>
            </a:r>
            <a:r>
              <a:rPr lang="ko-KR" altLang="en-US" b="1" dirty="0" smtClean="0">
                <a:solidFill>
                  <a:srgbClr val="0000CC"/>
                </a:solidFill>
              </a:rPr>
              <a:t>레벨 표시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91308" y="5727941"/>
            <a:ext cx="646983" cy="163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71071" y="562522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</a:t>
            </a:r>
            <a:r>
              <a:rPr lang="ko-KR" altLang="en-US" b="1" dirty="0" smtClean="0">
                <a:solidFill>
                  <a:srgbClr val="FF0000"/>
                </a:solidFill>
              </a:rPr>
              <a:t>군 체력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레벨 표시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4475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몬스터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" y="2127604"/>
            <a:ext cx="333375" cy="3810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1" y="2118079"/>
            <a:ext cx="361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49" y="2060929"/>
            <a:ext cx="48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8" y="2871482"/>
            <a:ext cx="51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2738132"/>
            <a:ext cx="447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3" y="4562417"/>
            <a:ext cx="302759" cy="32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4468167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7" y="4553892"/>
            <a:ext cx="242207" cy="34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51" y="5212802"/>
            <a:ext cx="381866" cy="40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9" y="5271900"/>
            <a:ext cx="339436" cy="38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76" y="5090708"/>
            <a:ext cx="466725" cy="57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9" y="6021615"/>
            <a:ext cx="46944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79" y="6000097"/>
            <a:ext cx="492919" cy="35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9" y="5953152"/>
            <a:ext cx="445975" cy="3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9" y="2823809"/>
            <a:ext cx="425737" cy="52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38425" y="1698928"/>
            <a:ext cx="619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이름</a:t>
            </a:r>
            <a:r>
              <a:rPr lang="en-US" altLang="ko-KR" dirty="0" smtClean="0"/>
              <a:t>		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		</a:t>
            </a:r>
            <a:r>
              <a:rPr lang="ko-KR" altLang="en-US" dirty="0" smtClean="0"/>
              <a:t>방어력</a:t>
            </a:r>
            <a:r>
              <a:rPr lang="en-US" altLang="ko-KR" dirty="0" smtClean="0"/>
              <a:t>		</a:t>
            </a:r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2450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15/20/30	      	     3/4/5         	30/45/60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62450" y="293268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10/20/35	      	     3/4/5         	30/45/60</a:t>
            </a:r>
            <a:endParaRPr lang="ko-KR" altLang="en-US" dirty="0"/>
          </a:p>
        </p:txBody>
      </p:sp>
      <p:pic>
        <p:nvPicPr>
          <p:cNvPr id="7204" name="Picture 3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2" y="3764433"/>
            <a:ext cx="397933" cy="3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5" y="3584571"/>
            <a:ext cx="522287" cy="54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6" name="Picture 3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75" y="3503079"/>
            <a:ext cx="39793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8322" y="217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파이뤼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03738" y="2932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팬</a:t>
            </a:r>
            <a:r>
              <a:rPr lang="ko-KR" altLang="en-US"/>
              <a:t>템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59730" y="368921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블랙 </a:t>
            </a:r>
            <a:r>
              <a:rPr lang="ko-KR" altLang="en-US" dirty="0" err="1" smtClean="0"/>
              <a:t>매직숀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67475" y="4445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물질퍽이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86082" y="5202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리아커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56589" y="5958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꼬북이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362450" y="3689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10/15/25	      	     2/3/4         	20/35/50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362450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15/20/30	      	     3/4/5         	30/45/60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62450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10/20/35	      	     3/4/5         	30/45/60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362450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10/15/25	      	     4/5/6         	30/45/60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36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grpSp>
        <p:nvGrpSpPr>
          <p:cNvPr id="7" name="Shape 112"/>
          <p:cNvGrpSpPr/>
          <p:nvPr/>
        </p:nvGrpSpPr>
        <p:grpSpPr>
          <a:xfrm>
            <a:off x="411675" y="1315941"/>
            <a:ext cx="8141350" cy="487799"/>
            <a:chOff x="411675" y="1089100"/>
            <a:chExt cx="8141350" cy="487799"/>
          </a:xfrm>
        </p:grpSpPr>
        <p:sp>
          <p:nvSpPr>
            <p:cNvPr id="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몬스터</a:t>
              </a:r>
              <a:r>
                <a:rPr lang="ko-KR" altLang="en-US" sz="2000" b="1" dirty="0" smtClean="0"/>
                <a:t> 종류</a:t>
              </a:r>
              <a:endParaRPr lang="ko" sz="2000" b="1" dirty="0"/>
            </a:p>
          </p:txBody>
        </p:sp>
      </p:grpSp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" y="2983460"/>
            <a:ext cx="347133" cy="34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2907868"/>
            <a:ext cx="368829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0" y="2853628"/>
            <a:ext cx="390525" cy="5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2" y="3621635"/>
            <a:ext cx="43688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21" y="3539720"/>
            <a:ext cx="40957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06" y="3554555"/>
            <a:ext cx="354965" cy="62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" y="2177415"/>
            <a:ext cx="445186" cy="4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01" y="2116628"/>
            <a:ext cx="389538" cy="5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23" y="2026181"/>
            <a:ext cx="612131" cy="61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4" y="4560554"/>
            <a:ext cx="346910" cy="30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27" y="4488448"/>
            <a:ext cx="416292" cy="39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74" y="4327833"/>
            <a:ext cx="555055" cy="57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0" y="5239372"/>
            <a:ext cx="384342" cy="3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5" y="5173443"/>
            <a:ext cx="271300" cy="40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60" y="5127315"/>
            <a:ext cx="316517" cy="49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5" y="5861957"/>
            <a:ext cx="550430" cy="3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4" y="5720045"/>
            <a:ext cx="463520" cy="5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03" name="Picture 3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10" y="5828980"/>
            <a:ext cx="637340" cy="43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638425" y="1698928"/>
            <a:ext cx="619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이름</a:t>
            </a:r>
            <a:r>
              <a:rPr lang="en-US" altLang="ko-KR" dirty="0" smtClean="0"/>
              <a:t>		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		</a:t>
            </a:r>
            <a:r>
              <a:rPr lang="ko-KR" altLang="en-US" dirty="0" smtClean="0"/>
              <a:t>방어력</a:t>
            </a:r>
            <a:r>
              <a:rPr lang="en-US" altLang="ko-KR" dirty="0" smtClean="0"/>
              <a:t>		</a:t>
            </a:r>
            <a:r>
              <a:rPr lang="ko-KR" altLang="en-US" dirty="0" smtClean="0"/>
              <a:t>체력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2450" y="217615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15/20/30	      	     3/4/5         	30/45/60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62450" y="293268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10/20/30	      	     4/5/6         	30/45/60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08271" y="295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모래뚜지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94577" y="36851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모닥픽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93848" y="2204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땅질퍽이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2004" y="4451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피젼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23687" y="52498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토게픽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01695" y="5958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코이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62450" y="3689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10/15/25	      	     2/3/4         	20/35/50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62450" y="4445749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15/20/30	      	     3/4/5         	30/45/60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62450" y="520228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10/20/35	      	     3/4/5         	30/45/60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62450" y="595881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10/15/25	      	     3/4/5         	30/45/60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57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게임 시스템</a:t>
            </a:r>
          </a:p>
        </p:txBody>
      </p:sp>
      <p:pic>
        <p:nvPicPr>
          <p:cNvPr id="6147" name="Picture 3" descr="C:\Users\ky3-19\Desktop\이름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3" y="1968614"/>
            <a:ext cx="776164" cy="1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ky3-19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24654"/>
            <a:ext cx="820616" cy="11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Shape 112"/>
          <p:cNvGrpSpPr/>
          <p:nvPr/>
        </p:nvGrpSpPr>
        <p:grpSpPr>
          <a:xfrm>
            <a:off x="411675" y="1315941"/>
            <a:ext cx="8141350" cy="487799"/>
            <a:chOff x="411675" y="1089100"/>
            <a:chExt cx="8141350" cy="487799"/>
          </a:xfrm>
        </p:grpSpPr>
        <p:sp>
          <p:nvSpPr>
            <p:cNvPr id="44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몬스터</a:t>
              </a:r>
              <a:r>
                <a:rPr lang="ko-KR" altLang="en-US" sz="2000" b="1" dirty="0" smtClean="0"/>
                <a:t> 방향</a:t>
              </a:r>
              <a:endParaRPr lang="ko" sz="2000" b="1" dirty="0"/>
            </a:p>
          </p:txBody>
        </p:sp>
      </p:grpSp>
      <p:grpSp>
        <p:nvGrpSpPr>
          <p:cNvPr id="46" name="Shape 112"/>
          <p:cNvGrpSpPr/>
          <p:nvPr/>
        </p:nvGrpSpPr>
        <p:grpSpPr>
          <a:xfrm>
            <a:off x="411675" y="3426095"/>
            <a:ext cx="8141350" cy="487799"/>
            <a:chOff x="411675" y="1089100"/>
            <a:chExt cx="8141350" cy="487799"/>
          </a:xfrm>
        </p:grpSpPr>
        <p:sp>
          <p:nvSpPr>
            <p:cNvPr id="47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몬스터</a:t>
              </a:r>
              <a:r>
                <a:rPr lang="ko-KR" altLang="en-US" sz="2000" b="1" dirty="0" smtClean="0"/>
                <a:t> 진화</a:t>
              </a:r>
              <a:endParaRPr lang="ko" sz="2000" b="1" dirty="0"/>
            </a:p>
          </p:txBody>
        </p:sp>
      </p:grpSp>
      <p:pic>
        <p:nvPicPr>
          <p:cNvPr id="6149" name="Picture 5" descr="C:\Users\ky3-19\Documents\SourceTree_SB\0000.Project\개발\클래스업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52546" r="70653" b="39185"/>
          <a:stretch/>
        </p:blipFill>
        <p:spPr bwMode="auto">
          <a:xfrm>
            <a:off x="788139" y="4033943"/>
            <a:ext cx="1343283" cy="20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2812168" y="4791457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10851" r="74668" b="76208"/>
          <a:stretch/>
        </p:blipFill>
        <p:spPr bwMode="auto">
          <a:xfrm>
            <a:off x="7422621" y="5534204"/>
            <a:ext cx="880794" cy="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53931" r="78434" b="30129"/>
          <a:stretch/>
        </p:blipFill>
        <p:spPr bwMode="auto">
          <a:xfrm>
            <a:off x="7301507" y="4317551"/>
            <a:ext cx="757628" cy="112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75514" r="44461" b="10714"/>
          <a:stretch/>
        </p:blipFill>
        <p:spPr bwMode="auto">
          <a:xfrm>
            <a:off x="6481344" y="4441182"/>
            <a:ext cx="717178" cy="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32" y="4721539"/>
            <a:ext cx="722137" cy="92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오른쪽 화살표 21"/>
          <p:cNvSpPr/>
          <p:nvPr/>
        </p:nvSpPr>
        <p:spPr>
          <a:xfrm>
            <a:off x="2276378" y="519516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3948473" y="5185770"/>
            <a:ext cx="353683" cy="281825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6" descr="C:\Users\ky3-19\Documents\SourceTree_SB\0000.Project\개발\533407_1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36597" r="74885" b="50140"/>
          <a:stretch/>
        </p:blipFill>
        <p:spPr bwMode="auto">
          <a:xfrm>
            <a:off x="6409626" y="5534664"/>
            <a:ext cx="860613" cy="93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21234" y="61362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70328" y="3816544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각 속성에 대한 진화 액션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2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/>
              <a:t>5</a:t>
            </a:r>
            <a:r>
              <a:rPr lang="en-US" altLang="ko-KR" smtClean="0"/>
              <a:t>. </a:t>
            </a:r>
            <a:r>
              <a:rPr lang="ko-KR" altLang="en-US"/>
              <a:t>게임 시스템</a:t>
            </a:r>
            <a:endParaRPr lang="ko-KR" altLang="en-US" dirty="0"/>
          </a:p>
        </p:txBody>
      </p:sp>
      <p:grpSp>
        <p:nvGrpSpPr>
          <p:cNvPr id="4" name="Shape 112"/>
          <p:cNvGrpSpPr/>
          <p:nvPr/>
        </p:nvGrpSpPr>
        <p:grpSpPr>
          <a:xfrm>
            <a:off x="501325" y="1285370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무기 </a:t>
              </a:r>
              <a:r>
                <a:rPr lang="ko-KR" altLang="en-US" sz="2000" b="1" dirty="0" smtClean="0"/>
                <a:t>종류</a:t>
              </a:r>
              <a:endParaRPr lang="ko" sz="2000" b="1" dirty="0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69" b="64635"/>
          <a:stretch/>
        </p:blipFill>
        <p:spPr bwMode="auto">
          <a:xfrm>
            <a:off x="794975" y="1773169"/>
            <a:ext cx="375457" cy="36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5796" b="15178"/>
          <a:stretch/>
        </p:blipFill>
        <p:spPr bwMode="auto">
          <a:xfrm>
            <a:off x="813263" y="4082988"/>
            <a:ext cx="357169" cy="35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Shape 112"/>
          <p:cNvGrpSpPr/>
          <p:nvPr/>
        </p:nvGrpSpPr>
        <p:grpSpPr>
          <a:xfrm>
            <a:off x="4110157" y="1407289"/>
            <a:ext cx="8141350" cy="487799"/>
            <a:chOff x="411675" y="1089100"/>
            <a:chExt cx="8141350" cy="487799"/>
          </a:xfrm>
        </p:grpSpPr>
        <p:sp>
          <p:nvSpPr>
            <p:cNvPr id="2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도</a:t>
              </a:r>
              <a:r>
                <a:rPr lang="ko-KR" altLang="en-US" sz="2000" b="1" dirty="0"/>
                <a:t>구</a:t>
              </a:r>
              <a:r>
                <a:rPr lang="ko-KR" altLang="en-US" sz="2000" b="1" dirty="0" smtClean="0"/>
                <a:t> </a:t>
              </a:r>
              <a:r>
                <a:rPr lang="ko-KR" altLang="en-US" sz="2000" b="1" dirty="0" smtClean="0"/>
                <a:t>종류</a:t>
              </a:r>
              <a:endParaRPr lang="ko" sz="2000" b="1" dirty="0"/>
            </a:p>
          </p:txBody>
        </p:sp>
      </p:grpSp>
      <p:grpSp>
        <p:nvGrpSpPr>
          <p:cNvPr id="27" name="Shape 112"/>
          <p:cNvGrpSpPr/>
          <p:nvPr/>
        </p:nvGrpSpPr>
        <p:grpSpPr>
          <a:xfrm>
            <a:off x="501325" y="3431162"/>
            <a:ext cx="8141350" cy="487799"/>
            <a:chOff x="411675" y="1089100"/>
            <a:chExt cx="8141350" cy="487799"/>
          </a:xfrm>
        </p:grpSpPr>
        <p:sp>
          <p:nvSpPr>
            <p:cNvPr id="28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err="1" smtClean="0"/>
                <a:t>방어</a:t>
              </a:r>
              <a:r>
                <a:rPr lang="ko-KR" altLang="en-US" sz="2000" b="1" dirty="0" err="1"/>
                <a:t>구</a:t>
              </a:r>
              <a:r>
                <a:rPr lang="ko-KR" altLang="en-US" sz="2000" b="1" dirty="0" smtClean="0"/>
                <a:t> </a:t>
              </a:r>
              <a:r>
                <a:rPr lang="ko-KR" altLang="en-US" sz="2000" b="1" dirty="0" smtClean="0"/>
                <a:t>종류</a:t>
              </a:r>
              <a:endParaRPr lang="ko" sz="2000" b="1" dirty="0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1" r="50000" b="63373"/>
          <a:stretch/>
        </p:blipFill>
        <p:spPr bwMode="auto">
          <a:xfrm>
            <a:off x="741755" y="2329564"/>
            <a:ext cx="447815" cy="37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8" t="-1" r="16611" b="63439"/>
          <a:stretch/>
        </p:blipFill>
        <p:spPr bwMode="auto">
          <a:xfrm>
            <a:off x="771874" y="2870449"/>
            <a:ext cx="417696" cy="37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3" t="50000" r="50000" b="16374"/>
          <a:stretch/>
        </p:blipFill>
        <p:spPr bwMode="auto">
          <a:xfrm>
            <a:off x="813263" y="4691922"/>
            <a:ext cx="424644" cy="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t="50000" r="20342" b="13448"/>
          <a:stretch/>
        </p:blipFill>
        <p:spPr bwMode="auto">
          <a:xfrm>
            <a:off x="900308" y="5418668"/>
            <a:ext cx="329185" cy="37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 descr="C:\Users\ky3-19\Documents\SourceTree_SB\0000.Project\개발\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" t="18704" r="90571" b="72151"/>
          <a:stretch/>
        </p:blipFill>
        <p:spPr bwMode="auto">
          <a:xfrm>
            <a:off x="4403807" y="2068540"/>
            <a:ext cx="430009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y3-19\Documents\SourceTree_SB\0000.Project\개발\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24178" r="67989" b="16313"/>
          <a:stretch/>
        </p:blipFill>
        <p:spPr bwMode="auto">
          <a:xfrm>
            <a:off x="4059624" y="2870449"/>
            <a:ext cx="1548384" cy="25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/>
              <a:t>5</a:t>
            </a:r>
            <a:r>
              <a:rPr lang="en-US" altLang="ko-KR" smtClean="0"/>
              <a:t>. </a:t>
            </a:r>
            <a:r>
              <a:rPr lang="ko-KR" altLang="en-US"/>
              <a:t>게임 시스템</a:t>
            </a:r>
            <a:endParaRPr lang="ko-KR" altLang="en-US" dirty="0"/>
          </a:p>
        </p:txBody>
      </p:sp>
      <p:grpSp>
        <p:nvGrpSpPr>
          <p:cNvPr id="4" name="Shape 112"/>
          <p:cNvGrpSpPr/>
          <p:nvPr/>
        </p:nvGrpSpPr>
        <p:grpSpPr>
          <a:xfrm>
            <a:off x="501325" y="1285370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smtClean="0"/>
                <a:t>충돌</a:t>
              </a:r>
              <a:endParaRPr lang="ko" sz="2000" b="1" dirty="0"/>
            </a:p>
          </p:txBody>
        </p:sp>
      </p:grp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628650" y="1930294"/>
            <a:ext cx="3690829" cy="372701"/>
          </a:xfrm>
        </p:spPr>
        <p:txBody>
          <a:bodyPr>
            <a:noAutofit/>
          </a:bodyPr>
          <a:lstStyle/>
          <a:p>
            <a:r>
              <a:rPr lang="ko-KR" altLang="en-US" sz="1800" smtClean="0"/>
              <a:t>점 </a:t>
            </a:r>
            <a:r>
              <a:rPr lang="en-US" altLang="ko-KR" sz="1800" smtClean="0"/>
              <a:t>vs </a:t>
            </a:r>
            <a:r>
              <a:rPr lang="ko-KR" altLang="en-US" sz="1800" smtClean="0"/>
              <a:t>텍스처의</a:t>
            </a:r>
            <a:r>
              <a:rPr lang="en-US" altLang="ko-KR" sz="1800" smtClean="0"/>
              <a:t> </a:t>
            </a:r>
            <a:r>
              <a:rPr lang="ko-KR" altLang="en-US" sz="1800" smtClean="0"/>
              <a:t>충돌만 이용함</a:t>
            </a:r>
            <a:endParaRPr lang="en-US" altLang="ko-KR" sz="180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00962"/>
              </p:ext>
            </p:extLst>
          </p:nvPr>
        </p:nvGraphicFramePr>
        <p:xfrm>
          <a:off x="710425" y="2320712"/>
          <a:ext cx="3791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19">
                  <a:extLst>
                    <a:ext uri="{9D8B030D-6E8A-4147-A177-3AD203B41FA5}">
                      <a16:colId xmlns="" xmlns:a16="http://schemas.microsoft.com/office/drawing/2014/main" val="2429099258"/>
                    </a:ext>
                  </a:extLst>
                </a:gridCol>
                <a:gridCol w="1895619">
                  <a:extLst>
                    <a:ext uri="{9D8B030D-6E8A-4147-A177-3AD203B41FA5}">
                      <a16:colId xmlns="" xmlns:a16="http://schemas.microsoft.com/office/drawing/2014/main" val="51857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텍스처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766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주인공 전투기</a:t>
                      </a:r>
                      <a:endParaRPr lang="en-US" altLang="ko-KR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적 총알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2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주인공 전투기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적기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671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주인공 무기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적기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1449560"/>
                  </a:ext>
                </a:extLst>
              </a:tr>
            </a:tbl>
          </a:graphicData>
        </a:graphic>
      </p:graphicFrame>
      <p:sp>
        <p:nvSpPr>
          <p:cNvPr id="22" name="내용 개체 틀 2"/>
          <p:cNvSpPr txBox="1">
            <a:spLocks/>
          </p:cNvSpPr>
          <p:nvPr/>
        </p:nvSpPr>
        <p:spPr>
          <a:xfrm>
            <a:off x="628649" y="4516956"/>
            <a:ext cx="8014026" cy="123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점을 충돌검사를 할 객체의 좌표로 변환하여 픽셀 하나 에 접근함</a:t>
            </a:r>
            <a:endParaRPr lang="en-US" altLang="ko-KR" sz="1800" smtClean="0"/>
          </a:p>
          <a:p>
            <a:r>
              <a:rPr lang="ko-KR" altLang="en-US" sz="1800" smtClean="0"/>
              <a:t>해당 픽셀의 알파값을 검사하여 완전 투명일 경우가 아니면 충돌 판정함</a:t>
            </a:r>
            <a:endParaRPr lang="en-US" altLang="ko-KR" sz="1800" smtClean="0"/>
          </a:p>
          <a:p>
            <a:r>
              <a:rPr lang="ko-KR" altLang="en-US" sz="1800" smtClean="0"/>
              <a:t>렌더 택스쳐를 이용하는 충돌체크 보다 어마어마한 성능의 이점이 있음</a:t>
            </a:r>
            <a:endParaRPr lang="en-US" altLang="ko-KR" sz="1800" smtClean="0"/>
          </a:p>
          <a:p>
            <a:r>
              <a:rPr lang="en-US" altLang="ko-KR" sz="1800" b="1"/>
              <a:t>https://www.youtube.com/watch?v=V4i4EOD7Kvo</a:t>
            </a:r>
            <a:endParaRPr lang="en-US" altLang="ko-KR" sz="1800" b="1" smtClean="0"/>
          </a:p>
          <a:p>
            <a:endParaRPr lang="en-US" altLang="ko-KR" sz="1800" smtClean="0"/>
          </a:p>
          <a:p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335995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게임 시연</a:t>
            </a:r>
            <a:endParaRPr lang="ko-KR" altLang="en-US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501325" y="3312965"/>
            <a:ext cx="8141350" cy="89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게임 시연 영상</a:t>
            </a:r>
            <a:endParaRPr lang="en-US" altLang="ko-KR" b="1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4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97344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mtClean="0"/>
              <a:t>게임의 주요 개요 및 배경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mtClean="0"/>
              <a:t>게임의 주요 컨셉 및 특징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mtClean="0"/>
              <a:t>게임의 주요 사양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mtClean="0"/>
              <a:t>게임의 진행 구성도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mtClean="0"/>
              <a:t>게임 시스템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mtClean="0"/>
              <a:t>게임 시연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5408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969" y="4525108"/>
            <a:ext cx="3856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만든이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“</a:t>
            </a:r>
            <a:r>
              <a:rPr lang="ko-KR" altLang="en-US" sz="140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최명준</a:t>
            </a:r>
            <a:r>
              <a:rPr lang="en-US" altLang="ko-KR" sz="140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”</a:t>
            </a:r>
            <a:endParaRPr lang="en-US" altLang="ko-KR" sz="1400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연락처 </a:t>
            </a:r>
            <a:r>
              <a:rPr lang="en-US" altLang="ko-KR" sz="140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010-7907-7230</a:t>
            </a:r>
            <a:endParaRPr lang="en-US" altLang="ko-KR" sz="1400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err="1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이메일</a:t>
            </a: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 </a:t>
            </a:r>
            <a:r>
              <a:rPr lang="en-US" altLang="ko-KR" sz="140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oc8051@gmail.com</a:t>
            </a:r>
            <a:endParaRPr lang="en-US" altLang="ko-KR" sz="1400" dirty="0" smtClean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키워드 </a:t>
            </a:r>
            <a:r>
              <a:rPr lang="en-US" altLang="ko-KR" sz="1400" smtClean="0">
                <a:latin typeface="서울한강체 M" panose="02020603020101020101" pitchFamily="18" charset="-127"/>
                <a:ea typeface="서울한강체 M" panose="02020603020101020101" pitchFamily="18" charset="-127"/>
              </a:rPr>
              <a:t>:  “space shooter”</a:t>
            </a:r>
            <a:endParaRPr lang="ko-KR" altLang="en-US" sz="1400" dirty="0">
              <a:latin typeface="서울한강체 M" panose="02020603020101020101" pitchFamily="18" charset="-127"/>
              <a:ea typeface="서울한강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5" y="2039815"/>
            <a:ext cx="7772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smtClean="0"/>
              <a:t>감사합니다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8955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게임의 주요 개요 및 배경</a:t>
            </a:r>
            <a:endParaRPr lang="ko-KR" altLang="en-US" dirty="0"/>
          </a:p>
        </p:txBody>
      </p:sp>
      <p:grpSp>
        <p:nvGrpSpPr>
          <p:cNvPr id="4" name="Shape 47"/>
          <p:cNvGrpSpPr/>
          <p:nvPr/>
        </p:nvGrpSpPr>
        <p:grpSpPr>
          <a:xfrm>
            <a:off x="411675" y="1608314"/>
            <a:ext cx="8141350" cy="487799"/>
            <a:chOff x="411675" y="1089100"/>
            <a:chExt cx="8141350" cy="487799"/>
          </a:xfrm>
        </p:grpSpPr>
        <p:sp>
          <p:nvSpPr>
            <p:cNvPr id="5" name="Shape 48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9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/>
                <a:t>게임명</a:t>
              </a:r>
            </a:p>
          </p:txBody>
        </p:sp>
      </p:grpSp>
      <p:grpSp>
        <p:nvGrpSpPr>
          <p:cNvPr id="7" name="Shape 50"/>
          <p:cNvGrpSpPr/>
          <p:nvPr/>
        </p:nvGrpSpPr>
        <p:grpSpPr>
          <a:xfrm>
            <a:off x="411675" y="2772689"/>
            <a:ext cx="8141350" cy="487799"/>
            <a:chOff x="411675" y="1089100"/>
            <a:chExt cx="8141350" cy="487799"/>
          </a:xfrm>
        </p:grpSpPr>
        <p:sp>
          <p:nvSpPr>
            <p:cNvPr id="8" name="Shape 5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/>
                <a:t>게임의 장르</a:t>
              </a:r>
            </a:p>
          </p:txBody>
        </p:sp>
      </p:grpSp>
      <p:grpSp>
        <p:nvGrpSpPr>
          <p:cNvPr id="10" name="Shape 53"/>
          <p:cNvGrpSpPr/>
          <p:nvPr/>
        </p:nvGrpSpPr>
        <p:grpSpPr>
          <a:xfrm>
            <a:off x="411675" y="4083864"/>
            <a:ext cx="8141350" cy="487799"/>
            <a:chOff x="411675" y="1089100"/>
            <a:chExt cx="8141350" cy="487799"/>
          </a:xfrm>
        </p:grpSpPr>
        <p:sp>
          <p:nvSpPr>
            <p:cNvPr id="11" name="Shape 5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/>
                <a:t>게임의 소개</a:t>
              </a:r>
            </a:p>
          </p:txBody>
        </p:sp>
      </p:grpSp>
      <p:sp>
        <p:nvSpPr>
          <p:cNvPr id="13" name="Shape 56"/>
          <p:cNvSpPr txBox="1"/>
          <p:nvPr/>
        </p:nvSpPr>
        <p:spPr>
          <a:xfrm>
            <a:off x="780575" y="209433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err="1" smtClean="0"/>
              <a:t>스피리추얼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소울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(Spiritual Soul 2)</a:t>
            </a:r>
            <a:endParaRPr lang="ko" dirty="0"/>
          </a:p>
        </p:txBody>
      </p:sp>
      <p:sp>
        <p:nvSpPr>
          <p:cNvPr id="14" name="Shape 57"/>
          <p:cNvSpPr txBox="1"/>
          <p:nvPr/>
        </p:nvSpPr>
        <p:spPr>
          <a:xfrm>
            <a:off x="780575" y="335628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dirty="0" err="1" smtClean="0"/>
              <a:t>TileMap</a:t>
            </a:r>
            <a:r>
              <a:rPr lang="en-US" altLang="ko" dirty="0" smtClean="0"/>
              <a:t> RPG</a:t>
            </a:r>
            <a:endParaRPr lang="ko" dirty="0"/>
          </a:p>
        </p:txBody>
      </p:sp>
      <p:sp>
        <p:nvSpPr>
          <p:cNvPr id="15" name="Shape 58"/>
          <p:cNvSpPr txBox="1"/>
          <p:nvPr/>
        </p:nvSpPr>
        <p:spPr>
          <a:xfrm>
            <a:off x="780575" y="4618239"/>
            <a:ext cx="5134803" cy="12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주인공이 나와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처치하거나 동료로 </a:t>
            </a:r>
            <a:r>
              <a:rPr lang="ko-KR" altLang="en-US" dirty="0" smtClean="0"/>
              <a:t>만드는 게임</a:t>
            </a:r>
            <a:endParaRPr lang="ko" dirty="0"/>
          </a:p>
        </p:txBody>
      </p:sp>
      <p:pic>
        <p:nvPicPr>
          <p:cNvPr id="1027" name="Picture 3" descr="C:\Users\ky3-19\Documents\SourceTree_SB\0000.Project\개발\a2f2373b798f36cf73a5b2688cfdca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4" y="1908737"/>
            <a:ext cx="4498289" cy="39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3231696"/>
            <a:ext cx="44481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게임의 주요 컨셉 및 특징</a:t>
            </a:r>
            <a:endParaRPr lang="ko-KR" altLang="en-US" dirty="0"/>
          </a:p>
        </p:txBody>
      </p:sp>
      <p:grpSp>
        <p:nvGrpSpPr>
          <p:cNvPr id="4" name="Shape 90"/>
          <p:cNvGrpSpPr/>
          <p:nvPr/>
        </p:nvGrpSpPr>
        <p:grpSpPr>
          <a:xfrm>
            <a:off x="411675" y="1415132"/>
            <a:ext cx="8141350" cy="487799"/>
            <a:chOff x="411675" y="1089100"/>
            <a:chExt cx="8141350" cy="487799"/>
          </a:xfrm>
        </p:grpSpPr>
        <p:sp>
          <p:nvSpPr>
            <p:cNvPr id="5" name="Shape 9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9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/>
                <a:t>주요 컨셉 및 특징</a:t>
              </a:r>
            </a:p>
          </p:txBody>
        </p:sp>
      </p:grpSp>
      <p:sp>
        <p:nvSpPr>
          <p:cNvPr id="10" name="Shape 96"/>
          <p:cNvSpPr txBox="1"/>
          <p:nvPr/>
        </p:nvSpPr>
        <p:spPr>
          <a:xfrm>
            <a:off x="780575" y="1901156"/>
            <a:ext cx="8028900" cy="28178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주인공은 여행을 하면서 </a:t>
            </a:r>
            <a:r>
              <a:rPr lang="ko-KR" altLang="en-US" dirty="0" err="1" smtClean="0">
                <a:solidFill>
                  <a:schemeClr val="dk1"/>
                </a:solidFill>
              </a:rPr>
              <a:t>몬스터</a:t>
            </a:r>
            <a:r>
              <a:rPr lang="ko-KR" altLang="en-US" dirty="0" smtClean="0">
                <a:solidFill>
                  <a:schemeClr val="dk1"/>
                </a:solidFill>
              </a:rPr>
              <a:t> 동료들을 모아 같이 여행을 다닐 수 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주인공 및 각 </a:t>
            </a:r>
            <a:r>
              <a:rPr lang="ko-KR" altLang="en-US" dirty="0" err="1" smtClean="0">
                <a:solidFill>
                  <a:schemeClr val="dk1"/>
                </a:solidFill>
              </a:rPr>
              <a:t>몬스터는</a:t>
            </a:r>
            <a:r>
              <a:rPr lang="ko-KR" altLang="en-US" dirty="0" smtClean="0">
                <a:solidFill>
                  <a:schemeClr val="dk1"/>
                </a:solidFill>
              </a:rPr>
              <a:t> 레벨이 주어지면 일정이상 경험치가 쌓이면 </a:t>
            </a:r>
            <a:r>
              <a:rPr lang="ko-KR" altLang="en-US" dirty="0" err="1" smtClean="0">
                <a:solidFill>
                  <a:schemeClr val="dk1"/>
                </a:solidFill>
              </a:rPr>
              <a:t>레벨업을</a:t>
            </a:r>
            <a:r>
              <a:rPr lang="ko-KR" altLang="en-US" dirty="0" smtClean="0">
                <a:solidFill>
                  <a:schemeClr val="dk1"/>
                </a:solidFill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</a:rPr>
              <a:t>하게된다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동료로 잡은 </a:t>
            </a:r>
            <a:r>
              <a:rPr lang="ko-KR" altLang="en-US" dirty="0" err="1" smtClean="0">
                <a:solidFill>
                  <a:schemeClr val="dk1"/>
                </a:solidFill>
              </a:rPr>
              <a:t>몬스터도</a:t>
            </a:r>
            <a:r>
              <a:rPr lang="ko-KR" altLang="en-US" dirty="0" smtClean="0">
                <a:solidFill>
                  <a:schemeClr val="dk1"/>
                </a:solidFill>
              </a:rPr>
              <a:t> 소환하여 </a:t>
            </a:r>
            <a:r>
              <a:rPr lang="ko-KR" altLang="en-US" dirty="0" err="1" smtClean="0">
                <a:solidFill>
                  <a:schemeClr val="dk1"/>
                </a:solidFill>
              </a:rPr>
              <a:t>레벨업을</a:t>
            </a:r>
            <a:r>
              <a:rPr lang="ko-KR" altLang="en-US" dirty="0" smtClean="0">
                <a:solidFill>
                  <a:schemeClr val="dk1"/>
                </a:solidFill>
              </a:rPr>
              <a:t> 시킬 수 있으면 일정 레벨 이상 도달하면 진화옵션을 가질 수 있다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아이템은 상점에 구입을 하거나 여행 중 획득 가능하다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아이템 장착을 종류에 상관없이 </a:t>
            </a:r>
            <a:r>
              <a:rPr lang="en-US" altLang="ko-KR" dirty="0" smtClean="0">
                <a:solidFill>
                  <a:schemeClr val="dk1"/>
                </a:solidFill>
              </a:rPr>
              <a:t>3</a:t>
            </a:r>
            <a:r>
              <a:rPr lang="ko-KR" altLang="en-US" dirty="0" smtClean="0">
                <a:solidFill>
                  <a:schemeClr val="dk1"/>
                </a:solidFill>
              </a:rPr>
              <a:t>개까지 장착 가능하다</a:t>
            </a:r>
            <a:r>
              <a:rPr lang="en-US" altLang="ko-KR" dirty="0" smtClean="0">
                <a:solidFill>
                  <a:schemeClr val="dk1"/>
                </a:solidFill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</a:pP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</a:rPr>
              <a:t>      ex) </a:t>
            </a:r>
            <a:r>
              <a:rPr lang="ko-KR" altLang="en-US" dirty="0" smtClean="0">
                <a:solidFill>
                  <a:schemeClr val="dk1"/>
                </a:solidFill>
              </a:rPr>
              <a:t>무기만 중</a:t>
            </a:r>
            <a:r>
              <a:rPr lang="ko-KR" altLang="en-US" dirty="0">
                <a:solidFill>
                  <a:schemeClr val="dk1"/>
                </a:solidFill>
              </a:rPr>
              <a:t>복</a:t>
            </a:r>
            <a:r>
              <a:rPr lang="ko-KR" altLang="en-US" dirty="0" smtClean="0">
                <a:solidFill>
                  <a:schemeClr val="dk1"/>
                </a:solidFill>
              </a:rPr>
              <a:t> 장착가능</a:t>
            </a:r>
            <a:endParaRPr lang="en-US" altLang="ko-KR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게임의 주요 사양</a:t>
            </a:r>
            <a:endParaRPr lang="ko-KR" altLang="en-US" dirty="0"/>
          </a:p>
        </p:txBody>
      </p:sp>
      <p:grpSp>
        <p:nvGrpSpPr>
          <p:cNvPr id="7" name="Shape 115"/>
          <p:cNvGrpSpPr/>
          <p:nvPr/>
        </p:nvGrpSpPr>
        <p:grpSpPr>
          <a:xfrm>
            <a:off x="411675" y="1564823"/>
            <a:ext cx="8141350" cy="487799"/>
            <a:chOff x="411675" y="1089100"/>
            <a:chExt cx="8141350" cy="487799"/>
          </a:xfrm>
        </p:grpSpPr>
        <p:sp>
          <p:nvSpPr>
            <p:cNvPr id="8" name="Shape 116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7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 smtClean="0">
                  <a:latin typeface="맑은 고딕" pitchFamily="50" charset="-127"/>
                  <a:ea typeface="맑은 고딕" pitchFamily="50" charset="-127"/>
                </a:rPr>
                <a:t>스</a:t>
              </a:r>
              <a:r>
                <a:rPr lang="ko-KR" altLang="en-US" sz="2400" b="1" dirty="0" err="1" smtClean="0">
                  <a:latin typeface="맑은 고딕" pitchFamily="50" charset="-127"/>
                  <a:ea typeface="맑은 고딕" pitchFamily="50" charset="-127"/>
                </a:rPr>
                <a:t>토리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진행</a:t>
              </a:r>
              <a:r>
                <a:rPr lang="ko" sz="240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" sz="2400" b="1" dirty="0">
                  <a:latin typeface="맑은 고딕" pitchFamily="50" charset="-127"/>
                  <a:ea typeface="맑은 고딕" pitchFamily="50" charset="-127"/>
                </a:rPr>
                <a:t>구성</a:t>
              </a:r>
            </a:p>
          </p:txBody>
        </p:sp>
      </p:grpSp>
      <p:sp>
        <p:nvSpPr>
          <p:cNvPr id="11" name="Shape 119"/>
          <p:cNvSpPr txBox="1"/>
          <p:nvPr/>
        </p:nvSpPr>
        <p:spPr>
          <a:xfrm>
            <a:off x="780575" y="2148424"/>
            <a:ext cx="8028900" cy="1239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dirty="0" smtClean="0">
                <a:solidFill>
                  <a:schemeClr val="dk1"/>
                </a:solidFill>
              </a:rPr>
              <a:t>4</a:t>
            </a:r>
            <a:r>
              <a:rPr lang="ko-KR" altLang="en-US" dirty="0" smtClean="0">
                <a:solidFill>
                  <a:schemeClr val="dk1"/>
                </a:solidFill>
              </a:rPr>
              <a:t>가지의 </a:t>
            </a:r>
            <a:r>
              <a:rPr lang="ko-KR" altLang="en-US" dirty="0" err="1" smtClean="0">
                <a:solidFill>
                  <a:schemeClr val="dk1"/>
                </a:solidFill>
              </a:rPr>
              <a:t>맵</a:t>
            </a:r>
            <a:r>
              <a:rPr lang="ko-KR" altLang="en-US" dirty="0" smtClean="0">
                <a:solidFill>
                  <a:schemeClr val="dk1"/>
                </a:solidFill>
              </a:rPr>
              <a:t> 구성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dk1"/>
                </a:solidFill>
              </a:rPr>
              <a:t>맵</a:t>
            </a:r>
            <a:r>
              <a:rPr lang="ko-KR" altLang="en-US" dirty="0" smtClean="0">
                <a:solidFill>
                  <a:schemeClr val="dk1"/>
                </a:solidFill>
              </a:rPr>
              <a:t> 내 </a:t>
            </a:r>
            <a:r>
              <a:rPr lang="ko-KR" altLang="en-US" dirty="0" err="1" smtClean="0">
                <a:solidFill>
                  <a:schemeClr val="dk1"/>
                </a:solidFill>
              </a:rPr>
              <a:t>몬스터를</a:t>
            </a:r>
            <a:r>
              <a:rPr lang="ko-KR" altLang="en-US" dirty="0" smtClean="0">
                <a:solidFill>
                  <a:schemeClr val="dk1"/>
                </a:solidFill>
              </a:rPr>
              <a:t> 다 죽이거나</a:t>
            </a:r>
            <a:r>
              <a:rPr lang="en-US" altLang="ko-KR" dirty="0" smtClean="0">
                <a:solidFill>
                  <a:schemeClr val="dk1"/>
                </a:solidFill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</a:rPr>
              <a:t>잡으면 </a:t>
            </a:r>
            <a:r>
              <a:rPr lang="ko-KR" altLang="en-US" dirty="0" err="1" smtClean="0">
                <a:solidFill>
                  <a:schemeClr val="dk1"/>
                </a:solidFill>
              </a:rPr>
              <a:t>클리어</a:t>
            </a:r>
            <a:endParaRPr lang="en-US" altLang="ko-KR" dirty="0" smtClean="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dirty="0" smtClean="0">
                <a:solidFill>
                  <a:schemeClr val="dk1"/>
                </a:solidFill>
              </a:rPr>
              <a:t>주인공이 죽으면 </a:t>
            </a:r>
            <a:r>
              <a:rPr lang="en-US" altLang="ko-KR" dirty="0" smtClean="0">
                <a:solidFill>
                  <a:schemeClr val="dk1"/>
                </a:solidFill>
              </a:rPr>
              <a:t>The End</a:t>
            </a:r>
            <a:endParaRPr lang="ko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2" name="Shape 120"/>
          <p:cNvGrpSpPr/>
          <p:nvPr/>
        </p:nvGrpSpPr>
        <p:grpSpPr>
          <a:xfrm>
            <a:off x="411675" y="3494684"/>
            <a:ext cx="8141350" cy="487799"/>
            <a:chOff x="411675" y="1089100"/>
            <a:chExt cx="8141350" cy="487799"/>
          </a:xfrm>
        </p:grpSpPr>
        <p:sp>
          <p:nvSpPr>
            <p:cNvPr id="13" name="Shape 121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22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/>
                <a:t>인터페이스 구조 및 기능</a:t>
              </a:r>
            </a:p>
          </p:txBody>
        </p:sp>
      </p:grpSp>
      <p:grpSp>
        <p:nvGrpSpPr>
          <p:cNvPr id="15" name="Shape 123"/>
          <p:cNvGrpSpPr/>
          <p:nvPr/>
        </p:nvGrpSpPr>
        <p:grpSpPr>
          <a:xfrm>
            <a:off x="411675" y="4748863"/>
            <a:ext cx="8141350" cy="487799"/>
            <a:chOff x="411675" y="1089100"/>
            <a:chExt cx="8141350" cy="487799"/>
          </a:xfrm>
        </p:grpSpPr>
        <p:sp>
          <p:nvSpPr>
            <p:cNvPr id="16" name="Shape 124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25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2400" b="1" dirty="0"/>
                <a:t>규칙 및 </a:t>
              </a:r>
              <a:r>
                <a:rPr lang="ko" sz="2400" b="1" dirty="0" smtClean="0"/>
                <a:t>진행방식</a:t>
              </a:r>
              <a:endParaRPr lang="ko" sz="2400" b="1" dirty="0"/>
            </a:p>
          </p:txBody>
        </p:sp>
      </p:grpSp>
      <p:sp>
        <p:nvSpPr>
          <p:cNvPr id="18" name="Shape 126"/>
          <p:cNvSpPr txBox="1"/>
          <p:nvPr/>
        </p:nvSpPr>
        <p:spPr>
          <a:xfrm>
            <a:off x="780575" y="3980709"/>
            <a:ext cx="802890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-KR" altLang="en-US" dirty="0" smtClean="0"/>
              <a:t>터치를 이용한 조작</a:t>
            </a:r>
            <a:endParaRPr lang="ko" dirty="0"/>
          </a:p>
        </p:txBody>
      </p:sp>
      <p:sp>
        <p:nvSpPr>
          <p:cNvPr id="19" name="Shape 127"/>
          <p:cNvSpPr txBox="1"/>
          <p:nvPr/>
        </p:nvSpPr>
        <p:spPr>
          <a:xfrm>
            <a:off x="780575" y="5332462"/>
            <a:ext cx="8028900" cy="431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ko-KR" altLang="en-US" dirty="0" smtClean="0"/>
              <a:t>턴 넘김 방식</a:t>
            </a:r>
            <a:endParaRPr lang="en-US" altLang="ko-KR" dirty="0" smtClean="0"/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49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762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게임의 주요 사양</a:t>
            </a:r>
            <a:endParaRPr lang="ko-KR" altLang="en-US" dirty="0"/>
          </a:p>
        </p:txBody>
      </p:sp>
      <p:grpSp>
        <p:nvGrpSpPr>
          <p:cNvPr id="4" name="Shape 112"/>
          <p:cNvGrpSpPr/>
          <p:nvPr/>
        </p:nvGrpSpPr>
        <p:grpSpPr>
          <a:xfrm>
            <a:off x="411675" y="1312100"/>
            <a:ext cx="8141350" cy="487799"/>
            <a:chOff x="411675" y="1089100"/>
            <a:chExt cx="8141350" cy="487799"/>
          </a:xfrm>
        </p:grpSpPr>
        <p:sp>
          <p:nvSpPr>
            <p:cNvPr id="5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400" b="1" dirty="0" smtClean="0"/>
                <a:t>개발 환경</a:t>
              </a:r>
              <a:endParaRPr lang="ko" sz="2400" b="1" dirty="0"/>
            </a:p>
          </p:txBody>
        </p:sp>
      </p:grpSp>
      <p:sp>
        <p:nvSpPr>
          <p:cNvPr id="10" name="Shape 118"/>
          <p:cNvSpPr txBox="1"/>
          <p:nvPr/>
        </p:nvSpPr>
        <p:spPr>
          <a:xfrm>
            <a:off x="620775" y="3194295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/>
              <a:t>Visual Studio 2015</a:t>
            </a:r>
            <a:endParaRPr lang="ko" altLang="ko-KR" dirty="0"/>
          </a:p>
        </p:txBody>
      </p:sp>
      <p:sp>
        <p:nvSpPr>
          <p:cNvPr id="20" name="Shape 118"/>
          <p:cNvSpPr txBox="1"/>
          <p:nvPr/>
        </p:nvSpPr>
        <p:spPr>
          <a:xfrm>
            <a:off x="705325" y="2231323"/>
            <a:ext cx="186591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/>
              <a:t>Cocos2d-x </a:t>
            </a:r>
            <a:r>
              <a:rPr lang="en-US" altLang="ko" dirty="0" smtClean="0"/>
              <a:t>3.0</a:t>
            </a:r>
            <a:endParaRPr lang="ko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17" y="2048295"/>
            <a:ext cx="3259493" cy="853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1" b="30606"/>
          <a:stretch/>
        </p:blipFill>
        <p:spPr>
          <a:xfrm>
            <a:off x="3464317" y="3083562"/>
            <a:ext cx="3288589" cy="709264"/>
          </a:xfrm>
          <a:prstGeom prst="rect">
            <a:avLst/>
          </a:prstGeom>
        </p:spPr>
      </p:pic>
      <p:sp>
        <p:nvSpPr>
          <p:cNvPr id="11" name="Shape 118"/>
          <p:cNvSpPr txBox="1"/>
          <p:nvPr/>
        </p:nvSpPr>
        <p:spPr>
          <a:xfrm>
            <a:off x="784247" y="4047233"/>
            <a:ext cx="2191950" cy="48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" dirty="0" smtClean="0"/>
              <a:t>Tiled</a:t>
            </a:r>
            <a:endParaRPr lang="ko" altLang="ko-KR" dirty="0"/>
          </a:p>
        </p:txBody>
      </p:sp>
      <p:pic>
        <p:nvPicPr>
          <p:cNvPr id="3074" name="Picture 2" descr="C:\Users\ky3-19\Desktop\다운로드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220" y="4047233"/>
            <a:ext cx="3288589" cy="177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게임의 진행 구성도</a:t>
            </a:r>
            <a:endParaRPr lang="ko-KR" altLang="en-US"/>
          </a:p>
        </p:txBody>
      </p:sp>
      <p:grpSp>
        <p:nvGrpSpPr>
          <p:cNvPr id="5" name="Shape 112"/>
          <p:cNvGrpSpPr/>
          <p:nvPr/>
        </p:nvGrpSpPr>
        <p:grpSpPr>
          <a:xfrm>
            <a:off x="411675" y="18560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씬 흐름도</a:t>
              </a:r>
              <a:endParaRPr lang="ko" sz="2000" b="1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0761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타이틀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552984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전체 지도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sp>
        <p:nvSpPr>
          <p:cNvPr id="3" name="왼쪽/오른쪽 화살표 2"/>
          <p:cNvSpPr/>
          <p:nvPr/>
        </p:nvSpPr>
        <p:spPr>
          <a:xfrm>
            <a:off x="2647145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670761" y="3880109"/>
            <a:ext cx="1837592" cy="10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3552984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y3-19\Documents\SourceTree_SB\0000.Project\개발\f0013827_49d6624827ab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9183" r="31870" b="16048"/>
          <a:stretch/>
        </p:blipFill>
        <p:spPr bwMode="auto">
          <a:xfrm>
            <a:off x="6413416" y="3880109"/>
            <a:ext cx="1837592" cy="13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413416" y="2623897"/>
            <a:ext cx="1837592" cy="116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게</a:t>
            </a:r>
            <a:r>
              <a:rPr lang="ko-KR" altLang="en-US" sz="2400" b="1" dirty="0"/>
              <a:t>임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5499116" y="2953608"/>
            <a:ext cx="790008" cy="3855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/>
          <a:stretch/>
        </p:blipFill>
        <p:spPr bwMode="auto">
          <a:xfrm>
            <a:off x="670761" y="4894083"/>
            <a:ext cx="1837592" cy="3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위로 구부러진 화살표 18"/>
          <p:cNvSpPr/>
          <p:nvPr/>
        </p:nvSpPr>
        <p:spPr>
          <a:xfrm>
            <a:off x="1689761" y="5287993"/>
            <a:ext cx="5564038" cy="7591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아래로 구부러진 화살표 19"/>
          <p:cNvSpPr/>
          <p:nvPr/>
        </p:nvSpPr>
        <p:spPr>
          <a:xfrm rot="10800000">
            <a:off x="1511144" y="5641677"/>
            <a:ext cx="5742655" cy="8022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8853" y="552090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 Game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8853" y="6074603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Save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58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게임의 진행 구성도</a:t>
            </a:r>
            <a:endParaRPr lang="ko-KR" altLang="en-US"/>
          </a:p>
        </p:txBody>
      </p:sp>
      <p:grpSp>
        <p:nvGrpSpPr>
          <p:cNvPr id="5" name="Shape 112"/>
          <p:cNvGrpSpPr/>
          <p:nvPr/>
        </p:nvGrpSpPr>
        <p:grpSpPr>
          <a:xfrm>
            <a:off x="411675" y="1635597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타이틀</a:t>
              </a:r>
              <a:endParaRPr lang="en-US" altLang="ko-KR" sz="2000" b="1" dirty="0" smtClean="0"/>
            </a:p>
          </p:txBody>
        </p:sp>
      </p:grpSp>
      <p:pic>
        <p:nvPicPr>
          <p:cNvPr id="9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2"/>
          <a:stretch/>
        </p:blipFill>
        <p:spPr bwMode="auto">
          <a:xfrm>
            <a:off x="1168785" y="2229527"/>
            <a:ext cx="6297072" cy="347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ky3-19\Documents\SourceTree_SB\0000.Project\개발\다운로드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7" b="14125"/>
          <a:stretch/>
        </p:blipFill>
        <p:spPr bwMode="auto">
          <a:xfrm>
            <a:off x="1168785" y="5704216"/>
            <a:ext cx="6297072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게임의 진행 구성도</a:t>
            </a:r>
            <a:endParaRPr lang="ko-KR" altLang="en-US"/>
          </a:p>
        </p:txBody>
      </p:sp>
      <p:grpSp>
        <p:nvGrpSpPr>
          <p:cNvPr id="5" name="Shape 112"/>
          <p:cNvGrpSpPr/>
          <p:nvPr/>
        </p:nvGrpSpPr>
        <p:grpSpPr>
          <a:xfrm>
            <a:off x="411675" y="1447825"/>
            <a:ext cx="8141350" cy="487799"/>
            <a:chOff x="411675" y="1089100"/>
            <a:chExt cx="8141350" cy="487799"/>
          </a:xfrm>
        </p:grpSpPr>
        <p:sp>
          <p:nvSpPr>
            <p:cNvPr id="6" name="Shape 113"/>
            <p:cNvSpPr/>
            <p:nvPr/>
          </p:nvSpPr>
          <p:spPr>
            <a:xfrm>
              <a:off x="411675" y="1284250"/>
              <a:ext cx="209100" cy="195299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4"/>
            <p:cNvSpPr txBox="1"/>
            <p:nvPr/>
          </p:nvSpPr>
          <p:spPr>
            <a:xfrm>
              <a:off x="705325" y="1089100"/>
              <a:ext cx="7847700" cy="48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-KR" altLang="en-US" sz="2000" b="1" dirty="0" smtClean="0"/>
                <a:t>전체 지도 화면</a:t>
              </a:r>
              <a:endParaRPr lang="ko" sz="2000" b="1" dirty="0"/>
            </a:p>
          </p:txBody>
        </p:sp>
      </p:grpSp>
      <p:pic>
        <p:nvPicPr>
          <p:cNvPr id="4098" name="Picture 2" descr="C:\Users\ky3-19\Documents\SourceTree_SB\0000.Project\개발\614943_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10999" r="3671" b="6122"/>
          <a:stretch/>
        </p:blipFill>
        <p:spPr bwMode="auto">
          <a:xfrm>
            <a:off x="1100390" y="1935624"/>
            <a:ext cx="5953551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26922" y="1992774"/>
            <a:ext cx="1843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Fire map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Aqua map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Wind map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Earth map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Store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Monster </a:t>
            </a:r>
            <a:r>
              <a:rPr lang="ko-KR" altLang="en-US" dirty="0" smtClean="0"/>
              <a:t>진화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아이템 관리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208814" y="244112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Fire map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55497" y="3078803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Wind map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29893" y="5521780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Aqua map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9175" y="4287612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Earth map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3487" y="5305426"/>
            <a:ext cx="1673678" cy="4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Store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3048" y="208024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</a:rPr>
              <a:t>Monster</a:t>
            </a:r>
          </a:p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진화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43049" y="2809876"/>
            <a:ext cx="1347133" cy="57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아이템</a:t>
            </a:r>
            <a:endParaRPr lang="en-US" altLang="ko-KR" dirty="0">
              <a:solidFill>
                <a:srgbClr val="FFFF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관</a:t>
            </a:r>
            <a:r>
              <a:rPr lang="ko-KR" altLang="en-US" dirty="0">
                <a:solidFill>
                  <a:srgbClr val="FFFF00"/>
                </a:solidFill>
              </a:rPr>
              <a:t>리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5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560</Words>
  <Application>Microsoft Office PowerPoint</Application>
  <PresentationFormat>화면 슬라이드 쇼(4:3)</PresentationFormat>
  <Paragraphs>176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스피리추얼 소울 2</vt:lpstr>
      <vt:lpstr>목차</vt:lpstr>
      <vt:lpstr>1. 게임의 주요 개요 및 배경</vt:lpstr>
      <vt:lpstr>2. 게임의 주요 컨셉 및 특징</vt:lpstr>
      <vt:lpstr>3. 게임의 주요 사양</vt:lpstr>
      <vt:lpstr>3. 게임의 주요 사양</vt:lpstr>
      <vt:lpstr>4. 게임의 진행 구성도</vt:lpstr>
      <vt:lpstr>4. 게임의 진행 구성도</vt:lpstr>
      <vt:lpstr>4. 게임의 진행 구성도</vt:lpstr>
      <vt:lpstr>4. 게임의 진행 구성도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5. 게임 시스템</vt:lpstr>
      <vt:lpstr>6. 게임 시연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기반 2D&amp;3D 게임제작 마에스트로</dc:title>
  <dc:creator>sso Lee</dc:creator>
  <cp:lastModifiedBy>ky3-19</cp:lastModifiedBy>
  <cp:revision>208</cp:revision>
  <dcterms:created xsi:type="dcterms:W3CDTF">2015-09-07T07:11:39Z</dcterms:created>
  <dcterms:modified xsi:type="dcterms:W3CDTF">2016-04-20T08:22:08Z</dcterms:modified>
</cp:coreProperties>
</file>