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95" r:id="rId5"/>
    <p:sldId id="261" r:id="rId6"/>
    <p:sldId id="271" r:id="rId7"/>
    <p:sldId id="278" r:id="rId8"/>
    <p:sldId id="279" r:id="rId9"/>
    <p:sldId id="281" r:id="rId10"/>
    <p:sldId id="294" r:id="rId11"/>
    <p:sldId id="287" r:id="rId12"/>
    <p:sldId id="282" r:id="rId13"/>
    <p:sldId id="283" r:id="rId14"/>
    <p:sldId id="273" r:id="rId15"/>
    <p:sldId id="293" r:id="rId16"/>
    <p:sldId id="292" r:id="rId17"/>
    <p:sldId id="284" r:id="rId18"/>
    <p:sldId id="288" r:id="rId19"/>
    <p:sldId id="286" r:id="rId20"/>
    <p:sldId id="285" r:id="rId21"/>
    <p:sldId id="291" r:id="rId22"/>
    <p:sldId id="275" r:id="rId23"/>
    <p:sldId id="26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96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142" autoAdjust="0"/>
    <p:restoredTop sz="94737" autoAdjust="0"/>
  </p:normalViewPr>
  <p:slideViewPr>
    <p:cSldViewPr snapToGrid="0">
      <p:cViewPr>
        <p:scale>
          <a:sx n="75" d="100"/>
          <a:sy n="75" d="100"/>
        </p:scale>
        <p:origin x="-2664" y="-84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B0A5-E464-4FED-937D-0FD2E9BE3530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5169-3C83-49AC-8F52-9A3F25B67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81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4EF90-8510-4A76-8C9B-C5771195EFC0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A9B5-048F-48A3-9D19-983B339D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2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778"/>
            <a:ext cx="9144000" cy="17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3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7707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2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5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3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4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788-815C-4C47-AEE8-EB970FC82FC8}" type="datetimeFigureOut">
              <a:rPr lang="ko-KR" altLang="en-US" smtClean="0"/>
              <a:t>2016-04-23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3760"/>
            <a:ext cx="7772400" cy="1172429"/>
          </a:xfrm>
        </p:spPr>
        <p:txBody>
          <a:bodyPr anchor="ctr">
            <a:normAutofit/>
          </a:bodyPr>
          <a:lstStyle/>
          <a:p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스피리추얼</a:t>
            </a:r>
            <a:r>
              <a:rPr lang="ko-KR" altLang="en-US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소울</a:t>
            </a:r>
            <a:endParaRPr lang="ko-KR" altLang="en-US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57015"/>
            <a:ext cx="6858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2016. 4. 21</a:t>
            </a:r>
            <a:endParaRPr lang="en-US" altLang="ko-KR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endParaRPr lang="en-US" altLang="ko-KR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29609"/>
            <a:ext cx="7772400" cy="117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Spiritual Soul</a:t>
            </a:r>
            <a:endParaRPr lang="ko-KR" altLang="en-US" sz="40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6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4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게임의 진행 구성도</a:t>
            </a:r>
            <a:endParaRPr lang="ko-KR" altLang="en-US" dirty="0">
              <a:latin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5459" y="1721224"/>
            <a:ext cx="7799294" cy="411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/>
          </a:p>
          <a:p>
            <a:pPr algn="ctr">
              <a:lnSpc>
                <a:spcPct val="80000"/>
              </a:lnSpc>
            </a:pPr>
            <a:r>
              <a:rPr lang="ko-KR" altLang="en-US" sz="6000" dirty="0" err="1" smtClean="0"/>
              <a:t>맵</a:t>
            </a:r>
            <a:r>
              <a:rPr lang="ko-KR" altLang="en-US" sz="6000" dirty="0" smtClean="0"/>
              <a:t> 사이즈</a:t>
            </a:r>
            <a:endParaRPr lang="en-US" altLang="ko-KR" sz="6000" dirty="0" smtClean="0"/>
          </a:p>
          <a:p>
            <a:pPr algn="ctr">
              <a:lnSpc>
                <a:spcPct val="80000"/>
              </a:lnSpc>
            </a:pPr>
            <a:r>
              <a:rPr lang="en-US" altLang="ko-KR" sz="6000" dirty="0" smtClean="0"/>
              <a:t>(1920*1280)</a:t>
            </a:r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459" y="3778624"/>
            <a:ext cx="3899647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</a:rPr>
              <a:t>폰</a:t>
            </a:r>
            <a:r>
              <a:rPr lang="en-US" altLang="ko-KR" sz="4400" dirty="0" smtClean="0">
                <a:solidFill>
                  <a:schemeClr val="tx1"/>
                </a:solidFill>
              </a:rPr>
              <a:t> </a:t>
            </a:r>
            <a:r>
              <a:rPr lang="ko-KR" altLang="en-US" sz="4400" dirty="0" smtClean="0">
                <a:solidFill>
                  <a:schemeClr val="tx1"/>
                </a:solidFill>
              </a:rPr>
              <a:t>사이즈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(960*640)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8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3720472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주인공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38425" y="4237933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	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2450" y="471516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20	   10	       45	    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505" y="471516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소환사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5" y="4324632"/>
            <a:ext cx="1254616" cy="176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 descr="C:\Users\ky3-19\Desktop\이름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3" y="2246518"/>
            <a:ext cx="776164" cy="11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ky3-19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2558"/>
            <a:ext cx="820616" cy="11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Shape 112"/>
          <p:cNvGrpSpPr/>
          <p:nvPr/>
        </p:nvGrpSpPr>
        <p:grpSpPr>
          <a:xfrm>
            <a:off x="411675" y="1593845"/>
            <a:ext cx="8141350" cy="487799"/>
            <a:chOff x="411675" y="1089100"/>
            <a:chExt cx="8141350" cy="487799"/>
          </a:xfrm>
        </p:grpSpPr>
        <p:sp>
          <p:nvSpPr>
            <p:cNvPr id="43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이미지 방향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96349" y="220000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무빙</a:t>
            </a:r>
            <a:r>
              <a:rPr lang="ko-KR" altLang="en-US" dirty="0" smtClean="0">
                <a:latin typeface="+mj-ea"/>
                <a:ea typeface="+mj-ea"/>
              </a:rPr>
              <a:t> 액션</a:t>
            </a:r>
            <a:r>
              <a:rPr lang="en-US" altLang="ko-KR" dirty="0" smtClean="0">
                <a:latin typeface="+mj-ea"/>
                <a:ea typeface="+mj-ea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519" y="60864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불속성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6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</a:t>
              </a:r>
              <a:r>
                <a:rPr lang="en-US" altLang="ko-KR" sz="2000" b="1" dirty="0" smtClean="0"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atin typeface="+mj-ea"/>
                  <a:ea typeface="+mj-ea"/>
                </a:rPr>
                <a:t>및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7" y="2127604"/>
            <a:ext cx="333375" cy="381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1" y="2118079"/>
            <a:ext cx="361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49" y="2060929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8" y="2871482"/>
            <a:ext cx="514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2738132"/>
            <a:ext cx="447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43" y="4562417"/>
            <a:ext cx="302759" cy="32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4468167"/>
            <a:ext cx="4238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7" y="4553892"/>
            <a:ext cx="242207" cy="34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51" y="5212802"/>
            <a:ext cx="381866" cy="40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9" y="5271900"/>
            <a:ext cx="339436" cy="38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5090708"/>
            <a:ext cx="466725" cy="57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9" y="6021615"/>
            <a:ext cx="46944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79" y="6000097"/>
            <a:ext cx="492919" cy="35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9" y="5953152"/>
            <a:ext cx="445975" cy="39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9" y="2823809"/>
            <a:ext cx="425737" cy="52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8121" y="217615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8121" y="293929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  </a:t>
            </a:r>
            <a:r>
              <a:rPr lang="en-US" altLang="ko-KR" dirty="0" smtClean="0">
                <a:latin typeface="+mj-ea"/>
                <a:ea typeface="+mj-ea"/>
              </a:rPr>
              <a:t>3/4/5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204" name="Picture 3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2" y="3764433"/>
            <a:ext cx="397933" cy="39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5" name="Picture 3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" y="3584571"/>
            <a:ext cx="522287" cy="54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6" name="Picture 3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75" y="3503079"/>
            <a:ext cx="39793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8322" y="217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파이뤼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03738" y="29326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팬</a:t>
            </a:r>
            <a:r>
              <a:rPr lang="ko-KR" altLang="en-US">
                <a:latin typeface="+mj-ea"/>
                <a:ea typeface="+mj-ea"/>
              </a:rPr>
              <a:t>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59730" y="36892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블랙 </a:t>
            </a:r>
            <a:r>
              <a:rPr lang="ko-KR" altLang="en-US" dirty="0" err="1" smtClean="0">
                <a:latin typeface="+mj-ea"/>
                <a:ea typeface="+mj-ea"/>
              </a:rPr>
              <a:t>매직숀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67475" y="4445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물질퍽이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86082" y="5202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리아커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56589" y="5958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꼬북이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88121" y="44457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88121" y="520228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     3/4/5       35/50/65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88121" y="595881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10/20/30     4/5/6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38425" y="1715554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8121" y="36962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2/3/4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20/35/50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3320" y="399204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736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5941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 및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" y="2983460"/>
            <a:ext cx="347133" cy="34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6" y="2907868"/>
            <a:ext cx="368829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0" y="2853628"/>
            <a:ext cx="390525" cy="56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2" y="3621635"/>
            <a:ext cx="43688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21" y="3539720"/>
            <a:ext cx="40957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6" y="3554555"/>
            <a:ext cx="35496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9" y="2177415"/>
            <a:ext cx="445186" cy="41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01" y="2116628"/>
            <a:ext cx="389538" cy="50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23" y="2026181"/>
            <a:ext cx="612131" cy="61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4" y="4560554"/>
            <a:ext cx="346910" cy="30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27" y="4488448"/>
            <a:ext cx="416292" cy="39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74" y="4327833"/>
            <a:ext cx="555055" cy="57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0" y="5239372"/>
            <a:ext cx="384342" cy="3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5" y="5173443"/>
            <a:ext cx="271300" cy="40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60" y="5127315"/>
            <a:ext cx="316517" cy="49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1" name="Picture 3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5" y="5861957"/>
            <a:ext cx="550430" cy="37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2" name="Picture 3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64" y="5720045"/>
            <a:ext cx="463520" cy="5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3" name="Picture 3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10" y="5828980"/>
            <a:ext cx="637340" cy="43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708271" y="295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모래뚜지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94577" y="36851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모닥픽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93848" y="2204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땅질퍽이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2004" y="4451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피젼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23687" y="52498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토게픽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1695" y="5958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코이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69395" y="405449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121" y="217615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88121" y="293929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10/20/30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4/5/6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8121" y="44457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88121" y="520228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88121" y="595881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38425" y="1715554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88121" y="36962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2/3/4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20/35/50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9395" y="627705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357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무기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69" b="64635"/>
          <a:stretch/>
        </p:blipFill>
        <p:spPr bwMode="auto">
          <a:xfrm>
            <a:off x="741755" y="2145717"/>
            <a:ext cx="375457" cy="36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5796" b="15178"/>
          <a:stretch/>
        </p:blipFill>
        <p:spPr bwMode="auto">
          <a:xfrm>
            <a:off x="741755" y="5759403"/>
            <a:ext cx="357169" cy="35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Shape 112"/>
          <p:cNvGrpSpPr/>
          <p:nvPr/>
        </p:nvGrpSpPr>
        <p:grpSpPr>
          <a:xfrm>
            <a:off x="4836219" y="4414560"/>
            <a:ext cx="8141350" cy="487799"/>
            <a:chOff x="411675" y="1089100"/>
            <a:chExt cx="8141350" cy="487799"/>
          </a:xfrm>
        </p:grpSpPr>
        <p:sp>
          <p:nvSpPr>
            <p:cNvPr id="2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도</a:t>
              </a:r>
              <a:r>
                <a:rPr lang="ko-KR" altLang="en-US" sz="2000" b="1" dirty="0"/>
                <a:t>구</a:t>
              </a:r>
              <a:r>
                <a:rPr lang="ko-KR" altLang="en-US" sz="2000" b="1" dirty="0" smtClean="0"/>
                <a:t> 종류</a:t>
              </a:r>
              <a:endParaRPr lang="ko" sz="2000" b="1" dirty="0"/>
            </a:p>
          </p:txBody>
        </p:sp>
      </p:grpSp>
      <p:grpSp>
        <p:nvGrpSpPr>
          <p:cNvPr id="27" name="Shape 112"/>
          <p:cNvGrpSpPr/>
          <p:nvPr/>
        </p:nvGrpSpPr>
        <p:grpSpPr>
          <a:xfrm>
            <a:off x="501325" y="3930715"/>
            <a:ext cx="8141350" cy="487799"/>
            <a:chOff x="411675" y="1089100"/>
            <a:chExt cx="8141350" cy="487799"/>
          </a:xfrm>
        </p:grpSpPr>
        <p:sp>
          <p:nvSpPr>
            <p:cNvPr id="2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방어</a:t>
              </a:r>
              <a:r>
                <a:rPr lang="ko-KR" altLang="en-US" sz="2000" b="1" dirty="0" err="1">
                  <a:latin typeface="+mj-ea"/>
                  <a:ea typeface="+mj-ea"/>
                </a:rPr>
                <a:t>구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1" r="50000" b="63373"/>
          <a:stretch/>
        </p:blipFill>
        <p:spPr bwMode="auto">
          <a:xfrm>
            <a:off x="741755" y="2702112"/>
            <a:ext cx="447815" cy="37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8" t="-1" r="16611" b="63439"/>
          <a:stretch/>
        </p:blipFill>
        <p:spPr bwMode="auto">
          <a:xfrm>
            <a:off x="741755" y="3242997"/>
            <a:ext cx="417696" cy="37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3" t="50000" r="52683" b="16374"/>
          <a:stretch/>
        </p:blipFill>
        <p:spPr bwMode="auto">
          <a:xfrm>
            <a:off x="741755" y="5149137"/>
            <a:ext cx="357169" cy="34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7" t="50000" r="20342" b="13448"/>
          <a:stretch/>
        </p:blipFill>
        <p:spPr bwMode="auto">
          <a:xfrm>
            <a:off x="764890" y="4477774"/>
            <a:ext cx="329185" cy="37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 descr="C:\Users\ky3-19\Documents\SourceTree_SB\0000.Project\개발\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18704" r="90571" b="74098"/>
          <a:stretch/>
        </p:blipFill>
        <p:spPr bwMode="auto">
          <a:xfrm>
            <a:off x="4926952" y="5140871"/>
            <a:ext cx="428626" cy="3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y3-19\Documents\SourceTree_SB\0000.Project\개발\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7" t="42778" r="71748" b="53773"/>
          <a:stretch/>
        </p:blipFill>
        <p:spPr bwMode="auto">
          <a:xfrm>
            <a:off x="4919554" y="5710378"/>
            <a:ext cx="420629" cy="3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4133" y="217028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+3   50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4133" y="270409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+4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100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4133" y="324628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150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4133" y="44821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en-US" altLang="ko-KR" dirty="0" smtClean="0">
                <a:latin typeface="+mj-ea"/>
                <a:ea typeface="+mj-ea"/>
              </a:rPr>
              <a:t> +3   50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4133" y="513220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 smtClean="0">
                <a:latin typeface="+mj-ea"/>
                <a:ea typeface="+mj-ea"/>
              </a:rPr>
              <a:t>: +4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100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4133" y="575940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 smtClean="0">
                <a:latin typeface="+mj-ea"/>
                <a:ea typeface="+mj-ea"/>
              </a:rPr>
              <a:t>: +5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150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04462" y="516021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체력회복 </a:t>
            </a:r>
            <a:r>
              <a:rPr lang="en-US" altLang="ko-KR" dirty="0" smtClean="0">
                <a:latin typeface="+mj-ea"/>
                <a:ea typeface="+mj-ea"/>
              </a:rPr>
              <a:t>: +30   10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04462" y="571328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체력회복 </a:t>
            </a:r>
            <a:r>
              <a:rPr lang="en-US" altLang="ko-KR" dirty="0" smtClean="0">
                <a:latin typeface="+mj-ea"/>
                <a:ea typeface="+mj-ea"/>
              </a:rPr>
              <a:t>: +50   20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183273" y="2169611"/>
            <a:ext cx="2495550" cy="1784180"/>
            <a:chOff x="4718825" y="4421724"/>
            <a:chExt cx="2495550" cy="178418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825" y="4421724"/>
              <a:ext cx="2495550" cy="177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393267" y="4421724"/>
              <a:ext cx="1821108" cy="1022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공격력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20+5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방어력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5+8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체력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18825" y="5816635"/>
              <a:ext cx="2495550" cy="389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78" t="-1" r="16611" b="63439"/>
            <a:stretch/>
          </p:blipFill>
          <p:spPr bwMode="auto">
            <a:xfrm>
              <a:off x="4719287" y="5444103"/>
              <a:ext cx="417696" cy="398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67" t="50000" r="20342" b="13448"/>
            <a:stretch/>
          </p:blipFill>
          <p:spPr bwMode="auto">
            <a:xfrm>
              <a:off x="5569679" y="5444103"/>
              <a:ext cx="329185" cy="398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85796" b="15178"/>
            <a:stretch/>
          </p:blipFill>
          <p:spPr bwMode="auto">
            <a:xfrm>
              <a:off x="6372200" y="5444102"/>
              <a:ext cx="357169" cy="39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103114" y="5444762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공격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98864" y="5444762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방어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33310" y="5446249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방어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Shape 112"/>
          <p:cNvGrpSpPr/>
          <p:nvPr/>
        </p:nvGrpSpPr>
        <p:grpSpPr>
          <a:xfrm>
            <a:off x="4574605" y="1478244"/>
            <a:ext cx="8141350" cy="487799"/>
            <a:chOff x="411675" y="1089100"/>
            <a:chExt cx="8141350" cy="487799"/>
          </a:xfrm>
        </p:grpSpPr>
        <p:sp>
          <p:nvSpPr>
            <p:cNvPr id="4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아이템 장착 모습</a:t>
              </a:r>
              <a:endParaRPr lang="ko" sz="20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744133" y="178137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44133" y="40982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49903" y="47293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2864" y="360816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중복장착가능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레벨업</a:t>
              </a:r>
              <a:r>
                <a:rPr lang="ko-KR" altLang="en-US" sz="2000" b="1" dirty="0" smtClean="0">
                  <a:latin typeface="+mj-ea"/>
                  <a:ea typeface="+mj-ea"/>
                </a:rPr>
                <a:t> 방법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03288" y="2111429"/>
            <a:ext cx="5336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해당 레벨</a:t>
            </a:r>
            <a:r>
              <a:rPr lang="en-US" altLang="ko-KR" dirty="0" smtClean="0"/>
              <a:t>*5</a:t>
            </a:r>
            <a:r>
              <a:rPr lang="ko-KR" altLang="en-US" dirty="0" smtClean="0"/>
              <a:t>마리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쓰러뜨리면 자동 </a:t>
            </a:r>
            <a:r>
              <a:rPr lang="ko-KR" altLang="en-US" dirty="0" err="1" smtClean="0"/>
              <a:t>레벨업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Ex) 5</a:t>
            </a:r>
            <a:r>
              <a:rPr lang="ko-KR" altLang="en-US" dirty="0"/>
              <a:t>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마리 쓰러뜨려야  </a:t>
            </a:r>
            <a:r>
              <a:rPr lang="en-US" altLang="ko-KR" dirty="0" smtClean="0"/>
              <a:t>6Level</a:t>
            </a:r>
            <a:r>
              <a:rPr lang="ko-KR" altLang="en-US" dirty="0" smtClean="0"/>
              <a:t>로 진화</a:t>
            </a:r>
            <a:endParaRPr lang="ko-KR" altLang="en-US" dirty="0"/>
          </a:p>
        </p:txBody>
      </p:sp>
      <p:grpSp>
        <p:nvGrpSpPr>
          <p:cNvPr id="17" name="Shape 112"/>
          <p:cNvGrpSpPr/>
          <p:nvPr/>
        </p:nvGrpSpPr>
        <p:grpSpPr>
          <a:xfrm>
            <a:off x="411675" y="3426095"/>
            <a:ext cx="8141350" cy="487799"/>
            <a:chOff x="411675" y="1089100"/>
            <a:chExt cx="8141350" cy="487799"/>
          </a:xfrm>
        </p:grpSpPr>
        <p:sp>
          <p:nvSpPr>
            <p:cNvPr id="1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진화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20" name="Picture 5" descr="C:\Users\ky3-19\Documents\SourceTree_SB\0000.Project\개발\클래스업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t="52546" r="70653" b="39185"/>
          <a:stretch/>
        </p:blipFill>
        <p:spPr bwMode="auto">
          <a:xfrm>
            <a:off x="788139" y="4033943"/>
            <a:ext cx="1343283" cy="20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2812168" y="4791457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1" t="10851" r="74668" b="76208"/>
          <a:stretch/>
        </p:blipFill>
        <p:spPr bwMode="auto">
          <a:xfrm>
            <a:off x="7422621" y="5534204"/>
            <a:ext cx="880794" cy="90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53931" r="78434" b="30129"/>
          <a:stretch/>
        </p:blipFill>
        <p:spPr bwMode="auto">
          <a:xfrm>
            <a:off x="7301507" y="4317551"/>
            <a:ext cx="757628" cy="112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6" t="75514" r="44461" b="10714"/>
          <a:stretch/>
        </p:blipFill>
        <p:spPr bwMode="auto">
          <a:xfrm>
            <a:off x="6481344" y="4441182"/>
            <a:ext cx="717178" cy="9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32" y="4721539"/>
            <a:ext cx="722137" cy="92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2276378" y="519516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948473" y="518577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8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6409626" y="5534664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21234" y="61362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클릭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0328" y="381654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  <a:latin typeface="+mj-ea"/>
                <a:ea typeface="+mj-ea"/>
              </a:rPr>
              <a:t>각 속성에 대한 진화 액션</a:t>
            </a:r>
            <a:endParaRPr lang="ko-KR" altLang="en-US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046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레벨에 따른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r>
                <a:rPr lang="ko-KR" altLang="en-US" sz="2000" b="1" dirty="0" smtClean="0">
                  <a:latin typeface="+mj-ea"/>
                  <a:ea typeface="+mj-ea"/>
                </a:rPr>
                <a:t> 증가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0425" y="2186246"/>
            <a:ext cx="3607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레벨업당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공격력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방어력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체력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1" y="3788425"/>
            <a:ext cx="1360567" cy="155493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701062" y="3508668"/>
            <a:ext cx="20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 level    15/3/30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01062" y="4976115"/>
            <a:ext cx="307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   공   </a:t>
            </a:r>
            <a:r>
              <a:rPr lang="en-US" altLang="ko-KR" dirty="0" smtClean="0"/>
              <a:t>/    </a:t>
            </a:r>
            <a:r>
              <a:rPr lang="ko-KR" altLang="en-US" dirty="0" smtClean="0"/>
              <a:t>방   </a:t>
            </a:r>
            <a:r>
              <a:rPr lang="en-US" altLang="ko-KR" dirty="0" smtClean="0"/>
              <a:t>/    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 level    15+6 / 3+1.2/ 30+12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21   /     4    /    42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2252749" y="4239491"/>
            <a:ext cx="698269" cy="673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59081" y="437065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레벨업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573058" y="4177087"/>
            <a:ext cx="839586" cy="7564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49" y="3818695"/>
            <a:ext cx="1404074" cy="151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144516" y="3508667"/>
            <a:ext cx="20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 level    20/4/45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1053" y="3647166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level </a:t>
            </a:r>
            <a:r>
              <a:rPr lang="ko-KR" altLang="en-US" dirty="0" smtClean="0"/>
              <a:t>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전투 방법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8194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3636989" y="1866444"/>
            <a:ext cx="3335794" cy="234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5" y="1866445"/>
            <a:ext cx="3016214" cy="234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29764" y="4568129"/>
            <a:ext cx="8612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아군선택 시 이동 </a:t>
            </a:r>
            <a:r>
              <a:rPr lang="ko-KR" altLang="en-US" dirty="0">
                <a:latin typeface="+mj-ea"/>
                <a:ea typeface="+mj-ea"/>
              </a:rPr>
              <a:t>경로와 공격가능 </a:t>
            </a:r>
            <a:r>
              <a:rPr lang="ko-KR" altLang="en-US" dirty="0" smtClean="0">
                <a:latin typeface="+mj-ea"/>
                <a:ea typeface="+mj-ea"/>
              </a:rPr>
              <a:t>적군 표시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적군과의 상성효과              좋을 시 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파란</a:t>
            </a:r>
            <a:r>
              <a:rPr lang="ko-KR" altLang="en-US" dirty="0" smtClean="0">
                <a:latin typeface="+mj-ea"/>
                <a:ea typeface="+mj-ea"/>
              </a:rPr>
              <a:t>테두리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			</a:t>
            </a:r>
            <a:r>
              <a:rPr lang="ko-KR" altLang="en-US" dirty="0" smtClean="0">
                <a:latin typeface="+mj-ea"/>
                <a:ea typeface="+mj-ea"/>
              </a:rPr>
              <a:t>안 좋을 시 </a:t>
            </a:r>
            <a:r>
              <a:rPr lang="ko-KR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빨간</a:t>
            </a:r>
            <a:r>
              <a:rPr lang="ko-KR" altLang="en-US" dirty="0" err="1" smtClean="0">
                <a:latin typeface="+mj-ea"/>
                <a:ea typeface="+mj-ea"/>
              </a:rPr>
              <a:t>테두리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		 </a:t>
            </a:r>
            <a:r>
              <a:rPr lang="ko-KR" altLang="en-US" dirty="0" smtClean="0">
                <a:latin typeface="+mj-ea"/>
                <a:ea typeface="+mj-ea"/>
              </a:rPr>
              <a:t>동급일 시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초록</a:t>
            </a:r>
            <a:r>
              <a:rPr lang="ko-KR" altLang="en-US" dirty="0" smtClean="0">
                <a:latin typeface="+mj-ea"/>
                <a:ea typeface="+mj-ea"/>
              </a:rPr>
              <a:t>테두리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12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9" r="14723" b="22082"/>
          <a:stretch/>
        </p:blipFill>
        <p:spPr bwMode="auto">
          <a:xfrm>
            <a:off x="5590205" y="4754717"/>
            <a:ext cx="1280159" cy="155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81311" y="2014975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28780" y="2252477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1257" y="3667253"/>
            <a:ext cx="43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dirty="0" smtClean="0"/>
              <a:t>이 표시된 적군을 클릭 시 행동 표시</a:t>
            </a:r>
            <a:endParaRPr lang="en-US" altLang="ko-KR" dirty="0" smtClean="0"/>
          </a:p>
          <a:p>
            <a:r>
              <a:rPr lang="ko-KR" altLang="en-US" b="1" dirty="0" err="1">
                <a:solidFill>
                  <a:srgbClr val="0000CC"/>
                </a:solidFill>
              </a:rPr>
              <a:t>아군몬스터</a:t>
            </a:r>
            <a:r>
              <a:rPr lang="ko-KR" altLang="en-US" dirty="0" err="1"/>
              <a:t>는</a:t>
            </a:r>
            <a:r>
              <a:rPr lang="ko-KR" altLang="en-US" dirty="0"/>
              <a:t> 적군을 클릭 시 바로 </a:t>
            </a:r>
            <a:r>
              <a:rPr lang="ko-KR" altLang="en-US" dirty="0" smtClean="0"/>
              <a:t>공격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4637374" y="3667253"/>
            <a:ext cx="4307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CC"/>
                </a:solidFill>
              </a:rPr>
              <a:t>주인공</a:t>
            </a:r>
            <a:r>
              <a:rPr lang="ko-KR" altLang="en-US" dirty="0"/>
              <a:t> 자신을 </a:t>
            </a:r>
            <a:r>
              <a:rPr lang="ko-KR" altLang="en-US" dirty="0" smtClean="0"/>
              <a:t>클릭 시 </a:t>
            </a:r>
            <a:r>
              <a:rPr lang="ko-KR" altLang="en-US" b="1" dirty="0">
                <a:solidFill>
                  <a:srgbClr val="FF0000"/>
                </a:solidFill>
              </a:rPr>
              <a:t>소환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도구 </a:t>
            </a:r>
            <a:r>
              <a:rPr lang="ko-KR" altLang="en-US" dirty="0"/>
              <a:t>창 </a:t>
            </a:r>
            <a:r>
              <a:rPr lang="ko-KR" altLang="en-US" dirty="0" smtClean="0"/>
              <a:t>표시</a:t>
            </a:r>
            <a:endParaRPr lang="en-US" altLang="ko-KR" b="1" dirty="0" smtClean="0">
              <a:solidFill>
                <a:srgbClr val="0000CC"/>
              </a:solidFill>
            </a:endParaRPr>
          </a:p>
          <a:p>
            <a:r>
              <a:rPr lang="ko-KR" altLang="en-US" b="1" dirty="0" err="1" smtClean="0">
                <a:solidFill>
                  <a:srgbClr val="0000CC"/>
                </a:solidFill>
              </a:rPr>
              <a:t>아군몬스</a:t>
            </a:r>
            <a:r>
              <a:rPr lang="ko-KR" altLang="en-US" b="1" dirty="0" err="1">
                <a:solidFill>
                  <a:srgbClr val="0000CC"/>
                </a:solidFill>
              </a:rPr>
              <a:t>터</a:t>
            </a:r>
            <a:r>
              <a:rPr lang="ko-KR" altLang="en-US" dirty="0" smtClean="0"/>
              <a:t> 자신을 클릭 시 </a:t>
            </a:r>
            <a:r>
              <a:rPr lang="ko-KR" altLang="en-US" b="1" dirty="0" smtClean="0">
                <a:solidFill>
                  <a:srgbClr val="FF0000"/>
                </a:solidFill>
              </a:rPr>
              <a:t>도구</a:t>
            </a:r>
            <a:r>
              <a:rPr lang="ko-KR" altLang="en-US" dirty="0" smtClean="0"/>
              <a:t> 창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소환 비활성화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63" b="22187"/>
          <a:stretch/>
        </p:blipFill>
        <p:spPr bwMode="auto">
          <a:xfrm>
            <a:off x="4686196" y="4756836"/>
            <a:ext cx="904009" cy="155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r="41664" b="77345"/>
          <a:stretch/>
        </p:blipFill>
        <p:spPr bwMode="auto">
          <a:xfrm>
            <a:off x="7155182" y="4893885"/>
            <a:ext cx="1039334" cy="47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56166" y="4717369"/>
            <a:ext cx="2220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소환유닛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6084" y="5026301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공격력            방어력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155182" y="4893885"/>
            <a:ext cx="16978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도구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5303" y="5341803"/>
            <a:ext cx="124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파인애플</a:t>
            </a:r>
            <a:endParaRPr lang="en-US" altLang="ko-KR" sz="1200" dirty="0" smtClean="0"/>
          </a:p>
          <a:p>
            <a:r>
              <a:rPr lang="ko-KR" altLang="en-US" sz="1200" dirty="0" smtClean="0"/>
              <a:t>고</a:t>
            </a:r>
            <a:r>
              <a:rPr lang="ko-KR" altLang="en-US" sz="1200" dirty="0"/>
              <a:t>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6311" y="5312291"/>
            <a:ext cx="47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30</a:t>
            </a:r>
          </a:p>
          <a:p>
            <a:r>
              <a:rPr lang="en-US" altLang="ko-KR" sz="1200" dirty="0" smtClean="0"/>
              <a:t>50</a:t>
            </a:r>
            <a:endParaRPr lang="ko-KR" altLang="en-US" sz="1200" dirty="0"/>
          </a:p>
        </p:txBody>
      </p:sp>
      <p:pic>
        <p:nvPicPr>
          <p:cNvPr id="23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5129609" y="2014975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877078" y="2252477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</a:t>
            </a:r>
            <a:r>
              <a:rPr lang="ko-KR" altLang="en-US" dirty="0"/>
              <a:t>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도구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188367" y="6162095"/>
            <a:ext cx="1198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소환 취소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52714" y="5748405"/>
            <a:ext cx="1198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 취소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26" idx="0"/>
            <a:endCxn id="26" idx="2"/>
          </p:cNvCxnSpPr>
          <p:nvPr/>
        </p:nvCxnSpPr>
        <p:spPr>
          <a:xfrm>
            <a:off x="7651836" y="574840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0"/>
            <a:endCxn id="13" idx="2"/>
          </p:cNvCxnSpPr>
          <p:nvPr/>
        </p:nvCxnSpPr>
        <p:spPr>
          <a:xfrm>
            <a:off x="5787489" y="616209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3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29451" y="1890500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76920" y="2128002"/>
            <a:ext cx="907766" cy="66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60731" y="1909148"/>
            <a:ext cx="690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000CC"/>
                </a:solidFill>
              </a:rPr>
              <a:t>리스펠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: </a:t>
            </a:r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b="1" dirty="0" smtClean="0"/>
              <a:t>만의 스킬</a:t>
            </a:r>
            <a:endParaRPr lang="en-US" altLang="ko-KR" b="1" dirty="0" smtClean="0"/>
          </a:p>
          <a:p>
            <a:r>
              <a:rPr lang="ko-KR" altLang="en-US" b="1" dirty="0" smtClean="0"/>
              <a:t>적군의 전체체력에서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체력에 비례하여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%</a:t>
            </a:r>
            <a:r>
              <a:rPr lang="ko-KR" altLang="en-US" b="1" dirty="0" smtClean="0"/>
              <a:t>로 계산하여</a:t>
            </a:r>
            <a:r>
              <a:rPr lang="en-US" altLang="ko-KR" b="1" dirty="0"/>
              <a:t> </a:t>
            </a:r>
            <a:r>
              <a:rPr lang="ko-KR" altLang="en-US" b="1" dirty="0" smtClean="0"/>
              <a:t>확률로 잡는다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Ex)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전체 체력 </a:t>
            </a:r>
            <a:r>
              <a:rPr lang="en-US" altLang="ko-KR" b="1" dirty="0" smtClean="0"/>
              <a:t>* 100[%]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76920" y="2452082"/>
            <a:ext cx="907766" cy="340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6225" y="5381526"/>
            <a:ext cx="257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     </a:t>
            </a:r>
            <a:r>
              <a:rPr lang="ko-KR" altLang="en-US" b="1" dirty="0" err="1" smtClean="0">
                <a:solidFill>
                  <a:srgbClr val="0000CC"/>
                </a:solidFill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Tile</a:t>
            </a:r>
          </a:p>
          <a:p>
            <a:r>
              <a:rPr lang="ko-KR" altLang="en-US" dirty="0" smtClean="0"/>
              <a:t>     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 smtClean="0"/>
              <a:t>     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709134" y="397938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상성 </a:t>
            </a:r>
            <a:r>
              <a:rPr lang="ko-KR" altLang="en-US" dirty="0" smtClean="0"/>
              <a:t>효과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597618" y="4257821"/>
            <a:ext cx="1569462" cy="1319779"/>
            <a:chOff x="6518867" y="4906827"/>
            <a:chExt cx="1569462" cy="1319779"/>
          </a:xfrm>
        </p:grpSpPr>
        <p:sp>
          <p:nvSpPr>
            <p:cNvPr id="17" name="TextBox 16"/>
            <p:cNvSpPr txBox="1"/>
            <p:nvPr/>
          </p:nvSpPr>
          <p:spPr>
            <a:xfrm>
              <a:off x="7009248" y="49068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불</a:t>
              </a:r>
              <a:endParaRPr lang="en-US" altLang="ko-KR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998" y="53985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대지</a:t>
              </a:r>
              <a:endParaRPr lang="en-US" altLang="ko-KR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18867" y="53985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물</a:t>
              </a:r>
              <a:endParaRPr lang="en-US" altLang="ko-KR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625" y="58572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풍</a:t>
              </a:r>
              <a:endParaRPr lang="en-US" altLang="ko-KR" dirty="0" smtClean="0"/>
            </a:p>
          </p:txBody>
        </p:sp>
        <p:sp>
          <p:nvSpPr>
            <p:cNvPr id="22" name="오른쪽 화살표 21"/>
            <p:cNvSpPr/>
            <p:nvPr/>
          </p:nvSpPr>
          <p:spPr>
            <a:xfrm rot="2895062">
              <a:off x="7369251" y="5233025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 rot="7845525">
              <a:off x="7405148" y="5762009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 rot="18883495">
              <a:off x="6785866" y="5236343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 rot="13485779">
              <a:off x="6763245" y="5787887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27400" y="568151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grpSp>
        <p:nvGrpSpPr>
          <p:cNvPr id="30" name="Shape 112"/>
          <p:cNvGrpSpPr/>
          <p:nvPr/>
        </p:nvGrpSpPr>
        <p:grpSpPr>
          <a:xfrm>
            <a:off x="411675" y="3786843"/>
            <a:ext cx="8141350" cy="487799"/>
            <a:chOff x="411675" y="1089100"/>
            <a:chExt cx="8141350" cy="487799"/>
          </a:xfrm>
        </p:grpSpPr>
        <p:sp>
          <p:nvSpPr>
            <p:cNvPr id="31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데미지</a:t>
              </a:r>
              <a:r>
                <a:rPr lang="ko-KR" altLang="en-US" sz="2000" b="1" dirty="0" smtClean="0"/>
                <a:t> 계산</a:t>
              </a:r>
              <a:endParaRPr lang="ko" sz="2000" b="1" dirty="0"/>
            </a:p>
          </p:txBody>
        </p:sp>
      </p:grpSp>
      <p:pic>
        <p:nvPicPr>
          <p:cNvPr id="27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31225" r="61369" b="60237"/>
          <a:stretch/>
        </p:blipFill>
        <p:spPr bwMode="auto">
          <a:xfrm>
            <a:off x="1029451" y="4554421"/>
            <a:ext cx="646793" cy="60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5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97344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게임의 주요 개요 및 배경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게임의 주요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및 특징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게임의 진행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 시스템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진행 계획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추가할 기능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5408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pic>
        <p:nvPicPr>
          <p:cNvPr id="14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1" t="20324" r="30757" b="17676"/>
          <a:stretch/>
        </p:blipFill>
        <p:spPr bwMode="auto">
          <a:xfrm>
            <a:off x="411675" y="1920911"/>
            <a:ext cx="5167719" cy="43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2940" y="367657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턴 종료 표시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1071" y="2186027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 상단 아군 턴 종료 표시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511615" y="2067216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턴 마침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7817" y="4347715"/>
            <a:ext cx="646983" cy="163902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97416" y="3776657"/>
            <a:ext cx="204754" cy="2166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71071" y="4245000"/>
            <a:ext cx="2249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아군 체력</a:t>
            </a:r>
            <a:r>
              <a:rPr lang="en-US" altLang="ko-KR" b="1" dirty="0" smtClean="0">
                <a:solidFill>
                  <a:srgbClr val="0000CC"/>
                </a:solidFill>
              </a:rPr>
              <a:t>, </a:t>
            </a:r>
            <a:r>
              <a:rPr lang="ko-KR" altLang="en-US" b="1" dirty="0" smtClean="0">
                <a:solidFill>
                  <a:srgbClr val="0000CC"/>
                </a:solidFill>
              </a:rPr>
              <a:t>레벨 표시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91308" y="5727941"/>
            <a:ext cx="646983" cy="163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71071" y="562522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적</a:t>
            </a:r>
            <a:r>
              <a:rPr lang="ko-KR" altLang="en-US" b="1" dirty="0" smtClean="0">
                <a:solidFill>
                  <a:srgbClr val="FF0000"/>
                </a:solidFill>
              </a:rPr>
              <a:t>군 체력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레벨 표시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0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진행 계획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97841"/>
              </p:ext>
            </p:extLst>
          </p:nvPr>
        </p:nvGraphicFramePr>
        <p:xfrm>
          <a:off x="224446" y="1297233"/>
          <a:ext cx="846235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6"/>
                <a:gridCol w="1009402"/>
                <a:gridCol w="1009402"/>
                <a:gridCol w="1009402"/>
                <a:gridCol w="1009402"/>
                <a:gridCol w="1009402"/>
                <a:gridCol w="1009402"/>
                <a:gridCol w="10094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4.21~24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4.25~5.1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5.2~8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5.9~15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5.16~22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5.23~29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5.30~6/1</a:t>
                      </a:r>
                      <a:endParaRPr lang="ko-KR" altLang="en-US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포토샵</a:t>
                      </a:r>
                      <a:r>
                        <a:rPr lang="ko-KR" altLang="en-US" sz="1600" dirty="0" smtClean="0"/>
                        <a:t> 작업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타일맵</a:t>
                      </a:r>
                      <a:r>
                        <a:rPr lang="ko-KR" altLang="en-US" sz="1600" dirty="0" smtClean="0"/>
                        <a:t> 제작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베이스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몬스터</a:t>
                      </a:r>
                      <a:r>
                        <a:rPr lang="ko-KR" altLang="en-US" sz="1600" dirty="0" smtClean="0"/>
                        <a:t> 진화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아이템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전투 방법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음향작업 </a:t>
                      </a:r>
                      <a:r>
                        <a:rPr lang="ko-KR" altLang="en-US" sz="1600" dirty="0" err="1" smtClean="0"/>
                        <a:t>및오류검사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보고서 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645920" y="1828783"/>
            <a:ext cx="723207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1899454" y="2402361"/>
            <a:ext cx="469673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2369127" y="2975939"/>
            <a:ext cx="249382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651760" y="3566143"/>
            <a:ext cx="2003367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51760" y="4139721"/>
            <a:ext cx="615141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5127" y="4696674"/>
            <a:ext cx="2011680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75119" y="5303503"/>
            <a:ext cx="1005841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0961" y="5852143"/>
            <a:ext cx="989214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55127" y="1828783"/>
            <a:ext cx="1005840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2759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</a:t>
            </a:r>
            <a:r>
              <a:rPr lang="ko-KR" altLang="en-US" dirty="0"/>
              <a:t>할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603712" y="1547908"/>
            <a:ext cx="3690829" cy="426268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 err="1" smtClean="0"/>
              <a:t>미니맵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확대축소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err="1" smtClean="0"/>
              <a:t>몬스터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아이템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맵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남은 </a:t>
            </a:r>
            <a:r>
              <a:rPr lang="ko-KR" altLang="en-US" sz="1800" dirty="0"/>
              <a:t>체력 수치 및 상태표시 </a:t>
            </a:r>
            <a:r>
              <a:rPr lang="ko-KR" altLang="en-US" sz="1800" dirty="0" smtClean="0"/>
              <a:t>창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주인공 캐릭터 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캐릭터 및 </a:t>
            </a:r>
            <a:r>
              <a:rPr lang="ko-KR" altLang="en-US" sz="1800" dirty="0" err="1" smtClean="0"/>
              <a:t>몬스터</a:t>
            </a:r>
            <a:r>
              <a:rPr lang="ko-KR" altLang="en-US" sz="1800" dirty="0" smtClean="0"/>
              <a:t> 스킬 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사용자끼리 배틀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35995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969" y="4525108"/>
            <a:ext cx="3856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만든이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“</a:t>
            </a: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sz="1400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”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연락처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010-4474-2712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이메일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open1234104@gmail.com</a:t>
            </a:r>
            <a:endParaRPr lang="ko-KR" altLang="en-US" sz="14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215" y="2039815"/>
            <a:ext cx="7772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55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1. </a:t>
            </a:r>
            <a:r>
              <a:rPr lang="ko-KR" altLang="en-US" dirty="0" smtClean="0">
                <a:latin typeface="+mj-ea"/>
              </a:rPr>
              <a:t>게임의 주요 개요 및 배경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47"/>
          <p:cNvGrpSpPr/>
          <p:nvPr/>
        </p:nvGrpSpPr>
        <p:grpSpPr>
          <a:xfrm>
            <a:off x="411675" y="1608314"/>
            <a:ext cx="8141350" cy="487799"/>
            <a:chOff x="411675" y="1089100"/>
            <a:chExt cx="8141350" cy="487799"/>
          </a:xfrm>
        </p:grpSpPr>
        <p:sp>
          <p:nvSpPr>
            <p:cNvPr id="5" name="Shape 48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49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게임명</a:t>
              </a:r>
            </a:p>
          </p:txBody>
        </p:sp>
      </p:grpSp>
      <p:grpSp>
        <p:nvGrpSpPr>
          <p:cNvPr id="7" name="Shape 50"/>
          <p:cNvGrpSpPr/>
          <p:nvPr/>
        </p:nvGrpSpPr>
        <p:grpSpPr>
          <a:xfrm>
            <a:off x="411675" y="2772689"/>
            <a:ext cx="8141350" cy="487799"/>
            <a:chOff x="411675" y="1089100"/>
            <a:chExt cx="8141350" cy="487799"/>
          </a:xfrm>
        </p:grpSpPr>
        <p:sp>
          <p:nvSpPr>
            <p:cNvPr id="8" name="Shape 5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5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게임의 장르</a:t>
              </a:r>
            </a:p>
          </p:txBody>
        </p:sp>
      </p:grpSp>
      <p:grpSp>
        <p:nvGrpSpPr>
          <p:cNvPr id="10" name="Shape 53"/>
          <p:cNvGrpSpPr/>
          <p:nvPr/>
        </p:nvGrpSpPr>
        <p:grpSpPr>
          <a:xfrm>
            <a:off x="411675" y="4083864"/>
            <a:ext cx="8141350" cy="487799"/>
            <a:chOff x="411675" y="1089100"/>
            <a:chExt cx="8141350" cy="487799"/>
          </a:xfrm>
        </p:grpSpPr>
        <p:sp>
          <p:nvSpPr>
            <p:cNvPr id="11" name="Shape 5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" name="Shape 5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 smtClean="0">
                  <a:latin typeface="+mj-ea"/>
                  <a:ea typeface="+mj-ea"/>
                </a:rPr>
                <a:t>게임 </a:t>
              </a:r>
              <a:r>
                <a:rPr lang="ko" sz="2400" b="1" dirty="0">
                  <a:latin typeface="+mj-ea"/>
                  <a:ea typeface="+mj-ea"/>
                </a:rPr>
                <a:t>소개</a:t>
              </a:r>
            </a:p>
          </p:txBody>
        </p:sp>
      </p:grpSp>
      <p:sp>
        <p:nvSpPr>
          <p:cNvPr id="13" name="Shape 56"/>
          <p:cNvSpPr txBox="1"/>
          <p:nvPr/>
        </p:nvSpPr>
        <p:spPr>
          <a:xfrm>
            <a:off x="780575" y="209433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>
                <a:latin typeface="+mj-ea"/>
                <a:ea typeface="+mj-ea"/>
              </a:rPr>
              <a:t>스피리추얼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소울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(Spiritual Soul)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4" name="Shape 57"/>
          <p:cNvSpPr txBox="1"/>
          <p:nvPr/>
        </p:nvSpPr>
        <p:spPr>
          <a:xfrm>
            <a:off x="780575" y="335628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dirty="0" smtClean="0">
                <a:latin typeface="+mj-ea"/>
                <a:ea typeface="+mj-ea"/>
              </a:rPr>
              <a:t>HEXA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" dirty="0" err="1" smtClean="0">
                <a:latin typeface="+mj-ea"/>
                <a:ea typeface="+mj-ea"/>
              </a:rPr>
              <a:t>TileMap</a:t>
            </a:r>
            <a:r>
              <a:rPr lang="en-US" altLang="ko" dirty="0" smtClean="0">
                <a:latin typeface="+mj-ea"/>
                <a:ea typeface="+mj-ea"/>
              </a:rPr>
              <a:t> RPG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5" name="Shape 58"/>
          <p:cNvSpPr txBox="1"/>
          <p:nvPr/>
        </p:nvSpPr>
        <p:spPr>
          <a:xfrm>
            <a:off x="780575" y="4618239"/>
            <a:ext cx="5134803" cy="12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주인공이 나와 </a:t>
            </a:r>
            <a:r>
              <a:rPr lang="ko-KR" altLang="en-US" dirty="0" err="1" smtClean="0"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처치하거나 동료로 만드는 게임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1027" name="Picture 3" descr="C:\Users\ky3-19\Documents\SourceTree_SB\0000.Project\개발\a2f2373b798f36cf73a5b2688cfdca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14" y="1908737"/>
            <a:ext cx="4498289" cy="39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4658" y="5859160"/>
            <a:ext cx="33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(1999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Shuwa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5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>
                <a:latin typeface="+mj-ea"/>
              </a:rPr>
              <a:t>개발 환경</a:t>
            </a:r>
            <a:endParaRPr lang="ko-KR" altLang="en-US" dirty="0">
              <a:latin typeface="+mj-ea"/>
            </a:endParaRPr>
          </a:p>
        </p:txBody>
      </p:sp>
      <p:sp>
        <p:nvSpPr>
          <p:cNvPr id="10" name="Shape 118"/>
          <p:cNvSpPr txBox="1"/>
          <p:nvPr/>
        </p:nvSpPr>
        <p:spPr>
          <a:xfrm>
            <a:off x="620775" y="2371308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Visual Studio 2015</a:t>
            </a:r>
            <a:endParaRPr lang="ko" altLang="ko-KR" dirty="0">
              <a:latin typeface="+mj-ea"/>
              <a:ea typeface="+mj-ea"/>
            </a:endParaRPr>
          </a:p>
        </p:txBody>
      </p:sp>
      <p:sp>
        <p:nvSpPr>
          <p:cNvPr id="20" name="Shape 118"/>
          <p:cNvSpPr txBox="1"/>
          <p:nvPr/>
        </p:nvSpPr>
        <p:spPr>
          <a:xfrm>
            <a:off x="705325" y="1441588"/>
            <a:ext cx="186591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Cocos2d-x 3.0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17" y="1258560"/>
            <a:ext cx="3259493" cy="8538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1" b="30606"/>
          <a:stretch/>
        </p:blipFill>
        <p:spPr>
          <a:xfrm>
            <a:off x="3464317" y="2260575"/>
            <a:ext cx="3288589" cy="709264"/>
          </a:xfrm>
          <a:prstGeom prst="rect">
            <a:avLst/>
          </a:prstGeom>
        </p:spPr>
      </p:pic>
      <p:sp>
        <p:nvSpPr>
          <p:cNvPr id="11" name="Shape 118"/>
          <p:cNvSpPr txBox="1"/>
          <p:nvPr/>
        </p:nvSpPr>
        <p:spPr>
          <a:xfrm>
            <a:off x="784247" y="3307376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Tiled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3074" name="Picture 2" descr="C:\Users\ky3-19\Desktop\다운로드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17" y="3158727"/>
            <a:ext cx="1937076" cy="10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esktop\Photoshop_CC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5" y="5411559"/>
            <a:ext cx="1180434" cy="118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66914" y="5744241"/>
            <a:ext cx="179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Photoshop CS6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Shape 118"/>
          <p:cNvSpPr txBox="1"/>
          <p:nvPr/>
        </p:nvSpPr>
        <p:spPr>
          <a:xfrm>
            <a:off x="784247" y="4555581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SQLite3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1026" name="Picture 2" descr="C:\Users\ky3-19\Documents\SourceTree_SB\0000.Project\개발\다운로드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17" y="4242385"/>
            <a:ext cx="2358609" cy="11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75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게임의 주요 </a:t>
            </a:r>
            <a:r>
              <a:rPr lang="ko-KR" altLang="en-US" dirty="0" err="1" smtClean="0">
                <a:latin typeface="+mj-ea"/>
              </a:rPr>
              <a:t>컨셉</a:t>
            </a:r>
            <a:r>
              <a:rPr lang="ko-KR" altLang="en-US" dirty="0" smtClean="0">
                <a:latin typeface="+mj-ea"/>
              </a:rPr>
              <a:t> 및 특징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90"/>
          <p:cNvGrpSpPr/>
          <p:nvPr/>
        </p:nvGrpSpPr>
        <p:grpSpPr>
          <a:xfrm>
            <a:off x="411675" y="1438364"/>
            <a:ext cx="8141350" cy="487799"/>
            <a:chOff x="411675" y="1089100"/>
            <a:chExt cx="8141350" cy="487799"/>
          </a:xfrm>
        </p:grpSpPr>
        <p:sp>
          <p:nvSpPr>
            <p:cNvPr id="5" name="Shape 9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9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주요 컨셉 및 특징</a:t>
              </a:r>
            </a:p>
          </p:txBody>
        </p:sp>
      </p:grpSp>
      <p:sp>
        <p:nvSpPr>
          <p:cNvPr id="10" name="Shape 96"/>
          <p:cNvSpPr txBox="1"/>
          <p:nvPr/>
        </p:nvSpPr>
        <p:spPr>
          <a:xfrm>
            <a:off x="780575" y="1957640"/>
            <a:ext cx="8028900" cy="28178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적군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처치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OR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동료로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만듬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군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소환가능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레벨업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기능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진화옵션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상점에서 아이템 구입 기능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8" name="Shape 120"/>
          <p:cNvGrpSpPr/>
          <p:nvPr/>
        </p:nvGrpSpPr>
        <p:grpSpPr>
          <a:xfrm>
            <a:off x="411675" y="4263926"/>
            <a:ext cx="8141350" cy="487799"/>
            <a:chOff x="411675" y="1089100"/>
            <a:chExt cx="8141350" cy="487799"/>
          </a:xfrm>
        </p:grpSpPr>
        <p:sp>
          <p:nvSpPr>
            <p:cNvPr id="9" name="Shape 12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" name="Shape 12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인터페이스 구조 및 기능</a:t>
              </a:r>
            </a:p>
          </p:txBody>
        </p:sp>
      </p:grpSp>
      <p:grpSp>
        <p:nvGrpSpPr>
          <p:cNvPr id="12" name="Shape 123"/>
          <p:cNvGrpSpPr/>
          <p:nvPr/>
        </p:nvGrpSpPr>
        <p:grpSpPr>
          <a:xfrm>
            <a:off x="411675" y="5401993"/>
            <a:ext cx="8141350" cy="487799"/>
            <a:chOff x="411675" y="1089100"/>
            <a:chExt cx="8141350" cy="487799"/>
          </a:xfrm>
        </p:grpSpPr>
        <p:sp>
          <p:nvSpPr>
            <p:cNvPr id="13" name="Shape 12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" name="Shape 12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규칙 및 </a:t>
              </a:r>
              <a:r>
                <a:rPr lang="ko" sz="2400" b="1" dirty="0" smtClean="0">
                  <a:latin typeface="+mj-ea"/>
                  <a:ea typeface="+mj-ea"/>
                </a:rPr>
                <a:t>진행방식</a:t>
              </a:r>
              <a:endParaRPr lang="ko" sz="2400" b="1" dirty="0">
                <a:latin typeface="+mj-ea"/>
                <a:ea typeface="+mj-ea"/>
              </a:endParaRPr>
            </a:p>
          </p:txBody>
        </p:sp>
      </p:grpSp>
      <p:sp>
        <p:nvSpPr>
          <p:cNvPr id="15" name="Shape 126"/>
          <p:cNvSpPr txBox="1"/>
          <p:nvPr/>
        </p:nvSpPr>
        <p:spPr>
          <a:xfrm>
            <a:off x="780575" y="4749951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터치를 이용한 조작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6" name="Shape 127"/>
          <p:cNvSpPr txBox="1"/>
          <p:nvPr/>
        </p:nvSpPr>
        <p:spPr>
          <a:xfrm>
            <a:off x="780575" y="5985592"/>
            <a:ext cx="8028900" cy="431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ko-KR" altLang="en-US" dirty="0" smtClean="0">
                <a:latin typeface="+mj-ea"/>
                <a:ea typeface="+mj-ea"/>
              </a:rPr>
              <a:t>턴 넘김 방식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45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8560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씬 흐름도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70761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초기화</a:t>
            </a:r>
            <a:r>
              <a:rPr lang="ko-KR" altLang="en-US" sz="2400" b="1" dirty="0">
                <a:latin typeface="+mj-ea"/>
                <a:ea typeface="+mj-ea"/>
              </a:rPr>
              <a:t>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52984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지도 화면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3" name="왼쪽/오른쪽 화살표 2"/>
          <p:cNvSpPr/>
          <p:nvPr/>
        </p:nvSpPr>
        <p:spPr>
          <a:xfrm>
            <a:off x="2647145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670761" y="3880109"/>
            <a:ext cx="1837592" cy="10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3552984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y3-19\Documents\SourceTree_SB\0000.Project\개발\f0013827_49d6624827ab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9183" r="31870" b="16048"/>
          <a:stretch/>
        </p:blipFill>
        <p:spPr bwMode="auto">
          <a:xfrm>
            <a:off x="6413416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413416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게</a:t>
            </a:r>
            <a:r>
              <a:rPr lang="ko-KR" altLang="en-US" sz="2400" b="1" dirty="0">
                <a:latin typeface="+mj-ea"/>
                <a:ea typeface="+mj-ea"/>
              </a:rPr>
              <a:t>임</a:t>
            </a:r>
            <a:r>
              <a:rPr lang="ko-KR" altLang="en-US" sz="2400" b="1" dirty="0" smtClean="0">
                <a:latin typeface="+mj-ea"/>
                <a:ea typeface="+mj-ea"/>
              </a:rPr>
              <a:t> 화면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5499116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/>
          <a:stretch/>
        </p:blipFill>
        <p:spPr bwMode="auto">
          <a:xfrm>
            <a:off x="670761" y="4894083"/>
            <a:ext cx="1837592" cy="3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8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635597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초기화</a:t>
              </a:r>
              <a:r>
                <a:rPr lang="ko-KR" altLang="en-US" sz="2000" b="1" dirty="0">
                  <a:latin typeface="+mj-ea"/>
                  <a:ea typeface="+mj-ea"/>
                </a:rPr>
                <a:t>면</a:t>
              </a:r>
              <a:endParaRPr lang="en-US" altLang="ko-KR" sz="2000" b="1" dirty="0" smtClean="0">
                <a:latin typeface="+mj-ea"/>
                <a:ea typeface="+mj-ea"/>
              </a:endParaRPr>
            </a:p>
          </p:txBody>
        </p:sp>
      </p:grp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1168785" y="2229527"/>
            <a:ext cx="6297072" cy="34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 b="14125"/>
          <a:stretch/>
        </p:blipFill>
        <p:spPr bwMode="auto">
          <a:xfrm>
            <a:off x="1168785" y="5704216"/>
            <a:ext cx="6297072" cy="4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05923" y="4804909"/>
            <a:ext cx="146594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Play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Option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Exit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1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지도 화면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1100390" y="1935624"/>
            <a:ext cx="5953551" cy="42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208814" y="244112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Fire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55497" y="3078803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Wind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29893" y="5521780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Aqua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9175" y="428761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Earth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03487" y="5305426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Store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3048" y="208024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Monster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관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리</a:t>
            </a:r>
            <a:endParaRPr lang="en-US" altLang="ko-KR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43049" y="280987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아이템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관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리</a:t>
            </a:r>
            <a:endParaRPr lang="en-US" altLang="ko-KR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6081" y="5563457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Exit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게임 화면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5122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23906" r="28877" b="15970"/>
          <a:stretch/>
        </p:blipFill>
        <p:spPr bwMode="auto">
          <a:xfrm>
            <a:off x="705325" y="1994833"/>
            <a:ext cx="5240625" cy="42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08914" y="2117298"/>
            <a:ext cx="2446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+mj-ea"/>
                <a:ea typeface="+mj-ea"/>
              </a:rPr>
              <a:t>헥사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TileMap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사용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rgbClr val="0000CC"/>
                </a:solidFill>
                <a:latin typeface="+mj-ea"/>
                <a:ea typeface="+mj-ea"/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 지형</a:t>
            </a:r>
            <a:endParaRPr lang="en-US" altLang="ko-KR" b="1" dirty="0" smtClean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턴 마침 버튼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Exit </a:t>
            </a:r>
            <a:r>
              <a:rPr lang="ko-KR" altLang="en-US" dirty="0" smtClean="0">
                <a:latin typeface="+mj-ea"/>
                <a:ea typeface="+mj-ea"/>
              </a:rPr>
              <a:t>버튼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30723" y="2544794"/>
            <a:ext cx="646983" cy="44966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13539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턴 마침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866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Exit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1431</TotalTime>
  <Words>749</Words>
  <Application>Microsoft Office PowerPoint</Application>
  <PresentationFormat>화면 슬라이드 쇼(4:3)</PresentationFormat>
  <Paragraphs>259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스피리추얼 소울</vt:lpstr>
      <vt:lpstr>목차</vt:lpstr>
      <vt:lpstr>1. 게임의 주요 개요 및 배경</vt:lpstr>
      <vt:lpstr>2. 개발 환경</vt:lpstr>
      <vt:lpstr>3. 게임의 주요 컨셉 및 특징</vt:lpstr>
      <vt:lpstr>4. 게임의 진행 구성도</vt:lpstr>
      <vt:lpstr>4. 게임의 진행 구성도</vt:lpstr>
      <vt:lpstr>4. 게임의 진행 구성도</vt:lpstr>
      <vt:lpstr>4. 게임의 진행 구성도</vt:lpstr>
      <vt:lpstr>4. 게임의 진행 구성도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6. 개발 진행 계획</vt:lpstr>
      <vt:lpstr>7. 추가할 기능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기반 2D&amp;3D 게임제작 마에스트로</dc:title>
  <dc:creator>sso Lee</dc:creator>
  <cp:lastModifiedBy>Registered User</cp:lastModifiedBy>
  <cp:revision>241</cp:revision>
  <dcterms:created xsi:type="dcterms:W3CDTF">2015-09-07T07:11:39Z</dcterms:created>
  <dcterms:modified xsi:type="dcterms:W3CDTF">2016-04-23T01:40:16Z</dcterms:modified>
</cp:coreProperties>
</file>