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39A05-6283-479C-A9C1-71130038F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1FC95C-F88E-41AE-B403-7F7EBC6DA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81F08-3453-4067-A9E5-01707BA2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6821F-2597-44B1-9DE8-AA48052F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D45B6-4C2D-45A5-9A0C-5BCAFD2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8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13B30-6E18-44DD-A8CB-1B928214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197E9-4D07-4911-9D72-5F7BA9DE8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BC750-8441-4E15-82E3-3556816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F70B4-5D94-4748-B470-FAC163C5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A6D28-6AD7-4A1D-ACF0-99A51B37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5B52C-04E7-4E76-B0D6-F0E11D15D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D8A44-39A5-4AED-A284-58A216193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420AA-E441-4131-A0DD-27A03156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F0A19-7F65-4B7C-B286-BB4214BA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7F557-1476-48E1-B2E6-288DCDF0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0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09CDD-DF84-4FF7-9AD6-774A14F2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F603-3A55-45C1-A334-1FDC9BF4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7B8EF-AAB9-49A4-8EBE-1F6A01DB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5747A-967D-41CD-8030-50206D0F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7B57F-C3AF-4DC0-AA66-C3D5B43A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9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25E7D-DF63-485E-B6E3-352AB5E1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636F8-0CA1-45E1-AD18-0355282B1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EE725-A5DC-4D4F-AD9D-16791451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1DF21-D36A-4093-A0C0-F919A2D1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9EA1C-6F59-4E9D-9540-A1C45CE0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4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91E3C-7B99-49D8-942F-A5CC4C9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D55E2-BEA0-4D5B-A383-01F390ADB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A0CB8-804C-47F5-844C-07E64277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83938-2F63-43D8-A39A-F09DC875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EE68D-AD73-4DD8-900E-C5574837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796E6-8FFB-4033-9463-DD2BD92F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8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A4FE7-9B3F-4FA4-B2A6-94E06123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F2C71-A140-4BF9-B847-9A959EED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7B492-E83B-4B1A-A127-721D7F8A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B06009-8C97-4FB7-9E96-A01D3D53E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ED0018-4331-4DF8-99FB-0E4A3543E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C6458-51DB-4DF9-8218-81A65445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2380F2-28F8-4B20-B5A5-D81E200A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C550C9-F635-4F38-A5B5-34F6A810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1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1EB3C-CF30-49AF-9533-6FC89038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9B12F-5DAF-4B29-B3DE-7F8877E3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09293-7050-488C-A650-530F61F0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0FC3B0-D71B-4C1B-A735-24EEF0C9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4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1728BA-8D9B-4854-A8DF-30435817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58BC56-83FF-40F9-918F-22396200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3AC80-4F7B-42D6-B24A-4C3763CC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94388-FBC0-4A36-B2C2-4F80A8C3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7FB2C-A676-4F12-BF0F-F7E92B31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74B5C-1A1A-44D5-9EB7-8C205AF77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1795C-A835-43BC-A6E9-A4FF267B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4AFEB-7AE5-430E-B206-99C901D2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3FDF4-8696-4191-8711-571A617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BA15-2CBB-4578-9782-C09DF74F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BBBC53-F3E1-4087-BD2B-A02B2DEFA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8590E-DC33-4332-BA63-E544516F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BCD1F-45EB-45D3-88EF-29AC42AE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55030-7F91-4D62-A479-E410019C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B7511-B200-4DBC-B9E7-73874690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49D03-F770-48B7-AA7B-8E688406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C6EE9-C071-4D28-B1B9-71891EFB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B734C-D94E-4571-A63F-E0F6A4E09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7290-B421-4D5F-BBB0-22CEE6B6F14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99245-C2CE-41E5-986E-2F6341BF7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3EBE2-2AFF-41C3-8F1D-33C7F32C1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405-6011-46E7-8E73-4D285AFCD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4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7DCF90-8171-4FEC-95E2-446E0697A98F}"/>
              </a:ext>
            </a:extLst>
          </p:cNvPr>
          <p:cNvSpPr/>
          <p:nvPr/>
        </p:nvSpPr>
        <p:spPr>
          <a:xfrm>
            <a:off x="690384" y="1626129"/>
            <a:ext cx="4833257" cy="385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103D0A-AAC4-4311-84EB-4EE1483F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EnTT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071C3F-9528-4341-B028-3133AF8AC25F}"/>
              </a:ext>
            </a:extLst>
          </p:cNvPr>
          <p:cNvSpPr/>
          <p:nvPr/>
        </p:nvSpPr>
        <p:spPr>
          <a:xfrm>
            <a:off x="1006640" y="2847084"/>
            <a:ext cx="3416969" cy="515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C45419-3AE9-4C2E-9980-D14189B2DCA8}"/>
              </a:ext>
            </a:extLst>
          </p:cNvPr>
          <p:cNvSpPr/>
          <p:nvPr/>
        </p:nvSpPr>
        <p:spPr>
          <a:xfrm>
            <a:off x="1102320" y="2935852"/>
            <a:ext cx="729343" cy="34436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10, 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7559FF-AFF8-4868-BD8F-8C6135DA826B}"/>
              </a:ext>
            </a:extLst>
          </p:cNvPr>
          <p:cNvSpPr/>
          <p:nvPr/>
        </p:nvSpPr>
        <p:spPr>
          <a:xfrm>
            <a:off x="1927343" y="2935852"/>
            <a:ext cx="729343" cy="34436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13, 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20D446-98CA-4248-B674-7CCCE0E6A979}"/>
              </a:ext>
            </a:extLst>
          </p:cNvPr>
          <p:cNvSpPr/>
          <p:nvPr/>
        </p:nvSpPr>
        <p:spPr>
          <a:xfrm>
            <a:off x="2752366" y="2935852"/>
            <a:ext cx="729343" cy="34436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15, 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64B451-1CE7-4373-8600-E379C4972B8E}"/>
              </a:ext>
            </a:extLst>
          </p:cNvPr>
          <p:cNvSpPr/>
          <p:nvPr/>
        </p:nvSpPr>
        <p:spPr>
          <a:xfrm>
            <a:off x="3577389" y="2935549"/>
            <a:ext cx="729343" cy="34436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30, 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B4AA3A-D221-4BFC-A856-FA5EE6148A80}"/>
              </a:ext>
            </a:extLst>
          </p:cNvPr>
          <p:cNvSpPr/>
          <p:nvPr/>
        </p:nvSpPr>
        <p:spPr>
          <a:xfrm>
            <a:off x="1006640" y="3451188"/>
            <a:ext cx="3416969" cy="515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0DC9A1-E562-4DFB-81AC-0B5EC1DFF113}"/>
              </a:ext>
            </a:extLst>
          </p:cNvPr>
          <p:cNvSpPr/>
          <p:nvPr/>
        </p:nvSpPr>
        <p:spPr>
          <a:xfrm>
            <a:off x="1102320" y="3539956"/>
            <a:ext cx="729343" cy="3443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10, 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2D77B8-A46A-4BD9-BA91-1694FB1627B4}"/>
              </a:ext>
            </a:extLst>
          </p:cNvPr>
          <p:cNvSpPr/>
          <p:nvPr/>
        </p:nvSpPr>
        <p:spPr>
          <a:xfrm>
            <a:off x="1927343" y="3539956"/>
            <a:ext cx="729343" cy="3443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14, 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363D0A-16FF-433A-B3DA-315A715275A6}"/>
              </a:ext>
            </a:extLst>
          </p:cNvPr>
          <p:cNvSpPr/>
          <p:nvPr/>
        </p:nvSpPr>
        <p:spPr>
          <a:xfrm>
            <a:off x="2752366" y="3539956"/>
            <a:ext cx="729343" cy="3443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20, 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05A7D0-D637-45CA-B5C7-52637877BE16}"/>
              </a:ext>
            </a:extLst>
          </p:cNvPr>
          <p:cNvSpPr/>
          <p:nvPr/>
        </p:nvSpPr>
        <p:spPr>
          <a:xfrm>
            <a:off x="3577389" y="3539653"/>
            <a:ext cx="729343" cy="3443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30, B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9D5E46-4F86-4623-8486-5D3CCF53ABDC}"/>
              </a:ext>
            </a:extLst>
          </p:cNvPr>
          <p:cNvSpPr/>
          <p:nvPr/>
        </p:nvSpPr>
        <p:spPr>
          <a:xfrm>
            <a:off x="1006640" y="4055292"/>
            <a:ext cx="3416969" cy="515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C7E2EA-BC7F-4847-9683-3B60FB069088}"/>
              </a:ext>
            </a:extLst>
          </p:cNvPr>
          <p:cNvSpPr/>
          <p:nvPr/>
        </p:nvSpPr>
        <p:spPr>
          <a:xfrm>
            <a:off x="1102320" y="4144060"/>
            <a:ext cx="729343" cy="344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10, C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70348-08A6-4AB8-9F30-92EC97937C9E}"/>
              </a:ext>
            </a:extLst>
          </p:cNvPr>
          <p:cNvSpPr/>
          <p:nvPr/>
        </p:nvSpPr>
        <p:spPr>
          <a:xfrm>
            <a:off x="1927343" y="4144060"/>
            <a:ext cx="729343" cy="344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13, C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87E5AD-B370-4CF5-8159-41F226DFBA82}"/>
              </a:ext>
            </a:extLst>
          </p:cNvPr>
          <p:cNvSpPr/>
          <p:nvPr/>
        </p:nvSpPr>
        <p:spPr>
          <a:xfrm>
            <a:off x="2752366" y="4144060"/>
            <a:ext cx="729343" cy="344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15, C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8C089E-BEC5-4D0F-AD94-9EBB0FDAD739}"/>
              </a:ext>
            </a:extLst>
          </p:cNvPr>
          <p:cNvSpPr/>
          <p:nvPr/>
        </p:nvSpPr>
        <p:spPr>
          <a:xfrm>
            <a:off x="3577389" y="4143757"/>
            <a:ext cx="729343" cy="344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30, C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EE3AD-FC5E-4920-BD87-AFE2ECF5334E}"/>
              </a:ext>
            </a:extLst>
          </p:cNvPr>
          <p:cNvSpPr txBox="1"/>
          <p:nvPr/>
        </p:nvSpPr>
        <p:spPr>
          <a:xfrm>
            <a:off x="948201" y="1906532"/>
            <a:ext cx="341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Database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63742C-3812-49F7-8580-5AC1C423DF34}"/>
              </a:ext>
            </a:extLst>
          </p:cNvPr>
          <p:cNvSpPr txBox="1"/>
          <p:nvPr/>
        </p:nvSpPr>
        <p:spPr>
          <a:xfrm>
            <a:off x="5740782" y="1626129"/>
            <a:ext cx="5830159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Tuple of Array</a:t>
            </a:r>
            <a:r>
              <a:rPr lang="ko-KR" altLang="en-US" dirty="0">
                <a:latin typeface="+mn-ea"/>
              </a:rPr>
              <a:t>방식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Database</a:t>
            </a:r>
            <a:r>
              <a:rPr lang="ko-KR" altLang="en-US" sz="1300" dirty="0">
                <a:latin typeface="+mn-ea"/>
              </a:rPr>
              <a:t>는 각 타입의 컴포넌트를 </a:t>
            </a:r>
            <a:r>
              <a:rPr lang="en-US" altLang="ko-KR" sz="1300" dirty="0">
                <a:latin typeface="+mn-ea"/>
              </a:rPr>
              <a:t>Array</a:t>
            </a:r>
            <a:r>
              <a:rPr lang="ko-KR" altLang="en-US" sz="1300" dirty="0">
                <a:latin typeface="+mn-ea"/>
              </a:rPr>
              <a:t>로 가지고 있다</a:t>
            </a:r>
            <a:r>
              <a:rPr lang="en-US" altLang="ko-KR" sz="1300" dirty="0">
                <a:latin typeface="+mn-ea"/>
              </a:rPr>
              <a:t>.</a:t>
            </a:r>
          </a:p>
          <a:p>
            <a:endParaRPr lang="en-US" altLang="ko-KR" sz="1300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장점 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원하는 타입의 컴포넌트만 빠르게 접근 가능</a:t>
            </a:r>
            <a:r>
              <a:rPr lang="en-US" altLang="ko-KR" sz="1300" dirty="0">
                <a:latin typeface="+mn-ea"/>
              </a:rPr>
              <a:t>. </a:t>
            </a:r>
            <a:r>
              <a:rPr lang="ko-KR" altLang="en-US" sz="1300" dirty="0">
                <a:latin typeface="+mn-ea"/>
              </a:rPr>
              <a:t>접근하는 컴포넌트가 한가지 타입일때 훨씬 빠를 수 있음</a:t>
            </a:r>
            <a:r>
              <a:rPr lang="en-US" altLang="ko-KR" sz="1300" dirty="0">
                <a:latin typeface="+mn-ea"/>
              </a:rPr>
              <a:t>.</a:t>
            </a:r>
          </a:p>
          <a:p>
            <a:endParaRPr lang="en-US" altLang="ko-KR" sz="1300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단점 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각 컴포넌트가 </a:t>
            </a:r>
            <a:r>
              <a:rPr lang="en-US" altLang="ko-KR" sz="1300" dirty="0">
                <a:latin typeface="+mn-ea"/>
              </a:rPr>
              <a:t>Array</a:t>
            </a:r>
            <a:r>
              <a:rPr lang="ko-KR" altLang="en-US" sz="1300" dirty="0">
                <a:latin typeface="+mn-ea"/>
              </a:rPr>
              <a:t>에 들어있는 </a:t>
            </a:r>
            <a:r>
              <a:rPr lang="en-US" altLang="ko-KR" sz="1300" dirty="0" err="1">
                <a:latin typeface="+mn-ea"/>
              </a:rPr>
              <a:t>EntityId</a:t>
            </a:r>
            <a:r>
              <a:rPr lang="ko-KR" altLang="en-US" sz="1300" dirty="0">
                <a:latin typeface="+mn-ea"/>
              </a:rPr>
              <a:t>순서가 컴포넌트 타입마다 동일할 수가 없기 때문에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한 개 이상의 컴포넌트를 가진 </a:t>
            </a:r>
            <a:r>
              <a:rPr lang="en-US" altLang="ko-KR" sz="1300" dirty="0">
                <a:latin typeface="+mn-ea"/>
              </a:rPr>
              <a:t>Entity</a:t>
            </a:r>
            <a:r>
              <a:rPr lang="ko-KR" altLang="en-US" sz="1300" dirty="0">
                <a:latin typeface="+mn-ea"/>
              </a:rPr>
              <a:t>들에 접근하는</a:t>
            </a:r>
            <a:r>
              <a:rPr lang="en-US" altLang="ko-KR" sz="1300" dirty="0">
                <a:latin typeface="+mn-ea"/>
              </a:rPr>
              <a:t>System</a:t>
            </a:r>
            <a:r>
              <a:rPr lang="ko-KR" altLang="en-US" sz="1300" dirty="0">
                <a:latin typeface="+mn-ea"/>
              </a:rPr>
              <a:t>의 경우 접근하는 </a:t>
            </a:r>
            <a:r>
              <a:rPr lang="en-US" altLang="ko-KR" sz="1300" dirty="0">
                <a:latin typeface="+mn-ea"/>
              </a:rPr>
              <a:t>Component</a:t>
            </a:r>
            <a:r>
              <a:rPr lang="ko-KR" altLang="en-US" sz="1300" dirty="0">
                <a:latin typeface="+mn-ea"/>
              </a:rPr>
              <a:t>의 주변 </a:t>
            </a:r>
            <a:r>
              <a:rPr lang="en-US" altLang="ko-KR" sz="1300" dirty="0">
                <a:latin typeface="+mn-ea"/>
              </a:rPr>
              <a:t>Component</a:t>
            </a:r>
            <a:r>
              <a:rPr lang="ko-KR" altLang="en-US" sz="1300" dirty="0">
                <a:latin typeface="+mn-ea"/>
              </a:rPr>
              <a:t>들이 </a:t>
            </a:r>
            <a:r>
              <a:rPr lang="en-US" altLang="ko-KR" sz="1300" dirty="0">
                <a:latin typeface="+mn-ea"/>
              </a:rPr>
              <a:t>cache</a:t>
            </a:r>
            <a:r>
              <a:rPr lang="ko-KR" altLang="en-US" sz="1300" dirty="0">
                <a:latin typeface="+mn-ea"/>
              </a:rPr>
              <a:t>되지만 사용되지 않는 문제가 있다</a:t>
            </a:r>
            <a:r>
              <a:rPr lang="en-US" altLang="ko-KR" sz="1300" dirty="0">
                <a:latin typeface="+mn-ea"/>
              </a:rPr>
              <a:t>. </a:t>
            </a:r>
          </a:p>
          <a:p>
            <a:endParaRPr lang="en-US" altLang="ko-KR" sz="1300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예를 들어 왼쪽의 경우에 </a:t>
            </a:r>
            <a:r>
              <a:rPr lang="en-US" altLang="ko-KR" sz="1300" dirty="0">
                <a:latin typeface="+mn-ea"/>
              </a:rPr>
              <a:t>A,B,C,D</a:t>
            </a:r>
            <a:r>
              <a:rPr lang="ko-KR" altLang="en-US" sz="1300" dirty="0">
                <a:latin typeface="+mn-ea"/>
              </a:rPr>
              <a:t>를 모두 가진 </a:t>
            </a:r>
            <a:r>
              <a:rPr lang="en-US" altLang="ko-KR" sz="1300" dirty="0">
                <a:latin typeface="+mn-ea"/>
              </a:rPr>
              <a:t>Entity</a:t>
            </a:r>
            <a:r>
              <a:rPr lang="ko-KR" altLang="en-US" sz="1300" dirty="0">
                <a:latin typeface="+mn-ea"/>
              </a:rPr>
              <a:t>에 접근하는 </a:t>
            </a:r>
            <a:r>
              <a:rPr lang="en-US" altLang="ko-KR" sz="1300" dirty="0">
                <a:latin typeface="+mn-ea"/>
              </a:rPr>
              <a:t>System</a:t>
            </a:r>
            <a:r>
              <a:rPr lang="ko-KR" altLang="en-US" sz="1300" dirty="0">
                <a:latin typeface="+mn-ea"/>
              </a:rPr>
              <a:t>의 경우 </a:t>
            </a:r>
            <a:r>
              <a:rPr lang="en-US" altLang="ko-KR" sz="1300" dirty="0">
                <a:latin typeface="+mn-ea"/>
              </a:rPr>
              <a:t>10</a:t>
            </a:r>
            <a:r>
              <a:rPr lang="ko-KR" altLang="en-US" sz="1300" dirty="0">
                <a:latin typeface="+mn-ea"/>
              </a:rPr>
              <a:t>번 </a:t>
            </a:r>
            <a:r>
              <a:rPr lang="en-US" altLang="ko-KR" sz="1300" dirty="0">
                <a:latin typeface="+mn-ea"/>
              </a:rPr>
              <a:t>Entity</a:t>
            </a:r>
            <a:r>
              <a:rPr lang="ko-KR" altLang="en-US" sz="1300" dirty="0">
                <a:latin typeface="+mn-ea"/>
              </a:rPr>
              <a:t>의 컴포넌트를 가져오면서 사용되지 않을 </a:t>
            </a:r>
            <a:r>
              <a:rPr lang="en-US" altLang="ko-KR" sz="1300" dirty="0">
                <a:latin typeface="+mn-ea"/>
              </a:rPr>
              <a:t>13,14,15,20 Entity</a:t>
            </a:r>
            <a:r>
              <a:rPr lang="ko-KR" altLang="en-US" sz="1300" dirty="0">
                <a:latin typeface="+mn-ea"/>
              </a:rPr>
              <a:t>의 컴포넌트까지 </a:t>
            </a:r>
            <a:r>
              <a:rPr lang="en-US" altLang="ko-KR" sz="1300" dirty="0">
                <a:latin typeface="+mn-ea"/>
              </a:rPr>
              <a:t>cache</a:t>
            </a:r>
            <a:r>
              <a:rPr lang="ko-KR" altLang="en-US" sz="1300" dirty="0">
                <a:latin typeface="+mn-ea"/>
              </a:rPr>
              <a:t>가 된다</a:t>
            </a:r>
            <a:r>
              <a:rPr lang="en-US" altLang="ko-KR" sz="1300" dirty="0">
                <a:latin typeface="+mn-ea"/>
              </a:rPr>
              <a:t>. (10</a:t>
            </a:r>
            <a:r>
              <a:rPr lang="ko-KR" altLang="en-US" sz="1300" dirty="0">
                <a:latin typeface="+mn-ea"/>
              </a:rPr>
              <a:t>번을 생성한후 바로 </a:t>
            </a:r>
            <a:r>
              <a:rPr lang="en-US" altLang="ko-KR" sz="1300" dirty="0">
                <a:latin typeface="+mn-ea"/>
              </a:rPr>
              <a:t>30</a:t>
            </a:r>
            <a:r>
              <a:rPr lang="ko-KR" altLang="en-US" sz="1300" dirty="0">
                <a:latin typeface="+mn-ea"/>
              </a:rPr>
              <a:t>번을 추가한다는 보장이 없고</a:t>
            </a:r>
            <a:r>
              <a:rPr lang="en-US" altLang="ko-KR" sz="1300" dirty="0">
                <a:latin typeface="+mn-ea"/>
              </a:rPr>
              <a:t>, </a:t>
            </a:r>
            <a:r>
              <a:rPr lang="en-US" altLang="ko-KR" sz="1300" dirty="0" err="1">
                <a:latin typeface="+mn-ea"/>
              </a:rPr>
              <a:t>componen</a:t>
            </a:r>
            <a:r>
              <a:rPr lang="ko-KR" altLang="en-US" sz="1300" dirty="0">
                <a:latin typeface="+mn-ea"/>
              </a:rPr>
              <a:t>는 동적으로도 생성될 수 있기 때문</a:t>
            </a:r>
            <a:r>
              <a:rPr lang="en-US" altLang="ko-KR" sz="1300" dirty="0">
                <a:latin typeface="+mn-ea"/>
              </a:rPr>
              <a:t>.)</a:t>
            </a:r>
          </a:p>
          <a:p>
            <a:endParaRPr lang="en-US" altLang="ko-KR" sz="1300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이런 문제를 줄이기 위해서는 가장 많은 컴포넌트를 가진 </a:t>
            </a:r>
            <a:r>
              <a:rPr lang="en-US" altLang="ko-KR" sz="1300" dirty="0">
                <a:latin typeface="+mn-ea"/>
              </a:rPr>
              <a:t>Entity</a:t>
            </a:r>
            <a:r>
              <a:rPr lang="ko-KR" altLang="en-US" sz="1300" dirty="0">
                <a:latin typeface="+mn-ea"/>
              </a:rPr>
              <a:t>부터 </a:t>
            </a:r>
            <a:r>
              <a:rPr lang="en-US" altLang="ko-KR" sz="1300" dirty="0">
                <a:latin typeface="+mn-ea"/>
              </a:rPr>
              <a:t>Sorting</a:t>
            </a:r>
            <a:r>
              <a:rPr lang="ko-KR" altLang="en-US" sz="1300" dirty="0">
                <a:latin typeface="+mn-ea"/>
              </a:rPr>
              <a:t>해야 하는데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컴포넌트의 종류가 늘어날수록 이 방식도 무의미해 진다</a:t>
            </a:r>
            <a:r>
              <a:rPr lang="en-US" altLang="ko-KR" sz="1300" dirty="0">
                <a:latin typeface="+mn-ea"/>
              </a:rPr>
              <a:t>. </a:t>
            </a:r>
            <a:endParaRPr lang="ko-KR" altLang="en-US" sz="130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753986-CF2B-432E-AD8F-53434CE725E6}"/>
              </a:ext>
            </a:extLst>
          </p:cNvPr>
          <p:cNvSpPr/>
          <p:nvPr/>
        </p:nvSpPr>
        <p:spPr>
          <a:xfrm>
            <a:off x="1006640" y="4659396"/>
            <a:ext cx="3416969" cy="515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656D49-A478-488A-B5D3-D46C8B3BF5A0}"/>
              </a:ext>
            </a:extLst>
          </p:cNvPr>
          <p:cNvSpPr/>
          <p:nvPr/>
        </p:nvSpPr>
        <p:spPr>
          <a:xfrm>
            <a:off x="1102320" y="4748164"/>
            <a:ext cx="729343" cy="3443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10, 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4B23AE-E2E7-4A71-9D60-5CB8BDB7D561}"/>
              </a:ext>
            </a:extLst>
          </p:cNvPr>
          <p:cNvSpPr/>
          <p:nvPr/>
        </p:nvSpPr>
        <p:spPr>
          <a:xfrm>
            <a:off x="1927343" y="4748164"/>
            <a:ext cx="729343" cy="3443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14, 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267480-D649-4CF2-A001-6328C9A1FEF8}"/>
              </a:ext>
            </a:extLst>
          </p:cNvPr>
          <p:cNvSpPr/>
          <p:nvPr/>
        </p:nvSpPr>
        <p:spPr>
          <a:xfrm>
            <a:off x="2752366" y="4748164"/>
            <a:ext cx="729343" cy="3443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20, D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122147-158B-4C28-824C-1C1328709385}"/>
              </a:ext>
            </a:extLst>
          </p:cNvPr>
          <p:cNvSpPr/>
          <p:nvPr/>
        </p:nvSpPr>
        <p:spPr>
          <a:xfrm>
            <a:off x="3577389" y="4747861"/>
            <a:ext cx="729343" cy="3443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30,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9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10B08-9B2C-46DC-B664-79B20D09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방식</a:t>
            </a:r>
          </a:p>
        </p:txBody>
      </p:sp>
      <p:pic>
        <p:nvPicPr>
          <p:cNvPr id="1028" name="Picture 4" descr="ECS concepts | Entities | 0.9.1-preview.15">
            <a:extLst>
              <a:ext uri="{FF2B5EF4-FFF2-40B4-BE49-F238E27FC236}">
                <a16:creationId xmlns:a16="http://schemas.microsoft.com/office/drawing/2014/main" id="{BD5CB40C-6F2E-44B3-8C23-C9FED88F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22" y="1626130"/>
            <a:ext cx="4816962" cy="41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B2259-AB65-4528-8F2E-151840C5B8C7}"/>
              </a:ext>
            </a:extLst>
          </p:cNvPr>
          <p:cNvSpPr txBox="1"/>
          <p:nvPr/>
        </p:nvSpPr>
        <p:spPr>
          <a:xfrm>
            <a:off x="5740782" y="1626129"/>
            <a:ext cx="58301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ArcheType</a:t>
            </a:r>
            <a:r>
              <a:rPr lang="en-US" altLang="ko-KR" dirty="0">
                <a:latin typeface="+mn-ea"/>
              </a:rPr>
              <a:t> of Array of Tuple </a:t>
            </a:r>
            <a:r>
              <a:rPr lang="ko-KR" altLang="en-US" dirty="0">
                <a:latin typeface="+mn-ea"/>
              </a:rPr>
              <a:t>방식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sz="1300" dirty="0" err="1">
                <a:latin typeface="+mn-ea"/>
              </a:rPr>
              <a:t>ArcheType</a:t>
            </a:r>
            <a:r>
              <a:rPr lang="en-US" altLang="ko-KR" sz="1300" dirty="0">
                <a:latin typeface="+mn-ea"/>
              </a:rPr>
              <a:t>&lt;A,B,C&gt;</a:t>
            </a:r>
            <a:r>
              <a:rPr lang="ko-KR" altLang="en-US" sz="1300" dirty="0">
                <a:latin typeface="+mn-ea"/>
              </a:rPr>
              <a:t>의 경우 </a:t>
            </a:r>
            <a:r>
              <a:rPr lang="en-US" altLang="ko-KR" sz="1300" dirty="0">
                <a:latin typeface="+mn-ea"/>
              </a:rPr>
              <a:t>Array&lt;Tuple&lt;A,B,C&gt;&gt;</a:t>
            </a:r>
            <a:r>
              <a:rPr lang="ko-KR" altLang="en-US" sz="1300" dirty="0">
                <a:latin typeface="+mn-ea"/>
              </a:rPr>
              <a:t>를 저장한다</a:t>
            </a:r>
            <a:r>
              <a:rPr lang="en-US" altLang="ko-KR" sz="1300" dirty="0">
                <a:latin typeface="+mn-ea"/>
              </a:rPr>
              <a:t>.</a:t>
            </a:r>
          </a:p>
          <a:p>
            <a:r>
              <a:rPr lang="ko-KR" altLang="en-US" sz="1300" dirty="0">
                <a:latin typeface="+mn-ea"/>
              </a:rPr>
              <a:t>장점 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원하는 컴포넌트를 가진 </a:t>
            </a:r>
            <a:r>
              <a:rPr lang="en-US" altLang="ko-KR" sz="1300" dirty="0">
                <a:latin typeface="+mn-ea"/>
              </a:rPr>
              <a:t>entity</a:t>
            </a:r>
            <a:r>
              <a:rPr lang="ko-KR" altLang="en-US" sz="1300" dirty="0">
                <a:latin typeface="+mn-ea"/>
              </a:rPr>
              <a:t>의 컴포넌트들이 지역적으로 아주 가까이 있다</a:t>
            </a:r>
            <a:r>
              <a:rPr lang="en-US" altLang="ko-KR" sz="1300" dirty="0">
                <a:latin typeface="+mn-ea"/>
              </a:rPr>
              <a:t>.</a:t>
            </a:r>
          </a:p>
          <a:p>
            <a:endParaRPr lang="en-US" altLang="ko-KR" sz="1300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단점 </a:t>
            </a:r>
            <a:r>
              <a:rPr lang="en-US" altLang="ko-KR" sz="1300" dirty="0">
                <a:latin typeface="+mn-ea"/>
              </a:rPr>
              <a:t>: A,C</a:t>
            </a:r>
            <a:r>
              <a:rPr lang="ko-KR" altLang="en-US" sz="1300" dirty="0">
                <a:latin typeface="+mn-ea"/>
              </a:rPr>
              <a:t>를 가져오려는 경우 </a:t>
            </a:r>
            <a:r>
              <a:rPr lang="en-US" altLang="ko-KR" sz="1300" dirty="0" err="1">
                <a:latin typeface="+mn-ea"/>
              </a:rPr>
              <a:t>ArcheType</a:t>
            </a:r>
            <a:r>
              <a:rPr lang="en-US" altLang="ko-KR" sz="1300" dirty="0">
                <a:latin typeface="+mn-ea"/>
              </a:rPr>
              <a:t>&lt;A,B,C&gt;</a:t>
            </a:r>
            <a:r>
              <a:rPr lang="ko-KR" altLang="en-US" sz="1300" dirty="0">
                <a:latin typeface="+mn-ea"/>
              </a:rPr>
              <a:t>에서 가져올 때는 반드시 </a:t>
            </a:r>
            <a:r>
              <a:rPr lang="en-US" altLang="ko-KR" sz="1300" dirty="0">
                <a:latin typeface="+mn-ea"/>
              </a:rPr>
              <a:t>B</a:t>
            </a:r>
            <a:r>
              <a:rPr lang="ko-KR" altLang="en-US" sz="1300" dirty="0">
                <a:latin typeface="+mn-ea"/>
              </a:rPr>
              <a:t>를 </a:t>
            </a:r>
            <a:r>
              <a:rPr lang="en-US" altLang="ko-KR" sz="1300" dirty="0">
                <a:latin typeface="+mn-ea"/>
              </a:rPr>
              <a:t>load</a:t>
            </a:r>
            <a:r>
              <a:rPr lang="ko-KR" altLang="en-US" sz="1300" dirty="0">
                <a:latin typeface="+mn-ea"/>
              </a:rPr>
              <a:t>할수밖에 없어 그만큼 </a:t>
            </a:r>
            <a:r>
              <a:rPr lang="en-US" altLang="ko-KR" sz="1300" dirty="0">
                <a:latin typeface="+mn-ea"/>
              </a:rPr>
              <a:t>cache</a:t>
            </a:r>
            <a:r>
              <a:rPr lang="ko-KR" altLang="en-US" sz="1300" dirty="0">
                <a:latin typeface="+mn-ea"/>
              </a:rPr>
              <a:t>가 낭비된다</a:t>
            </a:r>
            <a:r>
              <a:rPr lang="en-US" altLang="ko-KR" sz="1300" dirty="0">
                <a:latin typeface="+mn-ea"/>
              </a:rPr>
              <a:t>.</a:t>
            </a:r>
            <a:endParaRPr lang="ko-KR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004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7DCF90-8171-4FEC-95E2-446E0697A98F}"/>
              </a:ext>
            </a:extLst>
          </p:cNvPr>
          <p:cNvSpPr/>
          <p:nvPr/>
        </p:nvSpPr>
        <p:spPr>
          <a:xfrm>
            <a:off x="690385" y="1626129"/>
            <a:ext cx="6356683" cy="384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103D0A-AAC4-4311-84EB-4EE1483F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절충안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EE3AD-FC5E-4920-BD87-AFE2ECF5334E}"/>
              </a:ext>
            </a:extLst>
          </p:cNvPr>
          <p:cNvSpPr txBox="1"/>
          <p:nvPr/>
        </p:nvSpPr>
        <p:spPr>
          <a:xfrm>
            <a:off x="948201" y="1906532"/>
            <a:ext cx="341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Database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63742C-3812-49F7-8580-5AC1C423DF34}"/>
              </a:ext>
            </a:extLst>
          </p:cNvPr>
          <p:cNvSpPr txBox="1"/>
          <p:nvPr/>
        </p:nvSpPr>
        <p:spPr>
          <a:xfrm>
            <a:off x="7304884" y="1626129"/>
            <a:ext cx="426605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ArcheType</a:t>
            </a:r>
            <a:r>
              <a:rPr lang="en-US" altLang="ko-KR" dirty="0">
                <a:latin typeface="+mn-ea"/>
              </a:rPr>
              <a:t> of Tuple of Array</a:t>
            </a:r>
            <a:r>
              <a:rPr lang="ko-KR" altLang="en-US" dirty="0">
                <a:latin typeface="+mn-ea"/>
              </a:rPr>
              <a:t>방식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Unity</a:t>
            </a:r>
            <a:r>
              <a:rPr lang="ko-KR" altLang="en-US" sz="1300" dirty="0">
                <a:latin typeface="+mn-ea"/>
              </a:rPr>
              <a:t>방식에서 </a:t>
            </a:r>
            <a:r>
              <a:rPr lang="en-US" altLang="ko-KR" sz="1300" dirty="0" err="1">
                <a:latin typeface="+mn-ea"/>
              </a:rPr>
              <a:t>ArcheType</a:t>
            </a:r>
            <a:r>
              <a:rPr lang="ko-KR" altLang="en-US" sz="1300" dirty="0">
                <a:latin typeface="+mn-ea"/>
              </a:rPr>
              <a:t>이 </a:t>
            </a:r>
            <a:r>
              <a:rPr lang="en-US" altLang="ko-KR" sz="1300" dirty="0">
                <a:latin typeface="+mn-ea"/>
              </a:rPr>
              <a:t>Tuple of Array</a:t>
            </a:r>
            <a:r>
              <a:rPr lang="ko-KR" altLang="en-US" sz="1300" dirty="0">
                <a:latin typeface="+mn-ea"/>
              </a:rPr>
              <a:t>를 가지도록 변경</a:t>
            </a:r>
            <a:endParaRPr lang="en-US" altLang="ko-KR" sz="1300" dirty="0">
              <a:latin typeface="+mn-ea"/>
            </a:endParaRPr>
          </a:p>
          <a:p>
            <a:endParaRPr lang="en-US" altLang="ko-KR" sz="1300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장점 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필요한 컴포넌트만 </a:t>
            </a:r>
            <a:r>
              <a:rPr lang="en-US" altLang="ko-KR" sz="1300" dirty="0">
                <a:latin typeface="+mn-ea"/>
              </a:rPr>
              <a:t>load</a:t>
            </a:r>
            <a:r>
              <a:rPr lang="ko-KR" altLang="en-US" sz="1300" dirty="0">
                <a:latin typeface="+mn-ea"/>
              </a:rPr>
              <a:t>가능</a:t>
            </a:r>
            <a:r>
              <a:rPr lang="en-US" altLang="ko-KR" sz="1300" dirty="0">
                <a:latin typeface="+mn-ea"/>
              </a:rPr>
              <a:t>. </a:t>
            </a:r>
            <a:r>
              <a:rPr lang="en-US" altLang="ko-KR" sz="1300" dirty="0" err="1">
                <a:latin typeface="+mn-ea"/>
              </a:rPr>
              <a:t>EntityId</a:t>
            </a:r>
            <a:r>
              <a:rPr lang="ko-KR" altLang="en-US" sz="1300" dirty="0">
                <a:latin typeface="+mn-ea"/>
              </a:rPr>
              <a:t> 순서와 </a:t>
            </a:r>
            <a:r>
              <a:rPr lang="en-US" altLang="ko-KR" sz="1300" dirty="0">
                <a:latin typeface="+mn-ea"/>
              </a:rPr>
              <a:t>Component </a:t>
            </a:r>
            <a:r>
              <a:rPr lang="ko-KR" altLang="en-US" sz="1300" dirty="0">
                <a:latin typeface="+mn-ea"/>
              </a:rPr>
              <a:t>순서 보장</a:t>
            </a:r>
            <a:r>
              <a:rPr lang="en-US" altLang="ko-KR" sz="1300" dirty="0">
                <a:latin typeface="+mn-ea"/>
              </a:rPr>
              <a:t>.</a:t>
            </a:r>
          </a:p>
          <a:p>
            <a:endParaRPr lang="en-US" altLang="ko-KR" sz="1300" dirty="0">
              <a:latin typeface="+mn-ea"/>
            </a:endParaRPr>
          </a:p>
          <a:p>
            <a:r>
              <a:rPr lang="ko-KR" altLang="en-US" sz="1300" dirty="0">
                <a:latin typeface="+mn-ea"/>
              </a:rPr>
              <a:t>단점 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여러 </a:t>
            </a:r>
            <a:r>
              <a:rPr lang="en-US" altLang="ko-KR" sz="1300" dirty="0" err="1">
                <a:latin typeface="+mn-ea"/>
              </a:rPr>
              <a:t>ArcheType</a:t>
            </a:r>
            <a:r>
              <a:rPr lang="ko-KR" altLang="en-US" sz="1300" dirty="0">
                <a:latin typeface="+mn-ea"/>
              </a:rPr>
              <a:t>에 흩어져 있기 때문에 </a:t>
            </a:r>
            <a:r>
              <a:rPr lang="en-US" altLang="ko-KR" sz="1300" dirty="0" err="1">
                <a:latin typeface="+mn-ea"/>
              </a:rPr>
              <a:t>EnTT</a:t>
            </a:r>
            <a:r>
              <a:rPr lang="ko-KR" altLang="en-US" sz="1300" dirty="0">
                <a:latin typeface="+mn-ea"/>
              </a:rPr>
              <a:t>보다 단일 </a:t>
            </a:r>
            <a:r>
              <a:rPr lang="en-US" altLang="ko-KR" sz="1300" dirty="0">
                <a:latin typeface="+mn-ea"/>
              </a:rPr>
              <a:t>Component</a:t>
            </a:r>
            <a:r>
              <a:rPr lang="ko-KR" altLang="en-US" sz="1300" dirty="0">
                <a:latin typeface="+mn-ea"/>
              </a:rPr>
              <a:t>접근이 조금 느릴 수 있으나 큰 부하가 아닐 것으로 보임</a:t>
            </a:r>
            <a:r>
              <a:rPr lang="en-US" altLang="ko-KR" sz="1300" dirty="0">
                <a:latin typeface="+mn-ea"/>
              </a:rPr>
              <a:t>.(Unity</a:t>
            </a:r>
            <a:r>
              <a:rPr lang="ko-KR" altLang="en-US" sz="1300" dirty="0">
                <a:latin typeface="+mn-ea"/>
              </a:rPr>
              <a:t>방식도 동일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4D6C89E-2A31-4FFA-BA0D-21A5487841D0}"/>
              </a:ext>
            </a:extLst>
          </p:cNvPr>
          <p:cNvGrpSpPr/>
          <p:nvPr/>
        </p:nvGrpSpPr>
        <p:grpSpPr>
          <a:xfrm>
            <a:off x="851090" y="2433667"/>
            <a:ext cx="2944013" cy="2688347"/>
            <a:chOff x="851090" y="2433668"/>
            <a:chExt cx="3802552" cy="3747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AA5722F-C48C-4129-9B3A-0BE6C8EAD100}"/>
                </a:ext>
              </a:extLst>
            </p:cNvPr>
            <p:cNvSpPr/>
            <p:nvPr/>
          </p:nvSpPr>
          <p:spPr>
            <a:xfrm>
              <a:off x="851090" y="2433668"/>
              <a:ext cx="3802552" cy="37471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071C3F-9528-4341-B028-3133AF8AC25F}"/>
                </a:ext>
              </a:extLst>
            </p:cNvPr>
            <p:cNvSpPr/>
            <p:nvPr/>
          </p:nvSpPr>
          <p:spPr>
            <a:xfrm>
              <a:off x="1043881" y="3309826"/>
              <a:ext cx="3416969" cy="5156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C45419-3AE9-4C2E-9980-D14189B2DCA8}"/>
                </a:ext>
              </a:extLst>
            </p:cNvPr>
            <p:cNvSpPr/>
            <p:nvPr/>
          </p:nvSpPr>
          <p:spPr>
            <a:xfrm>
              <a:off x="1139561" y="3398594"/>
              <a:ext cx="729343" cy="344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10, A</a:t>
              </a:r>
              <a:endParaRPr lang="ko-KR" altLang="en-US" sz="12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67559FF-AFF8-4868-BD8F-8C6135DA826B}"/>
                </a:ext>
              </a:extLst>
            </p:cNvPr>
            <p:cNvSpPr/>
            <p:nvPr/>
          </p:nvSpPr>
          <p:spPr>
            <a:xfrm>
              <a:off x="1964584" y="3398594"/>
              <a:ext cx="729343" cy="344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11, A</a:t>
              </a:r>
              <a:endParaRPr lang="ko-KR" altLang="en-US" sz="12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0D446-98CA-4248-B674-7CCCE0E6A979}"/>
                </a:ext>
              </a:extLst>
            </p:cNvPr>
            <p:cNvSpPr/>
            <p:nvPr/>
          </p:nvSpPr>
          <p:spPr>
            <a:xfrm>
              <a:off x="2789607" y="3398594"/>
              <a:ext cx="729343" cy="344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15, A</a:t>
              </a:r>
              <a:endParaRPr lang="ko-KR" altLang="en-US" sz="1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64B451-1CE7-4373-8600-E379C4972B8E}"/>
                </a:ext>
              </a:extLst>
            </p:cNvPr>
            <p:cNvSpPr/>
            <p:nvPr/>
          </p:nvSpPr>
          <p:spPr>
            <a:xfrm>
              <a:off x="3614630" y="3398291"/>
              <a:ext cx="729343" cy="3443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30, A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B4AA3A-D221-4BFC-A856-FA5EE6148A80}"/>
                </a:ext>
              </a:extLst>
            </p:cNvPr>
            <p:cNvSpPr/>
            <p:nvPr/>
          </p:nvSpPr>
          <p:spPr>
            <a:xfrm>
              <a:off x="1043881" y="3913930"/>
              <a:ext cx="3416969" cy="5156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F0DC9A1-E562-4DFB-81AC-0B5EC1DFF113}"/>
                </a:ext>
              </a:extLst>
            </p:cNvPr>
            <p:cNvSpPr/>
            <p:nvPr/>
          </p:nvSpPr>
          <p:spPr>
            <a:xfrm>
              <a:off x="1139561" y="4002698"/>
              <a:ext cx="729343" cy="34436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10, B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2D77B8-A46A-4BD9-BA91-1694FB1627B4}"/>
                </a:ext>
              </a:extLst>
            </p:cNvPr>
            <p:cNvSpPr/>
            <p:nvPr/>
          </p:nvSpPr>
          <p:spPr>
            <a:xfrm>
              <a:off x="1964584" y="4002698"/>
              <a:ext cx="729343" cy="34436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11 B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363D0A-16FF-433A-B3DA-315A715275A6}"/>
                </a:ext>
              </a:extLst>
            </p:cNvPr>
            <p:cNvSpPr/>
            <p:nvPr/>
          </p:nvSpPr>
          <p:spPr>
            <a:xfrm>
              <a:off x="2789607" y="4002698"/>
              <a:ext cx="729343" cy="34436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15, B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05A7D0-D637-45CA-B5C7-52637877BE16}"/>
                </a:ext>
              </a:extLst>
            </p:cNvPr>
            <p:cNvSpPr/>
            <p:nvPr/>
          </p:nvSpPr>
          <p:spPr>
            <a:xfrm>
              <a:off x="3614630" y="4002395"/>
              <a:ext cx="729343" cy="34436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30, B</a:t>
              </a:r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89D5E46-4F86-4623-8486-5D3CCF53ABDC}"/>
                </a:ext>
              </a:extLst>
            </p:cNvPr>
            <p:cNvSpPr/>
            <p:nvPr/>
          </p:nvSpPr>
          <p:spPr>
            <a:xfrm>
              <a:off x="1043881" y="4518034"/>
              <a:ext cx="3416969" cy="5156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C7E2EA-BC7F-4847-9683-3B60FB069088}"/>
                </a:ext>
              </a:extLst>
            </p:cNvPr>
            <p:cNvSpPr/>
            <p:nvPr/>
          </p:nvSpPr>
          <p:spPr>
            <a:xfrm>
              <a:off x="1139561" y="4606802"/>
              <a:ext cx="729343" cy="3443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10, C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670348-08A6-4AB8-9F30-92EC97937C9E}"/>
                </a:ext>
              </a:extLst>
            </p:cNvPr>
            <p:cNvSpPr/>
            <p:nvPr/>
          </p:nvSpPr>
          <p:spPr>
            <a:xfrm>
              <a:off x="1964584" y="4606802"/>
              <a:ext cx="729343" cy="3443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11, C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87E5AD-B370-4CF5-8159-41F226DFBA82}"/>
                </a:ext>
              </a:extLst>
            </p:cNvPr>
            <p:cNvSpPr/>
            <p:nvPr/>
          </p:nvSpPr>
          <p:spPr>
            <a:xfrm>
              <a:off x="2789607" y="4606802"/>
              <a:ext cx="729343" cy="3443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15, C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8C089E-BEC5-4D0F-AD94-9EBB0FDAD739}"/>
                </a:ext>
              </a:extLst>
            </p:cNvPr>
            <p:cNvSpPr/>
            <p:nvPr/>
          </p:nvSpPr>
          <p:spPr>
            <a:xfrm>
              <a:off x="3614630" y="4606499"/>
              <a:ext cx="729343" cy="34436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30, C</a:t>
              </a:r>
              <a:endParaRPr lang="ko-KR" altLang="en-US" sz="12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B753986-CF2B-432E-AD8F-53434CE725E6}"/>
                </a:ext>
              </a:extLst>
            </p:cNvPr>
            <p:cNvSpPr/>
            <p:nvPr/>
          </p:nvSpPr>
          <p:spPr>
            <a:xfrm>
              <a:off x="1043881" y="5122138"/>
              <a:ext cx="3416969" cy="5156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2656D49-A478-488A-B5D3-D46C8B3BF5A0}"/>
                </a:ext>
              </a:extLst>
            </p:cNvPr>
            <p:cNvSpPr/>
            <p:nvPr/>
          </p:nvSpPr>
          <p:spPr>
            <a:xfrm>
              <a:off x="1139561" y="5210906"/>
              <a:ext cx="729343" cy="34436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10, D</a:t>
              </a:r>
              <a:endParaRPr lang="ko-KR" altLang="en-US" sz="12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4B23AE-E2E7-4A71-9D60-5CB8BDB7D561}"/>
                </a:ext>
              </a:extLst>
            </p:cNvPr>
            <p:cNvSpPr/>
            <p:nvPr/>
          </p:nvSpPr>
          <p:spPr>
            <a:xfrm>
              <a:off x="1964584" y="5210906"/>
              <a:ext cx="729343" cy="34436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11, D</a:t>
              </a:r>
              <a:endParaRPr lang="ko-KR" altLang="en-US" sz="12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0267480-D649-4CF2-A001-6328C9A1FEF8}"/>
                </a:ext>
              </a:extLst>
            </p:cNvPr>
            <p:cNvSpPr/>
            <p:nvPr/>
          </p:nvSpPr>
          <p:spPr>
            <a:xfrm>
              <a:off x="2789607" y="5210906"/>
              <a:ext cx="729343" cy="34436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15, D</a:t>
              </a:r>
              <a:endParaRPr lang="ko-KR" altLang="en-US" sz="12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3122147-158B-4C28-824C-1C1328709385}"/>
                </a:ext>
              </a:extLst>
            </p:cNvPr>
            <p:cNvSpPr/>
            <p:nvPr/>
          </p:nvSpPr>
          <p:spPr>
            <a:xfrm>
              <a:off x="3614630" y="5210603"/>
              <a:ext cx="729343" cy="34436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30, D</a:t>
              </a:r>
              <a:endParaRPr lang="ko-KR" alt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A914-226E-4BDC-9F41-07A678F4ABD5}"/>
                </a:ext>
              </a:extLst>
            </p:cNvPr>
            <p:cNvSpPr txBox="1"/>
            <p:nvPr/>
          </p:nvSpPr>
          <p:spPr>
            <a:xfrm>
              <a:off x="1043881" y="2715987"/>
              <a:ext cx="2259648" cy="386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ArcheType</a:t>
              </a:r>
              <a:r>
                <a:rPr lang="en-US" altLang="ko-KR" sz="1200" dirty="0"/>
                <a:t>&lt;A,B,C,D&gt;</a:t>
              </a:r>
              <a:endParaRPr lang="ko-KR" altLang="en-US" sz="12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F2627F4-4C70-4EBA-8C96-2E2B060E3831}"/>
              </a:ext>
            </a:extLst>
          </p:cNvPr>
          <p:cNvGrpSpPr/>
          <p:nvPr/>
        </p:nvGrpSpPr>
        <p:grpSpPr>
          <a:xfrm>
            <a:off x="3940755" y="2433667"/>
            <a:ext cx="2944013" cy="2041422"/>
            <a:chOff x="4164158" y="2454952"/>
            <a:chExt cx="2944013" cy="204142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AC005C-F26D-400E-8378-C77F6971CAA6}"/>
                </a:ext>
              </a:extLst>
            </p:cNvPr>
            <p:cNvSpPr/>
            <p:nvPr/>
          </p:nvSpPr>
          <p:spPr>
            <a:xfrm>
              <a:off x="4164158" y="2454952"/>
              <a:ext cx="2944013" cy="20414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0E6C018-DFC5-47FB-8E2E-D6DE52F299A7}"/>
                </a:ext>
              </a:extLst>
            </p:cNvPr>
            <p:cNvSpPr/>
            <p:nvPr/>
          </p:nvSpPr>
          <p:spPr>
            <a:xfrm>
              <a:off x="4313421" y="3059298"/>
              <a:ext cx="2645487" cy="369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498CEA-89FB-4B04-A532-450B06D5FFC3}"/>
                </a:ext>
              </a:extLst>
            </p:cNvPr>
            <p:cNvSpPr/>
            <p:nvPr/>
          </p:nvSpPr>
          <p:spPr>
            <a:xfrm>
              <a:off x="4387499" y="3122984"/>
              <a:ext cx="564672" cy="247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40, A</a:t>
              </a:r>
              <a:endParaRPr lang="ko-KR" altLang="en-US" sz="12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BDF41E-178C-46FB-9228-C277838E09C4}"/>
                </a:ext>
              </a:extLst>
            </p:cNvPr>
            <p:cNvSpPr/>
            <p:nvPr/>
          </p:nvSpPr>
          <p:spPr>
            <a:xfrm>
              <a:off x="5026248" y="3122984"/>
              <a:ext cx="564672" cy="247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41, A</a:t>
              </a:r>
              <a:endParaRPr lang="ko-KR" altLang="en-US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5FFAC72-9AAA-4DC9-9BC6-C441902F15CB}"/>
                </a:ext>
              </a:extLst>
            </p:cNvPr>
            <p:cNvSpPr/>
            <p:nvPr/>
          </p:nvSpPr>
          <p:spPr>
            <a:xfrm>
              <a:off x="5664998" y="3122984"/>
              <a:ext cx="564672" cy="247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50, A</a:t>
              </a:r>
              <a:endParaRPr lang="ko-KR" altLang="en-US" sz="12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F403D54-062E-4183-9EB3-F1C2BCD1DBCE}"/>
                </a:ext>
              </a:extLst>
            </p:cNvPr>
            <p:cNvSpPr/>
            <p:nvPr/>
          </p:nvSpPr>
          <p:spPr>
            <a:xfrm>
              <a:off x="6303748" y="3122767"/>
              <a:ext cx="564672" cy="247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60, A</a:t>
              </a:r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20AC728-2B15-4681-95EB-D9FB3A5D24FD}"/>
                </a:ext>
              </a:extLst>
            </p:cNvPr>
            <p:cNvSpPr/>
            <p:nvPr/>
          </p:nvSpPr>
          <p:spPr>
            <a:xfrm>
              <a:off x="4313421" y="3492708"/>
              <a:ext cx="2645487" cy="369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63CA7FF-AB34-40CA-812D-F3933008D690}"/>
                </a:ext>
              </a:extLst>
            </p:cNvPr>
            <p:cNvSpPr/>
            <p:nvPr/>
          </p:nvSpPr>
          <p:spPr>
            <a:xfrm>
              <a:off x="4387499" y="3556394"/>
              <a:ext cx="564672" cy="2470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40, B</a:t>
              </a:r>
              <a:endParaRPr lang="ko-KR" altLang="en-US" sz="12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99159C1-E6EB-4879-B637-C2E60EC831CB}"/>
                </a:ext>
              </a:extLst>
            </p:cNvPr>
            <p:cNvSpPr/>
            <p:nvPr/>
          </p:nvSpPr>
          <p:spPr>
            <a:xfrm>
              <a:off x="5026248" y="3556394"/>
              <a:ext cx="564672" cy="2470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41 B</a:t>
              </a:r>
              <a:endParaRPr lang="ko-KR" altLang="en-US" sz="12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14191BB-D687-4084-B59D-C0EFBA2C3664}"/>
                </a:ext>
              </a:extLst>
            </p:cNvPr>
            <p:cNvSpPr/>
            <p:nvPr/>
          </p:nvSpPr>
          <p:spPr>
            <a:xfrm>
              <a:off x="5664998" y="3556394"/>
              <a:ext cx="564672" cy="2470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50, B</a:t>
              </a:r>
              <a:endParaRPr lang="ko-KR" altLang="en-US" sz="12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40DA960-D476-40A4-9E57-704AD3F05AD7}"/>
                </a:ext>
              </a:extLst>
            </p:cNvPr>
            <p:cNvSpPr/>
            <p:nvPr/>
          </p:nvSpPr>
          <p:spPr>
            <a:xfrm>
              <a:off x="6303748" y="3556177"/>
              <a:ext cx="564672" cy="2470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60, B</a:t>
              </a:r>
              <a:endParaRPr lang="ko-KR" altLang="en-US" sz="12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4DD9E07-38FD-4A53-9145-70F2B73C5327}"/>
                </a:ext>
              </a:extLst>
            </p:cNvPr>
            <p:cNvSpPr/>
            <p:nvPr/>
          </p:nvSpPr>
          <p:spPr>
            <a:xfrm>
              <a:off x="4313421" y="3926118"/>
              <a:ext cx="2645487" cy="3699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B8DC3F-FE44-4727-A19C-48384E2F9A41}"/>
                </a:ext>
              </a:extLst>
            </p:cNvPr>
            <p:cNvSpPr/>
            <p:nvPr/>
          </p:nvSpPr>
          <p:spPr>
            <a:xfrm>
              <a:off x="4387499" y="3989804"/>
              <a:ext cx="564672" cy="247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40, C</a:t>
              </a:r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E4B3A7-F0EA-4C46-99CE-5E529697076E}"/>
                </a:ext>
              </a:extLst>
            </p:cNvPr>
            <p:cNvSpPr/>
            <p:nvPr/>
          </p:nvSpPr>
          <p:spPr>
            <a:xfrm>
              <a:off x="5026248" y="3989804"/>
              <a:ext cx="564672" cy="247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41, C</a:t>
              </a:r>
              <a:endParaRPr lang="ko-KR" altLang="en-US" sz="12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0768B53-631A-4864-868E-50DCFF8B4E64}"/>
                </a:ext>
              </a:extLst>
            </p:cNvPr>
            <p:cNvSpPr/>
            <p:nvPr/>
          </p:nvSpPr>
          <p:spPr>
            <a:xfrm>
              <a:off x="5664998" y="3989804"/>
              <a:ext cx="564672" cy="247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50, C</a:t>
              </a:r>
              <a:endParaRPr lang="ko-KR" altLang="en-US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5B2EDB-2DC5-4D98-8901-DB8377463120}"/>
                </a:ext>
              </a:extLst>
            </p:cNvPr>
            <p:cNvSpPr/>
            <p:nvPr/>
          </p:nvSpPr>
          <p:spPr>
            <a:xfrm>
              <a:off x="6303748" y="3989586"/>
              <a:ext cx="564672" cy="247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60, C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84E968-A4E2-4A06-A529-14EDA7840744}"/>
                </a:ext>
              </a:extLst>
            </p:cNvPr>
            <p:cNvSpPr txBox="1"/>
            <p:nvPr/>
          </p:nvSpPr>
          <p:spPr>
            <a:xfrm>
              <a:off x="4313421" y="2633253"/>
              <a:ext cx="1749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ArcheType</a:t>
              </a:r>
              <a:r>
                <a:rPr lang="en-US" altLang="ko-KR" sz="1200" dirty="0"/>
                <a:t>&lt;A,B,C&gt;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433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432</Words>
  <Application>Microsoft Office PowerPoint</Application>
  <PresentationFormat>와이드스크린</PresentationFormat>
  <Paragraphs>75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EnTT 방식</vt:lpstr>
      <vt:lpstr>Unity 방식</vt:lpstr>
      <vt:lpstr>절충안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TaeWoo</dc:creator>
  <cp:lastModifiedBy>Kim TaeWoo</cp:lastModifiedBy>
  <cp:revision>8</cp:revision>
  <dcterms:created xsi:type="dcterms:W3CDTF">2021-04-14T08:43:04Z</dcterms:created>
  <dcterms:modified xsi:type="dcterms:W3CDTF">2021-04-14T09:29:10Z</dcterms:modified>
</cp:coreProperties>
</file>