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9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12192000" cy="6858000"/>
  <p:notesSz cx="6858000" cy="9144000"/>
  <p:embeddedFontLst>
    <p:embeddedFont>
      <p:font typeface="맑은 고딕" panose="020B0503020000020004" pitchFamily="50" charset="-127"/>
      <p:regular r:id="rId94"/>
      <p:bold r:id="rId95"/>
    </p:embeddedFont>
    <p:embeddedFont>
      <p:font typeface="맑은 고딕" panose="020B0503020000020004" pitchFamily="50" charset="-127"/>
      <p:regular r:id="rId94"/>
      <p:bold r:id="rId95"/>
    </p:embeddedFont>
    <p:embeddedFont>
      <p:font typeface="Consolas" panose="020B0609020204030204" pitchFamily="49" charset="0"/>
      <p:regular r:id="rId96"/>
      <p:bold r:id="rId97"/>
      <p:italic r:id="rId98"/>
      <p:boldItalic r:id="rId99"/>
    </p:embeddedFont>
    <p:embeddedFont>
      <p:font typeface="Quattrocento Sans" panose="020B0600000101010101" charset="0"/>
      <p:regular r:id="rId100"/>
      <p:bold r:id="rId101"/>
      <p:italic r:id="rId102"/>
      <p:boldItalic r:id="rId1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411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4" roundtripDataSignature="AMtx7mgFtoR6WnI8DATubZEeopfXIDbo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8035C8-2AC6-42F2-82E7-0137C21A38B2}">
  <a:tblStyle styleId="{158035C8-2AC6-42F2-82E7-0137C21A38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>
        <p:guide orient="horz" pos="799"/>
        <p:guide pos="3840"/>
        <p:guide orient="horz" pos="1117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9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font" Target="fonts/font2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10.fntdata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4.fntdata"/><Relationship Id="rId104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7.fntdata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numbers = (10, 20, 30, 40, 50, 60, 70)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num1, num2 = numbers[2:4]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=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(('칼국수', 6000), ('비빔밥', 5500), (돼지국밥', 7000))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title, price in menu: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print('{} – {:,}원'.format(title, price))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numbers = (10, 20, 30, 40, 50, 60, 70)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num1, num2 = numbers[2:4]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=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(('칼국수', 6000), ('비빔밥', 5500), (돼지국밥', 7000))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title, price in menu: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print('{} – {:,}원'.format(title, price))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 = {'이름':'홍길동', '전화번호':'010-1234-5678', '이메일':'abcd@gmail.com'}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phone_list = 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True: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name = input('이름 :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phone = input('전화번호 :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email = input('이메일 :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phone_list.append({'이름':name, '전화번호':phone, '이메일':email})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if input('계속 입력 하시겠습니까?(yes/no) : ') == 'no':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break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phone_list = 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True: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name = input('이름 :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phone = input('전화번호 :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email = input('이메일 :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phone_list.append({'이름':name, '전화번호':phone, '이메일':email})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if input('계속 입력 하시겠습니까?(yes/no) : ') == 'no':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break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if input('지금 까지 입력한 내용을 확인 하겠습니까?(yes/no) : ') == 'yes':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for values in phone_list: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for key, value in values: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print('{} : {}'.format(key, value))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print('')</a:t>
            </a:r>
            <a:endParaRPr/>
          </a:p>
        </p:txBody>
      </p:sp>
      <p:sp>
        <p:nvSpPr>
          <p:cNvPr id="607" name="Google Shape;607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userIn = input('이름과 나이를 입력 하세요(공백으로 구분) :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name, age = userIn.split('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print('이름:{}, 나이:{}'.format(name, age))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문제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expression = input('수식을 입력 하세요. : 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'+' in expression: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num1, num2 = expression.split('+')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num1 = int(num1.strip())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num2 = int(num2.strip())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print(num1 + num2)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elif '-' in expression: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num1, num2 = expression.split('-')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num1 = int(num1.strip())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num2 = int(num2.strip())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print(num1 - num2)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elif '*' in expression: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num1, num2 = expression.split('*')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num1 = int(num1.strip())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num2 = int(num2.strip())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print(num1 * num2)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elif '/' in expression: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num1, num2 = expression.split('/')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num1 = int(num1.strip())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num2 = int(num2.strip())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print(num1 / num2)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2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9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6"/>
          <p:cNvSpPr/>
          <p:nvPr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96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  <a:defRPr sz="2400" b="0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96"/>
          <p:cNvSpPr txBox="1">
            <a:spLocks noGrp="1"/>
          </p:cNvSpPr>
          <p:nvPr>
            <p:ph type="body" idx="2"/>
          </p:nvPr>
        </p:nvSpPr>
        <p:spPr>
          <a:xfrm>
            <a:off x="541611" y="1431010"/>
            <a:ext cx="4413626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7"/>
          <p:cNvSpPr/>
          <p:nvPr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" name="Google Shape;27;p97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9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  <a:defRPr sz="2400" b="0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97"/>
          <p:cNvSpPr txBox="1">
            <a:spLocks noGrp="1"/>
          </p:cNvSpPr>
          <p:nvPr>
            <p:ph type="body" idx="2"/>
          </p:nvPr>
        </p:nvSpPr>
        <p:spPr>
          <a:xfrm>
            <a:off x="6942411" y="1828845"/>
            <a:ext cx="4413626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9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98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" name="Google Shape;36;p98"/>
          <p:cNvCxnSpPr/>
          <p:nvPr/>
        </p:nvCxnSpPr>
        <p:spPr>
          <a:xfrm>
            <a:off x="604434" y="1061482"/>
            <a:ext cx="4350803" cy="0"/>
          </a:xfrm>
          <a:prstGeom prst="straightConnector1">
            <a:avLst/>
          </a:prstGeom>
          <a:noFill/>
          <a:ln w="28575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98"/>
          <p:cNvSpPr txBox="1">
            <a:spLocks noGrp="1"/>
          </p:cNvSpPr>
          <p:nvPr>
            <p:ph type="body" idx="1"/>
          </p:nvPr>
        </p:nvSpPr>
        <p:spPr>
          <a:xfrm>
            <a:off x="516711" y="1539506"/>
            <a:ext cx="62671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8"/>
          <p:cNvSpPr txBox="1">
            <a:spLocks noGrp="1"/>
          </p:cNvSpPr>
          <p:nvPr>
            <p:ph type="body" idx="2"/>
          </p:nvPr>
        </p:nvSpPr>
        <p:spPr>
          <a:xfrm>
            <a:off x="541611" y="2560639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4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94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94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" name="Google Shape;51;p94"/>
          <p:cNvCxnSpPr/>
          <p:nvPr/>
        </p:nvCxnSpPr>
        <p:spPr>
          <a:xfrm>
            <a:off x="604434" y="1061482"/>
            <a:ext cx="4350803" cy="0"/>
          </a:xfrm>
          <a:prstGeom prst="straightConnector1">
            <a:avLst/>
          </a:prstGeom>
          <a:noFill/>
          <a:ln w="28575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94"/>
          <p:cNvSpPr txBox="1">
            <a:spLocks noGrp="1"/>
          </p:cNvSpPr>
          <p:nvPr>
            <p:ph type="body" idx="1"/>
          </p:nvPr>
        </p:nvSpPr>
        <p:spPr>
          <a:xfrm>
            <a:off x="516711" y="1539506"/>
            <a:ext cx="62671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4"/>
          <p:cNvSpPr txBox="1">
            <a:spLocks noGrp="1"/>
          </p:cNvSpPr>
          <p:nvPr>
            <p:ph type="body" idx="2"/>
          </p:nvPr>
        </p:nvSpPr>
        <p:spPr>
          <a:xfrm>
            <a:off x="541611" y="2560639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5"/>
          <p:cNvSpPr/>
          <p:nvPr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" name="Google Shape;56;p95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9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  <a:defRPr sz="2400" b="0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5"/>
          <p:cNvSpPr txBox="1">
            <a:spLocks noGrp="1"/>
          </p:cNvSpPr>
          <p:nvPr>
            <p:ph type="body" idx="2"/>
          </p:nvPr>
        </p:nvSpPr>
        <p:spPr>
          <a:xfrm>
            <a:off x="541611" y="1431010"/>
            <a:ext cx="4413626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9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9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0"/>
          <p:cNvSpPr/>
          <p:nvPr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6" name="Google Shape;66;p100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  <a:defRPr sz="2400" b="0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00"/>
          <p:cNvSpPr txBox="1">
            <a:spLocks noGrp="1"/>
          </p:cNvSpPr>
          <p:nvPr>
            <p:ph type="body" idx="2"/>
          </p:nvPr>
        </p:nvSpPr>
        <p:spPr>
          <a:xfrm>
            <a:off x="6942411" y="1828845"/>
            <a:ext cx="4413626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9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9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9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2" name="Google Shape;42;p9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3" name="Google Shape;43;p9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4" name="Google Shape;44;p9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lgun Gothic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en-US" sz="4800" dirty="0">
                <a:solidFill>
                  <a:schemeClr val="lt1"/>
                </a:solidFill>
              </a:rPr>
              <a:t>- Collection</a:t>
            </a:r>
            <a:endParaRPr sz="4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551928" y="1786658"/>
            <a:ext cx="10960803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('a', 'b', 'c', 'd')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idx]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튜플 - 반복문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551928" y="1786658"/>
            <a:ext cx="10960803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('a', 'b', 'c', 'd')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idx in range(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[idx])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튜플 - 반복문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551928" y="1786658"/>
            <a:ext cx="10960803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('a', 'b', 'c', 'd')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튜플 - 반복문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(5) Packing, Unpacking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552119" y="2011343"/>
            <a:ext cx="8087104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변수명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…</a:t>
            </a:r>
            <a:endParaRPr dirty="0"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변수명1, 변수명2, … = (1, 2, …)</a:t>
            </a: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(5) Packing, Unpacking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551928" y="1789429"/>
            <a:ext cx="10812757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 = (1, 2), (3, 4)  #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((1, 2), (3, 4))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 y = p</a:t>
            </a: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2차 튜플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551929" y="1783392"/>
            <a:ext cx="11021372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 = (('a', 'b'), ('c', 'd'), ('e', 'f'))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tup[0]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# ('a', 'b')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tup[1]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# ('c',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'd')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tup[2][0]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# 'e'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2차 튜플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2차 튜플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51929" y="1783392"/>
            <a:ext cx="11021372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 = (('a', 'b'), ('c', 'd'), ('e', 'f'))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val[0]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val[1]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2차 튜플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2차 튜플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551929" y="1783392"/>
            <a:ext cx="11021372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 = (('a', 'b'), ('c', 'd'), ('e', 'f'))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val1, val2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2차 튜플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튜플 함수</a:t>
            </a:r>
            <a:endParaRPr/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551930" y="1783474"/>
          <a:ext cx="6700200" cy="1376710"/>
        </p:xfrm>
        <a:graphic>
          <a:graphicData uri="http://schemas.openxmlformats.org/drawingml/2006/table">
            <a:tbl>
              <a:tblPr firstRow="1" bandRow="1">
                <a:noFill/>
                <a:tableStyleId>{158035C8-2AC6-42F2-82E7-0137C21A38B2}</a:tableStyleId>
              </a:tblPr>
              <a:tblGrid>
                <a:gridCol w="227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함수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설명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count(value)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튜플에서 일치하는 값의 수를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index(value)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튜플에서 일치하는 값의 인덱스 번호를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Google Shape;209;p18"/>
          <p:cNvSpPr txBox="1"/>
          <p:nvPr/>
        </p:nvSpPr>
        <p:spPr>
          <a:xfrm>
            <a:off x="552119" y="1285589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Tuple 함수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튜플 함수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 = (1, 2, 3, 1,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count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516711" y="1539506"/>
            <a:ext cx="62671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Python 튜플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2"/>
          </p:nvPr>
        </p:nvSpPr>
        <p:spPr>
          <a:xfrm>
            <a:off x="541611" y="2560639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>
                <a:latin typeface="+mj-ea"/>
                <a:ea typeface="+mj-ea"/>
              </a:rPr>
              <a:t>순서가 있는 시퀀스 자료형</a:t>
            </a:r>
            <a:endParaRPr lang="en-US" altLang="ko-KR" sz="1600" b="1" dirty="0">
              <a:latin typeface="+mj-ea"/>
              <a:ea typeface="+mj-ea"/>
            </a:endParaRPr>
          </a:p>
          <a:p>
            <a:pPr marL="438150" indent="-28575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 err="1">
                <a:latin typeface="+mj-ea"/>
                <a:ea typeface="+mj-ea"/>
              </a:rPr>
              <a:t>튜플의</a:t>
            </a:r>
            <a:r>
              <a:rPr lang="ko-KR" altLang="en-US" sz="1600" b="1" dirty="0">
                <a:latin typeface="+mj-ea"/>
                <a:ea typeface="+mj-ea"/>
              </a:rPr>
              <a:t> 가장 큰 특징은 한 번 생성되면 값을 변경할 수 없다는 것입니다</a:t>
            </a:r>
            <a:r>
              <a:rPr lang="en-US" altLang="ko-KR" sz="1600" b="1" dirty="0">
                <a:latin typeface="+mj-ea"/>
                <a:ea typeface="+mj-ea"/>
              </a:rPr>
              <a:t>. (immutable)</a:t>
            </a:r>
          </a:p>
          <a:p>
            <a:pPr marL="438150" indent="-28575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>
                <a:latin typeface="+mj-ea"/>
                <a:ea typeface="+mj-ea"/>
              </a:rPr>
              <a:t>요소 추가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삭제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수정이 불가능합니다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튜플 함수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 = (1, 2, 3, 1,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index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561373" y="1279916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학습한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바탕으로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문제를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풀어보세요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2"/>
          </p:nvPr>
        </p:nvSpPr>
        <p:spPr>
          <a:xfrm>
            <a:off x="550862" y="1773327"/>
            <a:ext cx="6947217" cy="4247317"/>
          </a:xfrm>
          <a:prstGeom prst="rect">
            <a:avLst/>
          </a:prstGeom>
          <a:noFill/>
          <a:ln w="12700" cap="flat" cmpd="sng">
            <a:solidFill>
              <a:srgbClr val="FF9B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menu = (('칼국수', 6000), ('비빔밥', 5500), ('돼지국밥', 7000), ('돈까스', 7000), ('김밥', 2000), ('라면', 2500))</a:t>
            </a:r>
            <a:endParaRPr/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위의 튜플 구조를 보고 아래에서 요구하는 값을 출력하는 코드를 작성 하시오.</a:t>
            </a:r>
            <a:endParaRPr/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김밥과, 라면의 가격을 각각 출력 하시오.</a:t>
            </a:r>
            <a:endParaRPr/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가격이 7000에 해당하는 메뉴를 출력 하시오.</a:t>
            </a:r>
            <a:endParaRPr/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가격이 6000원 이하인 메뉴를 출력 하시오.</a:t>
            </a:r>
            <a:endParaRPr/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사용자 입력으로 메뉴를 입력 받아 해당하는 메뉴의 가격을 출력하시오.</a:t>
            </a:r>
            <a:endParaRPr/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사용자 입력으로 1개 이상의 메뉴를 입력 받아 해당 메뉴의 총 가격을 출력하시오. (exit를 입력하면 더 이상의 입력을 받지 않는다.)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516711" y="1539506"/>
            <a:ext cx="62671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/>
              <a:t>Python </a:t>
            </a:r>
            <a:r>
              <a:rPr lang="en-US" dirty="0" err="1"/>
              <a:t>리스트</a:t>
            </a:r>
            <a:endParaRPr dirty="0"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2"/>
          </p:nvPr>
        </p:nvSpPr>
        <p:spPr>
          <a:xfrm>
            <a:off x="541611" y="2560639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>
                <a:latin typeface="+mj-ea"/>
                <a:ea typeface="+mj-ea"/>
              </a:rPr>
              <a:t>순서가 있는 시퀀스 자료형</a:t>
            </a:r>
            <a:endParaRPr lang="en-US" altLang="ko-KR" sz="1600" b="1" dirty="0">
              <a:latin typeface="+mj-ea"/>
              <a:ea typeface="+mj-ea"/>
            </a:endParaRPr>
          </a:p>
          <a:p>
            <a:pPr marL="438150" indent="-28575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>
                <a:latin typeface="+mj-ea"/>
                <a:ea typeface="+mj-ea"/>
              </a:rPr>
              <a:t>가변형</a:t>
            </a:r>
            <a:r>
              <a:rPr lang="en-US" altLang="ko-KR" sz="1600" b="1" dirty="0">
                <a:latin typeface="+mj-ea"/>
                <a:ea typeface="+mj-ea"/>
              </a:rPr>
              <a:t>(mutable) : </a:t>
            </a:r>
            <a:r>
              <a:rPr lang="ko-KR" altLang="en-US" sz="1600" b="1" dirty="0">
                <a:latin typeface="+mj-ea"/>
                <a:ea typeface="+mj-ea"/>
              </a:rPr>
              <a:t>리스트는 생성 후에도 요소의 추가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삭제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변경이 가능합니다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pPr marL="438150" indent="-28575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>
                <a:latin typeface="+mj-ea"/>
                <a:ea typeface="+mj-ea"/>
              </a:rPr>
              <a:t>여러 자료형 저장 가능</a:t>
            </a:r>
            <a:endParaRPr lang="en-US" altLang="ko-KR"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551928" y="1784174"/>
            <a:ext cx="755648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변수명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변수명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…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변수명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(value1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value2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기본 사용법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551930" y="2268618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[ 1 , 2 , 3 , 4 , 5 , 6 ]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인덱싱 - Indexing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551930" y="1783837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0   1   2   3   4   5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565430" y="3471539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 1  ,  2  ,  3  ,  4  ]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945467" y="2986758"/>
            <a:ext cx="41936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-4    -3    -2    -1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인덱싱 - Indexing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lst[0]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lst[2]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lst[1]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lst[1]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lst[0]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lst[2]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인덱싱 - Indexing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[-1]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[-3]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인덱싱 - Indexing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lst[-3]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lst[-1]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lst[1]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lst[-2]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lst[0]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lst[2]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인덱싱 - Indexing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551930" y="2268618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[ 1 , 2 , 3 , 4 , 5 , 6 ]</a:t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슬라이싱 - Slicing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51930" y="1783837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0   1   2   3   4   5   6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840429" y="2257690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1631165" y="2257690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2421901" y="2257690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3189487" y="2246763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3968648" y="2257690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747809" y="2261267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773780" y="3471545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 1  ,  2  ,  3  ,  4  ]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563505" y="2986764"/>
            <a:ext cx="54553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-4    -3    -2    -1     </a:t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1088020" y="3458692"/>
            <a:ext cx="914399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2247906" y="3458692"/>
            <a:ext cx="914399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3411653" y="3458692"/>
            <a:ext cx="914399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4575400" y="3458692"/>
            <a:ext cx="914399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551928" y="1782611"/>
            <a:ext cx="6939541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변수명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…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변수명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([value1, value2, …])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기본 사용 법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308" name="Google Shape;308;p30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[0:2]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[1:3]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슬라이싱 - Slicing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315" name="Google Shape;315;p31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lst[0:2]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4]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lst[1:3]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'b'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슬라이싱 - Slicing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322" name="Google Shape;322;p32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[-3:-1]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[-2:]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슬라이싱 - Slicing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lst[-3:-1]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[4, 8]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lst[-2:]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'c', 'd'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슬라이싱 - Slicing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336" name="Google Shape;336;p34"/>
          <p:cNvSpPr txBox="1"/>
          <p:nvPr/>
        </p:nvSpPr>
        <p:spPr>
          <a:xfrm>
            <a:off x="551929" y="1789429"/>
            <a:ext cx="570282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리스트 - 반복문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551929" y="1786943"/>
            <a:ext cx="570282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range(3)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lst[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lst[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+ 1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print(lst[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리스트 - 반복문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리스트 - List</a:t>
            </a:r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551929" y="1786943"/>
            <a:ext cx="570282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range(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len(lst)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lst[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lst[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+ 1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print(lst[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리스트 - 반복문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2차 리스트</a:t>
            </a:r>
            <a:endParaRPr/>
          </a:p>
        </p:txBody>
      </p:sp>
      <p:sp>
        <p:nvSpPr>
          <p:cNvPr id="357" name="Google Shape;357;p37"/>
          <p:cNvSpPr txBox="1"/>
          <p:nvPr/>
        </p:nvSpPr>
        <p:spPr>
          <a:xfrm>
            <a:off x="551929" y="1783392"/>
            <a:ext cx="11021372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[['a', 'b'], ['c', 'd'], ['e', 'f']]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print(lst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# ['a', 'b']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print(lst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# ['c',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'd']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[2][0]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# 'e'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2차 리스트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2차 리스트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551929" y="1783392"/>
            <a:ext cx="11021372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[['a', 'b'], ['c', 'd'], ['e', 'f']]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[0],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2차 리스트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2차 리스트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551929" y="1783392"/>
            <a:ext cx="11021372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[['a', 'b'], ['c', 'd'], ['e', 'f']]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lst 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end=' ')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2차 리스트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551930" y="2268618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( 1 , 2 , 3 , 4 , 5 , 6 )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인덱싱 - Indexing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551930" y="1783837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0   1   2   3   4   5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565430" y="3910154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  1  ,  2  ,  3  ,  4  )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945467" y="3425373"/>
            <a:ext cx="41936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-4    -3    -2    -1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2차 리스트</a:t>
            </a:r>
            <a:endParaRPr/>
          </a:p>
        </p:txBody>
      </p:sp>
      <p:sp>
        <p:nvSpPr>
          <p:cNvPr id="378" name="Google Shape;378;p40"/>
          <p:cNvSpPr txBox="1"/>
          <p:nvPr/>
        </p:nvSpPr>
        <p:spPr>
          <a:xfrm>
            <a:off x="551929" y="1783392"/>
            <a:ext cx="11021372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[['a', 'b'], ['c', 'd'], ['e', 'f']]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range(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len(lst)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idy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range(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len(lst[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lst[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idy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idy</a:t>
            </a:r>
            <a:endParaRPr sz="2800" b="0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print(lst[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idy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 end=' 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endParaRPr/>
          </a:p>
        </p:txBody>
      </p:sp>
      <p:sp>
        <p:nvSpPr>
          <p:cNvPr id="379" name="Google Shape;379;p40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2차 리스트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graphicFrame>
        <p:nvGraphicFramePr>
          <p:cNvPr id="385" name="Google Shape;385;p41"/>
          <p:cNvGraphicFramePr/>
          <p:nvPr/>
        </p:nvGraphicFramePr>
        <p:xfrm>
          <a:off x="551930" y="1783471"/>
          <a:ext cx="6700200" cy="3119190"/>
        </p:xfrm>
        <a:graphic>
          <a:graphicData uri="http://schemas.openxmlformats.org/drawingml/2006/table">
            <a:tbl>
              <a:tblPr firstRow="1" bandRow="1">
                <a:noFill/>
                <a:tableStyleId>{158035C8-2AC6-42F2-82E7-0137C21A38B2}</a:tableStyleId>
              </a:tblPr>
              <a:tblGrid>
                <a:gridCol w="227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함수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설명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append(value)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리스트 끝에 값을 추가 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extend(iter)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리스트 끝에 list, tuple, dict의 값을 하나씩 추가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insert(idx, 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특정 인덱스 위치에 값을 추가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pop([idx])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마지막 인덱스의 값을 반환 후 삭제 한다. 인덱스 번호를 지정 할 수도 있다.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remove(value)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특정 값에 해당하는 것을 찾아 삭제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clear()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모든 값을 삭제하여 빈 리스트만 남긴다.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6" name="Google Shape;386;p41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리스트 함수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graphicFrame>
        <p:nvGraphicFramePr>
          <p:cNvPr id="392" name="Google Shape;392;p42"/>
          <p:cNvGraphicFramePr/>
          <p:nvPr>
            <p:extLst>
              <p:ext uri="{D42A27DB-BD31-4B8C-83A1-F6EECF244321}">
                <p14:modId xmlns:p14="http://schemas.microsoft.com/office/powerpoint/2010/main" val="1472930744"/>
              </p:ext>
            </p:extLst>
          </p:nvPr>
        </p:nvGraphicFramePr>
        <p:xfrm>
          <a:off x="551929" y="1781170"/>
          <a:ext cx="9830321" cy="1833930"/>
        </p:xfrm>
        <a:graphic>
          <a:graphicData uri="http://schemas.openxmlformats.org/drawingml/2006/table">
            <a:tbl>
              <a:tblPr firstRow="1" bandRow="1">
                <a:noFill/>
                <a:tableStyleId>{158035C8-2AC6-42F2-82E7-0137C21A38B2}</a:tableStyleId>
              </a:tblPr>
              <a:tblGrid>
                <a:gridCol w="334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함수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설명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count(value)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리스트에서 일치하는 값의 수를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index(value)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리스트에서 일치하는 값의 인덱스 번호를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reverse()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리스트의 모든 값을 뒤집어 나열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sort([reverse=False])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리스트의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값을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오름차순</a:t>
                      </a:r>
                      <a:r>
                        <a:rPr lang="en-US" sz="1800" u="none" strike="noStrike" cap="none" dirty="0"/>
                        <a:t>(False), </a:t>
                      </a:r>
                      <a:r>
                        <a:rPr lang="en-US" sz="1800" u="none" strike="noStrike" cap="none" dirty="0" err="1"/>
                        <a:t>내림차순</a:t>
                      </a:r>
                      <a:r>
                        <a:rPr lang="en-US" sz="1800" u="none" strike="noStrike" cap="none" dirty="0"/>
                        <a:t>(True) </a:t>
                      </a:r>
                      <a:r>
                        <a:rPr lang="en-US" sz="1800" u="none" strike="noStrike" cap="none" dirty="0" err="1"/>
                        <a:t>정렬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한다</a:t>
                      </a:r>
                      <a:r>
                        <a:rPr lang="en-US" sz="1800" u="none" strike="noStrike" cap="none" dirty="0"/>
                        <a:t>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3" name="Google Shape;393;p42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리스트 함수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551929" y="1789426"/>
            <a:ext cx="570282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append(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append(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[4, 'b']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append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551929" y="1787375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extend(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['a', 'b', 'c']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407" name="Google Shape;407;p44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extend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13" name="Google Shape;413;p45"/>
          <p:cNvSpPr txBox="1"/>
          <p:nvPr/>
        </p:nvSpPr>
        <p:spPr>
          <a:xfrm>
            <a:off x="551929" y="1787375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1, 'b'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414" name="Google Shape;414;p45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insert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20" name="Google Shape;420;p46"/>
          <p:cNvSpPr txBox="1"/>
          <p:nvPr/>
        </p:nvSpPr>
        <p:spPr>
          <a:xfrm>
            <a:off x="551929" y="1789427"/>
            <a:ext cx="570282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421" name="Google Shape;421;p46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(5) pop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27" name="Google Shape;427;p47"/>
          <p:cNvSpPr txBox="1"/>
          <p:nvPr/>
        </p:nvSpPr>
        <p:spPr>
          <a:xfrm>
            <a:off x="551929" y="1787369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remove(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428" name="Google Shape;428;p47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(6) remove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34" name="Google Shape;434;p48"/>
          <p:cNvSpPr txBox="1"/>
          <p:nvPr/>
        </p:nvSpPr>
        <p:spPr>
          <a:xfrm>
            <a:off x="551929" y="1787369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clear()</a:t>
            </a: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(7) clear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41" name="Google Shape;441;p49"/>
          <p:cNvSpPr txBox="1"/>
          <p:nvPr/>
        </p:nvSpPr>
        <p:spPr>
          <a:xfrm>
            <a:off x="551929" y="1787369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2, 3, 1]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442" name="Google Shape;442;p49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(8) count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(1, 2, 3)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인덱싱 - Indexing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48" name="Google Shape;448;p50"/>
          <p:cNvSpPr txBox="1"/>
          <p:nvPr/>
        </p:nvSpPr>
        <p:spPr>
          <a:xfrm>
            <a:off x="551929" y="1783321"/>
            <a:ext cx="570282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3, 1]</a:t>
            </a: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1, 1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50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(9) index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55" name="Google Shape;455;p51"/>
          <p:cNvSpPr txBox="1"/>
          <p:nvPr/>
        </p:nvSpPr>
        <p:spPr>
          <a:xfrm>
            <a:off x="551929" y="1787369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3, 2]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reverse()</a:t>
            </a:r>
            <a:endParaRPr/>
          </a:p>
        </p:txBody>
      </p:sp>
      <p:sp>
        <p:nvSpPr>
          <p:cNvPr id="456" name="Google Shape;456;p51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(10) reverse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리스트 함수</a:t>
            </a:r>
            <a:endParaRPr/>
          </a:p>
        </p:txBody>
      </p:sp>
      <p:sp>
        <p:nvSpPr>
          <p:cNvPr id="462" name="Google Shape;462;p52"/>
          <p:cNvSpPr txBox="1"/>
          <p:nvPr/>
        </p:nvSpPr>
        <p:spPr>
          <a:xfrm>
            <a:off x="551929" y="1789424"/>
            <a:ext cx="570282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 = [1, 3, 2]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sort()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sort(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reverse=True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2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(11) sort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561373" y="1279916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 학습한 내용을 바탕으로 다음 문제를 풀어보세요.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53"/>
          <p:cNvSpPr txBox="1">
            <a:spLocks noGrp="1"/>
          </p:cNvSpPr>
          <p:nvPr>
            <p:ph type="body" idx="2"/>
          </p:nvPr>
        </p:nvSpPr>
        <p:spPr>
          <a:xfrm>
            <a:off x="550862" y="1773327"/>
            <a:ext cx="10821988" cy="3709117"/>
          </a:xfrm>
          <a:prstGeom prst="rect">
            <a:avLst/>
          </a:prstGeom>
          <a:noFill/>
          <a:ln w="12700" cap="flat" cmpd="sng">
            <a:solidFill>
              <a:srgbClr val="FF9B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menu = [['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칼국수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', 6000], ['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비빔밥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', 5500], ['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돼지국밥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', 7000], </a:t>
            </a: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            ['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돈까스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', 7000], ['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김밥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', 2000], ['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라면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', 2500]]</a:t>
            </a:r>
            <a:endParaRPr b="1" dirty="0">
              <a:latin typeface="+mj-ea"/>
              <a:ea typeface="+mj-ea"/>
            </a:endParaRPr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 b="1" dirty="0">
              <a:latin typeface="+mj-ea"/>
              <a:ea typeface="+mj-ea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위의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리스트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구조를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보고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아래에서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요구하는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결과가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반영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되도록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코드를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작성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하시오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.</a:t>
            </a:r>
            <a:endParaRPr b="1" dirty="0">
              <a:latin typeface="+mj-ea"/>
              <a:ea typeface="+mj-ea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1600" b="1" dirty="0">
              <a:latin typeface="+mj-ea"/>
              <a:ea typeface="+mj-ea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1.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비빔밥과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,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돈까스의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가격을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출력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하시오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.</a:t>
            </a:r>
            <a:endParaRPr b="1" dirty="0">
              <a:latin typeface="+mj-ea"/>
              <a:ea typeface="+mj-ea"/>
            </a:endParaRPr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 b="1" dirty="0">
              <a:latin typeface="+mj-ea"/>
              <a:ea typeface="+mj-ea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2.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사용자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입력으로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메뉴와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가격을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입력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받아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menu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변수에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자료를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추가하는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코드를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작성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하시오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.</a:t>
            </a:r>
            <a:endParaRPr b="1" dirty="0">
              <a:latin typeface="+mj-ea"/>
              <a:ea typeface="+mj-ea"/>
            </a:endParaRPr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 b="1" dirty="0">
              <a:latin typeface="+mj-ea"/>
              <a:ea typeface="+mj-ea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3.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사용자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입력으로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메뉴와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가격을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입력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받아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menu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변수에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자료를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추가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할 때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기존에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동일한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메뉴가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존재하는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경우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가격만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변경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되도록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코드를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작성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하시오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.</a:t>
            </a:r>
            <a:endParaRPr b="1" dirty="0">
              <a:latin typeface="+mj-ea"/>
              <a:ea typeface="+mj-ea"/>
            </a:endParaRPr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 b="1" dirty="0">
              <a:latin typeface="+mj-ea"/>
              <a:ea typeface="+mj-ea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4.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메뉴를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ko-KR" altLang="en-US" sz="1600" b="1" dirty="0">
                <a:latin typeface="+mj-ea"/>
                <a:ea typeface="+mj-ea"/>
                <a:cs typeface="Consolas"/>
                <a:sym typeface="Consolas"/>
              </a:rPr>
              <a:t>랜덤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으로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선택하여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출력하는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코드를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작성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+mj-ea"/>
                <a:ea typeface="+mj-ea"/>
                <a:cs typeface="Consolas"/>
                <a:sym typeface="Consolas"/>
              </a:rPr>
              <a:t>하시오</a:t>
            </a:r>
            <a:r>
              <a:rPr lang="en-US" sz="1600" b="1" dirty="0">
                <a:latin typeface="+mj-ea"/>
                <a:ea typeface="+mj-ea"/>
                <a:cs typeface="Consolas"/>
                <a:sym typeface="Consolas"/>
              </a:rPr>
              <a:t>.</a:t>
            </a:r>
            <a:endParaRPr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>
            <a:spLocks noGrp="1"/>
          </p:cNvSpPr>
          <p:nvPr>
            <p:ph type="body" idx="1"/>
          </p:nvPr>
        </p:nvSpPr>
        <p:spPr>
          <a:xfrm>
            <a:off x="516711" y="1539506"/>
            <a:ext cx="62671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/>
              <a:t>Python Dictionary</a:t>
            </a:r>
            <a:endParaRPr dirty="0"/>
          </a:p>
        </p:txBody>
      </p:sp>
      <p:sp>
        <p:nvSpPr>
          <p:cNvPr id="477" name="Google Shape;477;p54"/>
          <p:cNvSpPr txBox="1">
            <a:spLocks noGrp="1"/>
          </p:cNvSpPr>
          <p:nvPr>
            <p:ph type="body" idx="2"/>
          </p:nvPr>
        </p:nvSpPr>
        <p:spPr>
          <a:xfrm>
            <a:off x="541611" y="2560639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>
                <a:latin typeface="+mj-ea"/>
                <a:ea typeface="+mj-ea"/>
              </a:rPr>
              <a:t>키</a:t>
            </a:r>
            <a:r>
              <a:rPr lang="en-US" altLang="ko-KR" sz="1600" b="1" dirty="0">
                <a:latin typeface="+mj-ea"/>
                <a:ea typeface="+mj-ea"/>
              </a:rPr>
              <a:t>(key)</a:t>
            </a:r>
            <a:r>
              <a:rPr lang="ko-KR" altLang="en-US" sz="1600" b="1" dirty="0">
                <a:latin typeface="+mj-ea"/>
                <a:ea typeface="+mj-ea"/>
              </a:rPr>
              <a:t>와 값</a:t>
            </a:r>
            <a:r>
              <a:rPr lang="en-US" altLang="ko-KR" sz="1600" b="1" dirty="0">
                <a:latin typeface="+mj-ea"/>
                <a:ea typeface="+mj-ea"/>
              </a:rPr>
              <a:t>(value)</a:t>
            </a:r>
            <a:r>
              <a:rPr lang="ko-KR" altLang="en-US" sz="1600" b="1" dirty="0">
                <a:latin typeface="+mj-ea"/>
                <a:ea typeface="+mj-ea"/>
              </a:rPr>
              <a:t>의 쌍으로 데이터를 저장하는 </a:t>
            </a:r>
            <a:r>
              <a:rPr lang="ko-KR" altLang="en-US" sz="1600" b="1" dirty="0" err="1">
                <a:latin typeface="+mj-ea"/>
                <a:ea typeface="+mj-ea"/>
              </a:rPr>
              <a:t>자료형입니다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pPr marL="495300" indent="-34290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>
                <a:latin typeface="+mj-ea"/>
                <a:ea typeface="+mj-ea"/>
              </a:rPr>
              <a:t>키를 통해 값을 빠르게 검색할 수 있습니다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</a:p>
          <a:p>
            <a:pPr marL="495300" indent="-342900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1" dirty="0">
                <a:latin typeface="+mj-ea"/>
                <a:ea typeface="+mj-ea"/>
              </a:rPr>
              <a:t>키는 고유해야 하고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변경 불가능한 자료형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ko-KR" altLang="en-US" sz="1600" b="1" dirty="0">
                <a:latin typeface="+mj-ea"/>
                <a:ea typeface="+mj-ea"/>
              </a:rPr>
              <a:t>문자열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숫자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 err="1">
                <a:latin typeface="+mj-ea"/>
                <a:ea typeface="+mj-ea"/>
              </a:rPr>
              <a:t>튜플</a:t>
            </a:r>
            <a:r>
              <a:rPr lang="ko-KR" altLang="en-US" sz="1600" b="1" dirty="0">
                <a:latin typeface="+mj-ea"/>
                <a:ea typeface="+mj-ea"/>
              </a:rPr>
              <a:t> 등</a:t>
            </a:r>
            <a:r>
              <a:rPr lang="en-US" altLang="ko-KR" sz="1600" b="1" dirty="0">
                <a:latin typeface="+mj-ea"/>
                <a:ea typeface="+mj-ea"/>
              </a:rPr>
              <a:t>) </a:t>
            </a:r>
            <a:r>
              <a:rPr lang="ko-KR" altLang="en-US" sz="1600" b="1" dirty="0">
                <a:latin typeface="+mj-ea"/>
                <a:ea typeface="+mj-ea"/>
              </a:rPr>
              <a:t>이어야 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사전 - Dictionary</a:t>
            </a:r>
            <a:endParaRPr/>
          </a:p>
        </p:txBody>
      </p:sp>
      <p:sp>
        <p:nvSpPr>
          <p:cNvPr id="483" name="Google Shape;483;p55"/>
          <p:cNvSpPr txBox="1"/>
          <p:nvPr/>
        </p:nvSpPr>
        <p:spPr>
          <a:xfrm>
            <a:off x="551926" y="1781557"/>
            <a:ext cx="9541307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변수명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변수명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key1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key2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…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변수명 =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dict(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[(k1, v1)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(k2, v2)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484" name="Google Shape;484;p55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기본 사용 법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사전 - Dictionary</a:t>
            </a:r>
            <a:endParaRPr/>
          </a:p>
        </p:txBody>
      </p:sp>
      <p:sp>
        <p:nvSpPr>
          <p:cNvPr id="490" name="Google Shape;490;p56"/>
          <p:cNvSpPr txBox="1"/>
          <p:nvPr/>
        </p:nvSpPr>
        <p:spPr>
          <a:xfrm>
            <a:off x="551928" y="1780941"/>
            <a:ext cx="5896235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 # 값 변경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56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키를 가지고 값에 접근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사전 - Dictionary</a:t>
            </a:r>
            <a:endParaRPr/>
          </a:p>
        </p:txBody>
      </p:sp>
      <p:sp>
        <p:nvSpPr>
          <p:cNvPr id="497" name="Google Shape;497;p57"/>
          <p:cNvSpPr txBox="1"/>
          <p:nvPr/>
        </p:nvSpPr>
        <p:spPr>
          <a:xfrm>
            <a:off x="558235" y="1786208"/>
            <a:ext cx="10595043" cy="396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{'a’: 1, 'b’: 2, 'c’: 3}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5 *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57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키를 가지고 값에 접근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사전 - Dictionary</a:t>
            </a:r>
            <a:endParaRPr/>
          </a:p>
        </p:txBody>
      </p:sp>
      <p:sp>
        <p:nvSpPr>
          <p:cNvPr id="504" name="Google Shape;504;p58"/>
          <p:cNvSpPr txBox="1"/>
          <p:nvPr/>
        </p:nvSpPr>
        <p:spPr>
          <a:xfrm>
            <a:off x="551928" y="1785603"/>
            <a:ext cx="1093467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{'a’: 1, 'b’: 2, 'c’: 3}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58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사전 - 반복문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사전 활용</a:t>
            </a:r>
            <a:endParaRPr/>
          </a:p>
        </p:txBody>
      </p:sp>
      <p:sp>
        <p:nvSpPr>
          <p:cNvPr id="511" name="Google Shape;511;p59"/>
          <p:cNvSpPr txBox="1"/>
          <p:nvPr/>
        </p:nvSpPr>
        <p:spPr>
          <a:xfrm>
            <a:off x="875778" y="2119705"/>
            <a:ext cx="1093467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음료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':['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탄산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과일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우유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 '물'],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식사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':['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김밥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라면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돈까스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비빔밥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']}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 dirty="0"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[key]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59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사전 - 리스트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(1, 2, 3)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[-1]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[-3]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인덱싱 - Indexing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사전 활용</a:t>
            </a:r>
            <a:endParaRPr/>
          </a:p>
        </p:txBody>
      </p:sp>
      <p:sp>
        <p:nvSpPr>
          <p:cNvPr id="518" name="Google Shape;518;p60"/>
          <p:cNvSpPr txBox="1"/>
          <p:nvPr/>
        </p:nvSpPr>
        <p:spPr>
          <a:xfrm>
            <a:off x="551928" y="1786330"/>
            <a:ext cx="1093467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[{'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name':'Park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 'age':25,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blood':'B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{'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name':'Kim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 'age':27,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blood':'A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'}]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000" b="0" i="0" u="none" strike="noStrike" cap="none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 dirty="0"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000" b="0" i="0" u="none" strike="noStrike" cap="none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['name']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['age']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['blood']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60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리스트 - 사전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사전 활용</a:t>
            </a:r>
            <a:endParaRPr/>
          </a:p>
        </p:txBody>
      </p:sp>
      <p:sp>
        <p:nvSpPr>
          <p:cNvPr id="525" name="Google Shape;525;p61"/>
          <p:cNvSpPr txBox="1"/>
          <p:nvPr/>
        </p:nvSpPr>
        <p:spPr>
          <a:xfrm>
            <a:off x="551928" y="1786331"/>
            <a:ext cx="1093467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{'Park':{'age':25,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blood':'B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'Kim':{'age':37, '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blood':'A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'}}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 dirty="0"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[name]['age']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[name]['blood']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61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사전 - 사전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graphicFrame>
        <p:nvGraphicFramePr>
          <p:cNvPr id="532" name="Google Shape;532;p62"/>
          <p:cNvGraphicFramePr/>
          <p:nvPr>
            <p:extLst>
              <p:ext uri="{D42A27DB-BD31-4B8C-83A1-F6EECF244321}">
                <p14:modId xmlns:p14="http://schemas.microsoft.com/office/powerpoint/2010/main" val="4074538021"/>
              </p:ext>
            </p:extLst>
          </p:nvPr>
        </p:nvGraphicFramePr>
        <p:xfrm>
          <a:off x="551930" y="1783473"/>
          <a:ext cx="7210945" cy="2844870"/>
        </p:xfrm>
        <a:graphic>
          <a:graphicData uri="http://schemas.openxmlformats.org/drawingml/2006/table">
            <a:tbl>
              <a:tblPr firstRow="1" bandRow="1">
                <a:noFill/>
                <a:tableStyleId>{158035C8-2AC6-42F2-82E7-0137C21A38B2}</a:tableStyleId>
              </a:tblPr>
              <a:tblGrid>
                <a:gridCol w="22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함수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설명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update(dict)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사전형 자료에 값을 추가 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fromkeys(iter, 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리스트, 튜플에 존재하는 값을 키로 사전형 자료를 생성하여 반환한다.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get(key[, value])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사전형의 키를 통해 값을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keys()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사전형의 모든 키를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values()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사전형의 모든 값을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items()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사전형의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모든</a:t>
                      </a:r>
                      <a:r>
                        <a:rPr lang="en-US" sz="1800" u="none" strike="noStrike" cap="none" dirty="0"/>
                        <a:t> 키-</a:t>
                      </a:r>
                      <a:r>
                        <a:rPr lang="en-US" sz="1800" u="none" strike="noStrike" cap="none" dirty="0" err="1"/>
                        <a:t>값의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쌍을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튜플로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반환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한다</a:t>
                      </a:r>
                      <a:r>
                        <a:rPr lang="en-US" sz="1800" u="none" strike="noStrike" cap="none" dirty="0"/>
                        <a:t>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" name="Google Shape;533;p62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사전 함수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graphicFrame>
        <p:nvGraphicFramePr>
          <p:cNvPr id="539" name="Google Shape;539;p63"/>
          <p:cNvGraphicFramePr/>
          <p:nvPr/>
        </p:nvGraphicFramePr>
        <p:xfrm>
          <a:off x="551930" y="1783473"/>
          <a:ext cx="6811400" cy="2291120"/>
        </p:xfrm>
        <a:graphic>
          <a:graphicData uri="http://schemas.openxmlformats.org/drawingml/2006/table">
            <a:tbl>
              <a:tblPr firstRow="1" bandRow="1">
                <a:noFill/>
                <a:tableStyleId>{158035C8-2AC6-42F2-82E7-0137C21A38B2}</a:tableStyleId>
              </a:tblPr>
              <a:tblGrid>
                <a:gridCol w="22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함수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설명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pop(key)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사전형의 키를 통해 값을 반환 후 삭제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popitem</a:t>
                      </a:r>
                      <a:r>
                        <a:rPr lang="en-US" sz="1800" u="none" strike="noStrike" cap="none" dirty="0"/>
                        <a:t>()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사전형의 키-값의 쌍을 튜플로 반환 후 삭제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clear()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사전형의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모든</a:t>
                      </a:r>
                      <a:r>
                        <a:rPr lang="en-US" sz="1800" u="none" strike="noStrike" cap="none" dirty="0"/>
                        <a:t> 키-</a:t>
                      </a:r>
                      <a:r>
                        <a:rPr lang="en-US" sz="1800" u="none" strike="noStrike" cap="none" dirty="0" err="1"/>
                        <a:t>값을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삭제하여</a:t>
                      </a:r>
                      <a:r>
                        <a:rPr lang="en-US" sz="1800" u="none" strike="noStrike" cap="none" dirty="0"/>
                        <a:t> 빈 </a:t>
                      </a:r>
                      <a:r>
                        <a:rPr lang="en-US" sz="1800" u="none" strike="noStrike" cap="none" dirty="0" err="1"/>
                        <a:t>사전형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자료만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남긴다</a:t>
                      </a:r>
                      <a:r>
                        <a:rPr lang="en-US" sz="1800" u="none" strike="noStrike" cap="none" dirty="0"/>
                        <a:t>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0" name="Google Shape;540;p63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사전 함수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4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546" name="Google Shape;546;p64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 = {'a':1, 'b':2, 'c':3}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update(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{'a':4, 'd':5}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547" name="Google Shape;547;p64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update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553" name="Google Shape;553;p65"/>
          <p:cNvSpPr txBox="1"/>
          <p:nvPr/>
        </p:nvSpPr>
        <p:spPr>
          <a:xfrm>
            <a:off x="551929" y="1785608"/>
            <a:ext cx="570282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 = ['a', 'b', 'c', 'd']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dic1, dic2 = {}, {}</a:t>
            </a: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dic1 =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dic1.fromkeys(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dic2 =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dic2.fromkeys(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k, 1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554" name="Google Shape;554;p65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fromkeys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560" name="Google Shape;560;p66"/>
          <p:cNvSpPr txBox="1"/>
          <p:nvPr/>
        </p:nvSpPr>
        <p:spPr>
          <a:xfrm>
            <a:off x="551928" y="1780970"/>
            <a:ext cx="6744221" cy="18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{'a’: 1, 'b’: 2, 'c’: 3}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dic.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dic.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'd', 'Not exist key'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66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get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567" name="Google Shape;567;p67"/>
          <p:cNvSpPr txBox="1"/>
          <p:nvPr/>
        </p:nvSpPr>
        <p:spPr>
          <a:xfrm>
            <a:off x="551928" y="1780961"/>
            <a:ext cx="6629921" cy="18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{'a’: 1, 'b’: 2, 'c’: 3}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dic.keys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568" name="Google Shape;568;p67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(5) keys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574" name="Google Shape;574;p68"/>
          <p:cNvSpPr txBox="1"/>
          <p:nvPr/>
        </p:nvSpPr>
        <p:spPr>
          <a:xfrm>
            <a:off x="551929" y="1780941"/>
            <a:ext cx="570282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 = {'a':1, 'b':2, 'c':3}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dic.values()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575" name="Google Shape;575;p68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(6) values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581" name="Google Shape;581;p69"/>
          <p:cNvSpPr txBox="1"/>
          <p:nvPr/>
        </p:nvSpPr>
        <p:spPr>
          <a:xfrm>
            <a:off x="551928" y="1780941"/>
            <a:ext cx="6915671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{'a':1, 'b':2, 'c':3}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key, value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dic.items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key, value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582" name="Google Shape;582;p69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(7) items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18" name="Google Shape;118;p7"/>
          <p:cNvSpPr txBox="1"/>
          <p:nvPr/>
        </p:nvSpPr>
        <p:spPr>
          <a:xfrm>
            <a:off x="551930" y="2268618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( 1 , 2 , 3 , 4 , 5 , 6 )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슬라이싱 - Slicing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551930" y="1783837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0   1   2   3   4   5   7</a:t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840429" y="2257690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1631165" y="2257690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2421901" y="2257690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3189487" y="2246763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3968648" y="2257690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4747809" y="2261267"/>
            <a:ext cx="548534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63270" y="3784031"/>
            <a:ext cx="5186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  1  ,  2  ,  3  ,  4  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52995" y="3299250"/>
            <a:ext cx="54553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-4    -3    -2    -1     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077510" y="3771178"/>
            <a:ext cx="914399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2237396" y="3771178"/>
            <a:ext cx="914399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3401143" y="3771178"/>
            <a:ext cx="914399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4564890" y="3771178"/>
            <a:ext cx="914399" cy="545075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588" name="Google Shape;588;p70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{'a':1, 'b':2, 'c':3}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dic.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589" name="Google Shape;589;p70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(8) pop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595" name="Google Shape;595;p71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{'a':1, 'b':2, 'c':3}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dic.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popitem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</p:txBody>
      </p:sp>
      <p:sp>
        <p:nvSpPr>
          <p:cNvPr id="596" name="Google Shape;596;p71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(9) popitem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2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3. 사전 함수</a:t>
            </a:r>
            <a:endParaRPr/>
          </a:p>
        </p:txBody>
      </p:sp>
      <p:sp>
        <p:nvSpPr>
          <p:cNvPr id="602" name="Google Shape;602;p72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 = {'a':1, 'b':2, 'c':3}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dic.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clear()</a:t>
            </a:r>
            <a:endParaRPr/>
          </a:p>
        </p:txBody>
      </p:sp>
      <p:sp>
        <p:nvSpPr>
          <p:cNvPr id="603" name="Google Shape;603;p72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(10) clear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610" name="Google Shape;610;p73"/>
          <p:cNvSpPr txBox="1"/>
          <p:nvPr/>
        </p:nvSpPr>
        <p:spPr>
          <a:xfrm>
            <a:off x="550863" y="127661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 학습한 내용을 바탕으로 다음 문제를 풀어보세요.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73"/>
          <p:cNvSpPr txBox="1">
            <a:spLocks noGrp="1"/>
          </p:cNvSpPr>
          <p:nvPr>
            <p:ph type="body" idx="2"/>
          </p:nvPr>
        </p:nvSpPr>
        <p:spPr>
          <a:xfrm>
            <a:off x="550862" y="1773327"/>
            <a:ext cx="6006691" cy="3323987"/>
          </a:xfrm>
          <a:prstGeom prst="rect">
            <a:avLst/>
          </a:prstGeom>
          <a:noFill/>
          <a:ln w="12700" cap="flat" cmpd="sng">
            <a:solidFill>
              <a:srgbClr val="FF9B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다음의 메뉴와 가격을 Key와 Value로 사용하여 사전형 자료를 만드시오. (변수명은 menu)</a:t>
            </a:r>
            <a:endParaRPr/>
          </a:p>
          <a:p>
            <a:pPr marL="45720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칼국수(6000원), 비빔밥(5500원), 돼지국밥(7000원), 돈까스(7000원), 김밥(2000원), 라면(2500원)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위에서 만든 사전형 자료 menu 변수에서 가격이 6000원 미만에 해당하는 메뉴와 가격을 출력하는 코드를 작성하시오.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사용자 입력으로 메뉴와 가격을 입력 받아 menu 변수에 자료를 추가 할 수 있도록 하시오. (동일한 메뉴는 가격만 변경)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2413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메뉴를 자동으로 선택하여 출력하는 코드를 작성 하시오.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4"/>
          <p:cNvSpPr txBox="1">
            <a:spLocks noGrp="1"/>
          </p:cNvSpPr>
          <p:nvPr>
            <p:ph type="body" idx="1"/>
          </p:nvPr>
        </p:nvSpPr>
        <p:spPr>
          <a:xfrm>
            <a:off x="516711" y="1539506"/>
            <a:ext cx="62671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Python 문자열</a:t>
            </a:r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body" idx="2"/>
          </p:nvPr>
        </p:nvSpPr>
        <p:spPr>
          <a:xfrm>
            <a:off x="541611" y="2560639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문자열 - String</a:t>
            </a:r>
            <a:endParaRPr/>
          </a:p>
        </p:txBody>
      </p:sp>
      <p:sp>
        <p:nvSpPr>
          <p:cNvPr id="623" name="Google Shape;623;p75"/>
          <p:cNvSpPr txBox="1"/>
          <p:nvPr/>
        </p:nvSpPr>
        <p:spPr>
          <a:xfrm>
            <a:off x="554126" y="1783233"/>
            <a:ext cx="569231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'string indexing'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75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인덱싱 - indexing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문자열 - String</a:t>
            </a:r>
            <a:endParaRPr/>
          </a:p>
        </p:txBody>
      </p:sp>
      <p:sp>
        <p:nvSpPr>
          <p:cNvPr id="630" name="Google Shape;630;p76"/>
          <p:cNvSpPr txBox="1"/>
          <p:nvPr/>
        </p:nvSpPr>
        <p:spPr>
          <a:xfrm>
            <a:off x="554126" y="1783233"/>
            <a:ext cx="569231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'string slicing'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:6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st[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7: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슬라이싱 - slicing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문자열 - String</a:t>
            </a:r>
            <a:endParaRPr/>
          </a:p>
        </p:txBody>
      </p:sp>
      <p:sp>
        <p:nvSpPr>
          <p:cNvPr id="637" name="Google Shape;637;p77"/>
          <p:cNvSpPr txBox="1"/>
          <p:nvPr/>
        </p:nvSpPr>
        <p:spPr>
          <a:xfrm>
            <a:off x="554126" y="1783233"/>
            <a:ext cx="8894674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'string for'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print(x)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문자열 - 반복문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graphicFrame>
        <p:nvGraphicFramePr>
          <p:cNvPr id="644" name="Google Shape;644;p78"/>
          <p:cNvGraphicFramePr/>
          <p:nvPr/>
        </p:nvGraphicFramePr>
        <p:xfrm>
          <a:off x="551930" y="1783476"/>
          <a:ext cx="5882125" cy="2931210"/>
        </p:xfrm>
        <a:graphic>
          <a:graphicData uri="http://schemas.openxmlformats.org/drawingml/2006/table">
            <a:tbl>
              <a:tblPr firstRow="1" bandRow="1">
                <a:noFill/>
                <a:tableStyleId>{158035C8-2AC6-42F2-82E7-0137C21A38B2}</a:tableStyleId>
              </a:tblPr>
              <a:tblGrid>
                <a:gridCol w="22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함수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설명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find(str)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문자열에서 특정 문자열을 찾아 해당 문자의 Index 값을 반환 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count(str)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문자열에서 특정 문자열을 찾아 해당 문자열의 수를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lower()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문자열에서 영문자를 소문자로 변경하여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upper()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문자열에서 영문자를 대문자로 변경하여 반환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" name="Google Shape;645;p78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문자열 함수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graphicFrame>
        <p:nvGraphicFramePr>
          <p:cNvPr id="651" name="Google Shape;651;p79"/>
          <p:cNvGraphicFramePr/>
          <p:nvPr/>
        </p:nvGraphicFramePr>
        <p:xfrm>
          <a:off x="551930" y="1783475"/>
          <a:ext cx="5882125" cy="2474020"/>
        </p:xfrm>
        <a:graphic>
          <a:graphicData uri="http://schemas.openxmlformats.org/drawingml/2006/table">
            <a:tbl>
              <a:tblPr firstRow="1" bandRow="1">
                <a:noFill/>
                <a:tableStyleId>{158035C8-2AC6-42F2-82E7-0137C21A38B2}</a:tableStyleId>
              </a:tblPr>
              <a:tblGrid>
                <a:gridCol w="22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함수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설명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strip()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문자열의 앞뒤 공백을 제거한다.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lstrip()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문자열의 왼쪽 공백을 제거한다.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rstrip()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문자열의 오른쪽 공백을 제거한다.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replace(old, new)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문자열의 특정 문자열을 변경한다.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split(str)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문자열의 특정 문자열을 기준으로 분리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2" name="Google Shape;652;p79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문자열 함수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(1, 2, 3)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[0:2]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[1:3]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슬라이싱 - Slicing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658" name="Google Shape;658;p80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'python string'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'string'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659" name="Google Shape;659;p80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find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1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665" name="Google Shape;665;p81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'python string'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't'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81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count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2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672" name="Google Shape;672;p82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'PYTHON STRING'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lower()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82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lower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3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679" name="Google Shape;679;p83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'python string'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upper()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83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(5) upper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4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686" name="Google Shape;686;p84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  python string  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strip()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84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(6) strip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5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693" name="Google Shape;693;p85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  python string  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lstrip()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85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(7) lstrip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6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700" name="Google Shape;700;p86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  python string  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rstrip()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86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(8) rstrip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707" name="Google Shape;707;p87"/>
          <p:cNvSpPr txBox="1"/>
          <p:nvPr/>
        </p:nvSpPr>
        <p:spPr>
          <a:xfrm>
            <a:off x="551928" y="1788296"/>
            <a:ext cx="8413395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'python string'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replace(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'string', '문자열'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708" name="Google Shape;708;p87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(9) replace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8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714" name="Google Shape;714;p88"/>
          <p:cNvSpPr txBox="1"/>
          <p:nvPr/>
        </p:nvSpPr>
        <p:spPr>
          <a:xfrm>
            <a:off x="551929" y="1788296"/>
            <a:ext cx="5702822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 = 'python string'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split(</a:t>
            </a:r>
            <a:r>
              <a:rPr lang="en-US" sz="2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715" name="Google Shape;715;p88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(10) split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2. 문자열 함수</a:t>
            </a:r>
            <a:endParaRPr/>
          </a:p>
        </p:txBody>
      </p:sp>
      <p:sp>
        <p:nvSpPr>
          <p:cNvPr id="721" name="Google Shape;721;p89"/>
          <p:cNvSpPr txBox="1"/>
          <p:nvPr/>
        </p:nvSpPr>
        <p:spPr>
          <a:xfrm>
            <a:off x="558235" y="1781947"/>
            <a:ext cx="9637100" cy="396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 = input('입력 : ').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split(' ')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print(values)  # 리스트 자료</a:t>
            </a: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2" name="Google Shape;722;p89"/>
          <p:cNvSpPr txBox="1"/>
          <p:nvPr/>
        </p:nvSpPr>
        <p:spPr>
          <a:xfrm>
            <a:off x="558235" y="1279473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(10) split 예제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1. 튜플 - Tuple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551928" y="1787262"/>
            <a:ext cx="5896235" cy="32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(1, 2, 3)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[-3:-1]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</a:t>
            </a:r>
            <a:r>
              <a:rPr lang="en-US" sz="2800" b="0" i="0" u="none" strike="noStrike" cap="none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[-2:]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552119" y="127688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슬라이싱 - Slicing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0"/>
          <p:cNvSpPr txBox="1">
            <a:spLocks noGrp="1"/>
          </p:cNvSpPr>
          <p:nvPr>
            <p:ph type="body" idx="1"/>
          </p:nvPr>
        </p:nvSpPr>
        <p:spPr>
          <a:xfrm>
            <a:off x="516711" y="443128"/>
            <a:ext cx="4438526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729" name="Google Shape;729;p90"/>
          <p:cNvSpPr txBox="1"/>
          <p:nvPr/>
        </p:nvSpPr>
        <p:spPr>
          <a:xfrm>
            <a:off x="550863" y="1276610"/>
            <a:ext cx="76327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 학습한 내용을 바탕으로 다음 문제를 풀어보세요.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90"/>
          <p:cNvSpPr txBox="1">
            <a:spLocks noGrp="1"/>
          </p:cNvSpPr>
          <p:nvPr>
            <p:ph type="body" idx="2"/>
          </p:nvPr>
        </p:nvSpPr>
        <p:spPr>
          <a:xfrm>
            <a:off x="550863" y="1782036"/>
            <a:ext cx="6746920" cy="1477328"/>
          </a:xfrm>
          <a:prstGeom prst="rect">
            <a:avLst/>
          </a:prstGeom>
          <a:noFill/>
          <a:ln w="12700" cap="flat" cmpd="sng">
            <a:solidFill>
              <a:srgbClr val="FF9B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다음 조건을 보고 회원가입을 위한 프로그램 코드를 작성 하시오.</a:t>
            </a:r>
            <a:endParaRPr/>
          </a:p>
          <a:p>
            <a:pPr marL="685800" lvl="1" indent="-2286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nsolas"/>
              <a:buChar char="-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아이디는 반드시 10자리 이상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685800" lvl="1" indent="-2286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nsolas"/>
              <a:buChar char="-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패스워드는 반드시 8 ~ 16자리 사이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685800" lvl="1" indent="-2286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nsolas"/>
              <a:buChar char="-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패스워드에 아이디가 포함되면 안됨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685800" lvl="1" indent="-22860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nsolas"/>
              <a:buChar char="-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패스워드에는 다음의 특수 문자가 반드시 하나 이상 포함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(~, !, @, #, $, %, ^, &amp;, *, _, ?)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4179</Words>
  <Application>Microsoft Office PowerPoint</Application>
  <PresentationFormat>와이드스크린</PresentationFormat>
  <Paragraphs>661</Paragraphs>
  <Slides>90</Slides>
  <Notes>90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90</vt:i4>
      </vt:variant>
    </vt:vector>
  </HeadingPairs>
  <TitlesOfParts>
    <vt:vector size="97" baseType="lpstr">
      <vt:lpstr>맑은 고딕</vt:lpstr>
      <vt:lpstr>Consolas</vt:lpstr>
      <vt:lpstr>Arial</vt:lpstr>
      <vt:lpstr>맑은 고딕</vt:lpstr>
      <vt:lpstr>Quattrocento Sans</vt:lpstr>
      <vt:lpstr>WelcomeDoc</vt:lpstr>
      <vt:lpstr>1_WelcomeDoc</vt:lpstr>
      <vt:lpstr>Python - Collection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기초</dc:title>
  <dc:creator>Hyun</dc:creator>
  <cp:lastModifiedBy>ga21</cp:lastModifiedBy>
  <cp:revision>8</cp:revision>
  <dcterms:created xsi:type="dcterms:W3CDTF">2017-04-12T08:35:14Z</dcterms:created>
  <dcterms:modified xsi:type="dcterms:W3CDTF">2025-07-25T00:13:11Z</dcterms:modified>
</cp:coreProperties>
</file>