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70" r:id="rId9"/>
    <p:sldId id="261" r:id="rId10"/>
    <p:sldId id="268" r:id="rId11"/>
    <p:sldId id="274" r:id="rId12"/>
    <p:sldId id="275" r:id="rId13"/>
    <p:sldId id="273" r:id="rId14"/>
    <p:sldId id="26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59876" autoAdjust="0"/>
  </p:normalViewPr>
  <p:slideViewPr>
    <p:cSldViewPr snapToGrid="0">
      <p:cViewPr varScale="1">
        <p:scale>
          <a:sx n="51" d="100"/>
          <a:sy n="51" d="100"/>
        </p:scale>
        <p:origin x="1296" y="78"/>
      </p:cViewPr>
      <p:guideLst/>
    </p:cSldViewPr>
  </p:slideViewPr>
  <p:outlineViewPr>
    <p:cViewPr>
      <p:scale>
        <a:sx n="33" d="100"/>
        <a:sy n="33" d="100"/>
      </p:scale>
      <p:origin x="0" y="-12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DCEA-62FB-4E62-8715-AD5E68A2B73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44509-4BAB-48B6-9829-AC19ECC3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8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261138/caliburn-micro-is-it-possible-to-validate-on-exceptions-with-convention-base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silverlight/archive/2010/11/01/pdc-and-silverlight.aspx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hannel9.msdn.com/Events/Build/BUILD2011/PLAT-874T" TargetMode="External"/><Relationship Id="rId4" Type="http://schemas.openxmlformats.org/officeDocument/2006/relationships/hyperlink" Target="http://timheuer.com/blog/archive/2010/11/01/silverlight-is-dead-long-live-silverlight.aspx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Events/Build/BUILD2011/PLAT-874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very strong</a:t>
            </a:r>
            <a:r>
              <a:rPr lang="en-US" baseline="0" dirty="0" smtClean="0"/>
              <a:t> accent, and it gets worse when I am excited and speak too fast..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Please feel free to interrupt me if you don’t understand anything </a:t>
            </a:r>
            <a:r>
              <a:rPr lang="en-US" baseline="0" dirty="0" smtClean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84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main features t</a:t>
            </a:r>
            <a:r>
              <a:rPr lang="en-US" dirty="0" smtClean="0"/>
              <a:t>hat make </a:t>
            </a:r>
            <a:r>
              <a:rPr lang="en-US" dirty="0" err="1" smtClean="0"/>
              <a:t>Caliburn.Micro</a:t>
            </a:r>
            <a:r>
              <a:rPr lang="en-US" dirty="0" smtClean="0"/>
              <a:t> unique</a:t>
            </a:r>
            <a:r>
              <a:rPr lang="en-US" baseline="0" dirty="0" smtClean="0"/>
              <a:t> from other MVVM frameworks is how it utilize conventions heavily. As I mentioned in the previous slides, XAML binding can be very verbose, and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convention-based remove that displeasure. Prism for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is also implementing convention-based.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View and </a:t>
            </a:r>
            <a:r>
              <a:rPr lang="en-US" u="sng" dirty="0" err="1" smtClean="0"/>
              <a:t>ViewModel</a:t>
            </a:r>
            <a:r>
              <a:rPr lang="en-US" u="sng" dirty="0" smtClean="0"/>
              <a:t> resolution</a:t>
            </a:r>
          </a:p>
          <a:p>
            <a:endParaRPr lang="en-US" dirty="0" smtClean="0"/>
          </a:p>
          <a:p>
            <a:r>
              <a:rPr lang="en-US" dirty="0" smtClean="0"/>
              <a:t>By</a:t>
            </a:r>
            <a:r>
              <a:rPr lang="en-US" baseline="0" dirty="0" smtClean="0"/>
              <a:t> following default conventions like </a:t>
            </a:r>
            <a:r>
              <a:rPr lang="en-US" baseline="0" dirty="0" err="1" smtClean="0"/>
              <a:t>XxxView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XxxViewModel</a:t>
            </a:r>
            <a:r>
              <a:rPr lang="en-US" baseline="0" dirty="0" smtClean="0"/>
              <a:t>, you can let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links them without having to associate them manually.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Although,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prefere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first, it doesn’t matter as you can create View and let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locates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for us and vice versa.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ViewLocator</a:t>
            </a:r>
            <a:endParaRPr lang="en-US" baseline="0" dirty="0" smtClean="0"/>
          </a:p>
          <a:p>
            <a:r>
              <a:rPr lang="en-US" baseline="0" dirty="0" err="1" smtClean="0"/>
              <a:t>ViewModelLocator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</a:t>
            </a:r>
            <a:r>
              <a:rPr lang="en-US" dirty="0" err="1" smtClean="0"/>
              <a:t>Caliburn.Micro</a:t>
            </a:r>
            <a:r>
              <a:rPr lang="en-US" dirty="0" smtClean="0"/>
              <a:t> knows to bind </a:t>
            </a:r>
            <a:r>
              <a:rPr lang="en-US" dirty="0" err="1" smtClean="0"/>
              <a:t>PlayerName</a:t>
            </a:r>
            <a:r>
              <a:rPr lang="en-US" dirty="0" smtClean="0"/>
              <a:t> to Text attribute in </a:t>
            </a:r>
            <a:r>
              <a:rPr lang="en-US" dirty="0" err="1" smtClean="0"/>
              <a:t>TextBlock</a:t>
            </a:r>
            <a:r>
              <a:rPr lang="en-US" dirty="0" smtClean="0"/>
              <a:t>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Static </a:t>
            </a:r>
            <a:r>
              <a:rPr lang="en-US" baseline="0" dirty="0" err="1" smtClean="0"/>
              <a:t>ConventionManager</a:t>
            </a:r>
            <a:r>
              <a:rPr lang="en-US" baseline="0" dirty="0" smtClean="0"/>
              <a:t>() …. </a:t>
            </a:r>
            <a:r>
              <a:rPr lang="en-US" baseline="0" dirty="0" err="1" smtClean="0"/>
              <a:t>AddElementConvention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Samples</a:t>
            </a:r>
          </a:p>
          <a:p>
            <a:endParaRPr lang="en-US" dirty="0" smtClean="0"/>
          </a:p>
          <a:p>
            <a:r>
              <a:rPr lang="en-US" dirty="0" smtClean="0"/>
              <a:t>What happen if you don’t like the default convention?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XAML binding still</a:t>
            </a:r>
            <a:r>
              <a:rPr lang="en-US" baseline="0" dirty="0" smtClean="0"/>
              <a:t> works.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won’t override that.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 you can customize everything via </a:t>
            </a:r>
            <a:r>
              <a:rPr lang="en-US" baseline="0" dirty="0" err="1" smtClean="0"/>
              <a:t>ConventionManager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Func</a:t>
            </a:r>
            <a:r>
              <a:rPr lang="en-US" baseline="0" dirty="0" smtClean="0"/>
              <a:t>&lt;</a:t>
            </a:r>
            <a:r>
              <a:rPr lang="en-US" baseline="0" dirty="0" err="1" smtClean="0"/>
              <a:t>xx,yy</a:t>
            </a:r>
            <a:r>
              <a:rPr lang="en-US" baseline="0" dirty="0" smtClean="0"/>
              <a:t>&gt;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21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r>
              <a:rPr lang="en-US" baseline="0" dirty="0" smtClean="0"/>
              <a:t> Bingo - </a:t>
            </a:r>
            <a:r>
              <a:rPr lang="en-US" dirty="0" smtClean="0"/>
              <a:t>Conventions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4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CaliburnApplication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App.xaml.cs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58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avoid</a:t>
            </a:r>
            <a:r>
              <a:rPr lang="en-US" baseline="0" dirty="0" smtClean="0"/>
              <a:t> Fat View and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, we can compose the View by using </a:t>
            </a:r>
            <a:r>
              <a:rPr lang="en-US" baseline="0" dirty="0" err="1" smtClean="0"/>
              <a:t>ContentControl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3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MVVM</a:t>
            </a:r>
            <a:r>
              <a:rPr lang="en-US" baseline="0" dirty="0" smtClean="0"/>
              <a:t> &amp; XAML slide, I mention a little bit about Command Binding which you can find implementation helps in other MVVM frameworks like </a:t>
            </a:r>
            <a:r>
              <a:rPr lang="en-US" baseline="0" dirty="0" err="1" smtClean="0"/>
              <a:t>DelegateCommand</a:t>
            </a:r>
            <a:r>
              <a:rPr lang="en-US" baseline="0" dirty="0" smtClean="0"/>
              <a:t> in Prism and </a:t>
            </a:r>
            <a:r>
              <a:rPr lang="en-US" baseline="0" dirty="0" err="1" smtClean="0"/>
              <a:t>RelayCommand</a:t>
            </a:r>
            <a:r>
              <a:rPr lang="en-US" baseline="0" dirty="0" smtClean="0"/>
              <a:t> in MVVM Light.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there is no </a:t>
            </a:r>
            <a:r>
              <a:rPr lang="en-US" baseline="0" dirty="0" err="1" smtClean="0"/>
              <a:t>ICommand</a:t>
            </a:r>
            <a:r>
              <a:rPr lang="en-US" baseline="0" dirty="0" smtClean="0"/>
              <a:t> implementation in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https://caliburnmicro.codeplex.com/discussions/250844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Action mechanism allows you to “bind” UI triggers such as a Button’s “Click” event to methods on your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. It is built on Blend behavior (</a:t>
            </a:r>
            <a:r>
              <a:rPr lang="en-US" baseline="0" dirty="0" err="1" smtClean="0"/>
              <a:t>Microsoft.Xaml.Interactivity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System.Windows.Interactivity</a:t>
            </a:r>
            <a:r>
              <a:rPr lang="en-US" baseline="0" dirty="0" smtClean="0"/>
              <a:t> in Silverlight).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follow the conventions or use </a:t>
            </a:r>
            <a:r>
              <a:rPr lang="en-US" baseline="0" dirty="0" err="1" smtClean="0"/>
              <a:t>Message.Attach</a:t>
            </a:r>
            <a:r>
              <a:rPr lang="en-US" baseline="0" dirty="0" smtClean="0"/>
              <a:t> and provide more detailed about the action.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Parameters can be specify directly or bound to other </a:t>
            </a:r>
            <a:r>
              <a:rPr lang="en-US" baseline="0" dirty="0" err="1" smtClean="0"/>
              <a:t>FrameworkElements</a:t>
            </a:r>
            <a:r>
              <a:rPr lang="en-US" baseline="0" dirty="0" smtClean="0"/>
              <a:t> such as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Samples in </a:t>
            </a:r>
            <a:r>
              <a:rPr lang="en-US" baseline="0" dirty="0" err="1" smtClean="0"/>
              <a:t>OptionsView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15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Publisher/Subscriber pattern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PubSub</a:t>
            </a:r>
            <a:r>
              <a:rPr lang="en-US" baseline="0" dirty="0" smtClean="0"/>
              <a:t> is a well-known design pattern that promotes loose coupling and scalability.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Caliburn.Micro</a:t>
            </a:r>
            <a:r>
              <a:rPr lang="en-US" dirty="0" smtClean="0"/>
              <a:t> comes with publisher/subscriber implementation called </a:t>
            </a:r>
            <a:r>
              <a:rPr lang="en-US" dirty="0" err="1" smtClean="0"/>
              <a:t>EventAggregator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Let’s see the code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OptionsViewModel</a:t>
            </a:r>
            <a:r>
              <a:rPr lang="en-US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Can</a:t>
            </a:r>
            <a:r>
              <a:rPr lang="en-US" baseline="0" dirty="0" smtClean="0"/>
              <a:t> send message to </a:t>
            </a:r>
            <a:r>
              <a:rPr lang="en-US" baseline="0" dirty="0" err="1" smtClean="0"/>
              <a:t>PlayerInfoViewModel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SoundViewModel</a:t>
            </a:r>
            <a:endParaRPr lang="en-US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MainViewModel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SoundViewModel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Receives message from </a:t>
            </a:r>
            <a:r>
              <a:rPr lang="en-US" dirty="0" err="1" smtClean="0"/>
              <a:t>OptionsViewModel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MainViewModel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5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Blendability</a:t>
            </a:r>
            <a:r>
              <a:rPr lang="en-US" dirty="0" smtClean="0"/>
              <a:t> or Design-Time support is</a:t>
            </a:r>
            <a:r>
              <a:rPr lang="en-US" baseline="0" dirty="0" smtClean="0"/>
              <a:t> also possible. (</a:t>
            </a:r>
            <a:r>
              <a:rPr lang="en-US" baseline="0" dirty="0" err="1" smtClean="0"/>
              <a:t>BingoCardView</a:t>
            </a:r>
            <a:r>
              <a:rPr lang="en-US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Screen and Conductor: If you have</a:t>
            </a:r>
            <a:r>
              <a:rPr lang="en-US" baseline="0" dirty="0" smtClean="0"/>
              <a:t> used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before, you might notice that I didn’t talk about it at all. They are still there, but unless you want to reuse old code or try to have dynamic views, navigation service should be ok for now.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Coroutines</a:t>
            </a:r>
            <a:r>
              <a:rPr lang="en-US" dirty="0" smtClean="0"/>
              <a:t>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routine</a:t>
            </a:r>
            <a:r>
              <a:rPr lang="en-US" baseline="0" dirty="0" smtClean="0"/>
              <a:t> that allows multiple entry points for suspending and resuming execution as certain locations. Before C# 5, we can do this by using yield return.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Thanks </a:t>
            </a:r>
            <a:r>
              <a:rPr lang="en-US" dirty="0" smtClean="0"/>
              <a:t>to the introduction of </a:t>
            </a:r>
            <a:r>
              <a:rPr lang="en-US" dirty="0" err="1" smtClean="0"/>
              <a:t>async</a:t>
            </a:r>
            <a:r>
              <a:rPr lang="en-US" dirty="0" smtClean="0"/>
              <a:t> / await into </a:t>
            </a:r>
            <a:r>
              <a:rPr lang="en-US" dirty="0" err="1" smtClean="0"/>
              <a:t>WinRT</a:t>
            </a:r>
            <a:r>
              <a:rPr lang="en-US" dirty="0" smtClean="0"/>
              <a:t> apps the use of </a:t>
            </a:r>
            <a:r>
              <a:rPr lang="en-US" dirty="0" err="1" smtClean="0"/>
              <a:t>coroutines</a:t>
            </a:r>
            <a:r>
              <a:rPr lang="en-US" dirty="0" smtClean="0"/>
              <a:t> to provide functionality around asynchronous methods will most likely be limited. However </a:t>
            </a:r>
            <a:r>
              <a:rPr lang="en-US" dirty="0" err="1" smtClean="0"/>
              <a:t>Caliburn.Micro</a:t>
            </a:r>
            <a:r>
              <a:rPr lang="en-US" dirty="0" smtClean="0"/>
              <a:t> </a:t>
            </a:r>
            <a:r>
              <a:rPr lang="en-US" dirty="0" err="1" smtClean="0"/>
              <a:t>IResult's</a:t>
            </a:r>
            <a:r>
              <a:rPr lang="en-US" dirty="0" smtClean="0"/>
              <a:t> do have one extra feature in that they provide access to the "</a:t>
            </a:r>
            <a:r>
              <a:rPr lang="en-US" dirty="0" err="1" smtClean="0"/>
              <a:t>ActionExectutionContext</a:t>
            </a:r>
            <a:r>
              <a:rPr lang="en-US" dirty="0" smtClean="0"/>
              <a:t>", this provides access to the View in a more controlled manner and means any view interaction code can be </a:t>
            </a:r>
            <a:r>
              <a:rPr lang="en-US" dirty="0" err="1" smtClean="0"/>
              <a:t>seperate</a:t>
            </a:r>
            <a:r>
              <a:rPr lang="en-US" dirty="0" smtClean="0"/>
              <a:t> from  the View Model.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OptionsViewModel</a:t>
            </a:r>
            <a:r>
              <a:rPr lang="en-US" dirty="0" smtClean="0"/>
              <a:t> and </a:t>
            </a:r>
            <a:r>
              <a:rPr lang="en-US" dirty="0" err="1" smtClean="0"/>
              <a:t>OptionsView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Validation: </a:t>
            </a:r>
            <a:r>
              <a:rPr lang="en-US" dirty="0" err="1" smtClean="0"/>
              <a:t>ConventionManager.ApplyValidation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hlinkClick r:id="rId3"/>
              </a:rPr>
              <a:t>Caliburn.Micro - is it possible to validate on exceptions with convention-based bindings?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err="1" smtClean="0"/>
              <a:t>ConventionManager.ApplyValidation</a:t>
            </a:r>
            <a:r>
              <a:rPr lang="en-US" dirty="0" smtClean="0"/>
              <a:t> = (binding, </a:t>
            </a:r>
            <a:r>
              <a:rPr lang="en-US" dirty="0" err="1" smtClean="0"/>
              <a:t>viewModelType</a:t>
            </a:r>
            <a:r>
              <a:rPr lang="en-US" dirty="0" smtClean="0"/>
              <a:t>, property) =&gt; { </a:t>
            </a:r>
            <a:r>
              <a:rPr lang="en-US" dirty="0" err="1" smtClean="0"/>
              <a:t>binding.ValidatesOnExceptions</a:t>
            </a:r>
            <a:r>
              <a:rPr lang="en-US" dirty="0" smtClean="0"/>
              <a:t> = true; };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Besides customizing</a:t>
            </a:r>
            <a:r>
              <a:rPr lang="en-US" baseline="0" dirty="0" smtClean="0"/>
              <a:t> convention, you can customize </a:t>
            </a:r>
            <a:r>
              <a:rPr lang="en-US" baseline="0" dirty="0" err="1" smtClean="0"/>
              <a:t>IoC</a:t>
            </a:r>
            <a:r>
              <a:rPr lang="en-US" baseline="0" dirty="0" smtClean="0"/>
              <a:t> container, Logger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62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documentation is</a:t>
            </a:r>
            <a:r>
              <a:rPr lang="en-US" baseline="0" dirty="0" smtClean="0"/>
              <a:t> pretty good and evolving. </a:t>
            </a:r>
            <a:r>
              <a:rPr lang="en-US" dirty="0" smtClean="0"/>
              <a:t>There are much</a:t>
            </a:r>
            <a:r>
              <a:rPr lang="en-US" baseline="0" dirty="0" smtClean="0"/>
              <a:t> more detail and code samples at </a:t>
            </a:r>
            <a:r>
              <a:rPr lang="en-US" baseline="0" dirty="0" err="1" smtClean="0"/>
              <a:t>CodePlex</a:t>
            </a:r>
            <a:r>
              <a:rPr lang="en-US" baseline="0" dirty="0" smtClean="0"/>
              <a:t> site.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Rob Eisenberg is also working on a JavaScript SPA framework supporting MVVM, messaging, navigation, and so on called </a:t>
            </a:r>
            <a:r>
              <a:rPr lang="en-US" baseline="0" dirty="0" err="1" smtClean="0"/>
              <a:t>DurandalJS</a:t>
            </a:r>
            <a:r>
              <a:rPr lang="en-US" baseline="0" dirty="0" smtClean="0"/>
              <a:t> which Jason Clark will provide a lab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 I</a:t>
            </a:r>
            <a:r>
              <a:rPr lang="en-US" baseline="0" dirty="0" smtClean="0"/>
              <a:t> will begin the talk with Windows Runtime or </a:t>
            </a:r>
            <a:r>
              <a:rPr lang="en-US" dirty="0" err="1" smtClean="0"/>
              <a:t>WinRT</a:t>
            </a:r>
            <a:endParaRPr lang="en-US" dirty="0" smtClean="0"/>
          </a:p>
          <a:p>
            <a:r>
              <a:rPr lang="en-US" dirty="0" smtClean="0"/>
              <a:t>Next talk a little bit about XAML and</a:t>
            </a:r>
            <a:r>
              <a:rPr lang="en-US" baseline="0" dirty="0" smtClean="0"/>
              <a:t> MVVM</a:t>
            </a:r>
          </a:p>
          <a:p>
            <a:r>
              <a:rPr lang="en-US" baseline="0" dirty="0" smtClean="0"/>
              <a:t>Then I will talk about Caliburn.Micro starting with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little bit of history</a:t>
            </a:r>
          </a:p>
          <a:p>
            <a:r>
              <a:rPr lang="en-US" baseline="0" dirty="0" smtClean="0"/>
              <a:t>Overview about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and Caliburn.Micro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go to each topic by showing some slide and demo code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Caliburn.Micro</a:t>
            </a:r>
            <a:endParaRPr lang="en-US" dirty="0" smtClean="0"/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Conventions</a:t>
            </a:r>
          </a:p>
          <a:p>
            <a:pPr lvl="1"/>
            <a:r>
              <a:rPr lang="en-US" dirty="0" smtClean="0"/>
              <a:t>Actions (Where is </a:t>
            </a:r>
            <a:r>
              <a:rPr lang="en-US" dirty="0" err="1" smtClean="0"/>
              <a:t>ICommand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Event Aggregator</a:t>
            </a:r>
          </a:p>
          <a:p>
            <a:pPr lvl="1"/>
            <a:r>
              <a:rPr lang="en-US" dirty="0" err="1" smtClean="0"/>
              <a:t>WinRT</a:t>
            </a:r>
            <a:r>
              <a:rPr lang="en-US" dirty="0" smtClean="0"/>
              <a:t> specific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CaliburnApplication</a:t>
            </a:r>
            <a:r>
              <a:rPr lang="en-US" dirty="0" smtClean="0"/>
              <a:t> (Where is </a:t>
            </a:r>
            <a:r>
              <a:rPr lang="en-US" dirty="0" err="1" smtClean="0"/>
              <a:t>Bootstrapper</a:t>
            </a:r>
            <a:r>
              <a:rPr lang="en-US" dirty="0" smtClean="0"/>
              <a:t>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WinRTContainer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Navigation</a:t>
            </a:r>
          </a:p>
          <a:p>
            <a:pPr lvl="1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haring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Settings</a:t>
            </a:r>
          </a:p>
          <a:p>
            <a:pPr lvl="1"/>
            <a:r>
              <a:rPr lang="en-US" dirty="0" smtClean="0"/>
              <a:t>Misc.</a:t>
            </a:r>
          </a:p>
          <a:p>
            <a:pPr lvl="1"/>
            <a:r>
              <a:rPr lang="en-US" dirty="0" smtClean="0"/>
              <a:t>	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Design-Time support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PCL</a:t>
            </a:r>
            <a:endParaRPr lang="en-US" dirty="0" smtClean="0"/>
          </a:p>
          <a:p>
            <a:pPr lvl="1"/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9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Silverlight developer </a:t>
            </a:r>
            <a:r>
              <a:rPr lang="en-US" dirty="0" smtClean="0"/>
              <a:t>has </a:t>
            </a:r>
            <a:r>
              <a:rPr lang="en-US" baseline="0" dirty="0" smtClean="0"/>
              <a:t>to </a:t>
            </a:r>
            <a:r>
              <a:rPr lang="en-US" baseline="0" dirty="0" smtClean="0"/>
              <a:t>remember PDC 2010 when Bob Muglia said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“Our Silverlight strategy and focus going forward has shifted.”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 were a lot of rumors about Microsoft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going all-in with HTML5 and might abandon XAML or even .NET in Windows 8.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bothered developers were that Microsoft didn’t say anything and want us to wait for the 1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conference.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http://blogs.msdn.com/b/silverlight/archive/2010/11/01/pdc-and-silverlight.aspx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http://timheuer.com/blog/archive/2010/11/01/silverlight-is-dead-long-live-silverlight.aspx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 BUILD 2011, Microsoft officially</a:t>
            </a:r>
            <a:r>
              <a:rPr lang="en-US" baseline="0" dirty="0" smtClean="0"/>
              <a:t> introduced Windows 8 and how to develop apps for their new platform with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Runtime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green side is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and the blue side is the desktop apps, .NET, Win32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turned out that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does support HTML5, but it also supports XAML/C#/VB and C++ stacks as well.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 developed by 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known as Windows Store apps or Metro-style apps. That's why many people including me also use term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to refer to Windows Store app. (However, in the future, Microsoft might let people develop other kind of apps 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Wild guessing)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Original diagram from Lap around the Windows Runtime at BUILD</a:t>
            </a:r>
            <a:r>
              <a:rPr lang="en-US" baseline="0" dirty="0" smtClean="0"/>
              <a:t> 2011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5"/>
              </a:rPr>
              <a:t>http://channel9.msdn.com/Events/Build/BUILD2011/PLAT-874T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developed using .NET (XAML/C#/VB/F#) is still running on CLR which is the same CLR.dll that runs .NET 4.5 app. However,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is using a subset of APIs and is using different profile (e.g., client profile)</a:t>
            </a:r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7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diagram from Lap around the Windows Runtime at BUILD</a:t>
            </a:r>
            <a:r>
              <a:rPr lang="en-US" baseline="0" dirty="0" smtClean="0"/>
              <a:t> 2011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http://channel9.msdn.com/Events/Build/BUILD2011/PLAT-874T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baseline="0" dirty="0" smtClean="0"/>
              <a:t> what is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Behind the scenes,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new set of COM-based (e.g., every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implements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IUnknown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does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refcounting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native APIs on the Windows 8. The API definition is defined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metadata format similar to .NET.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have done COM, you should remember the old friend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IUnknown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Besides creating modern APIs that is cloud-ready, sandboxed, the design objective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creating APIs that is accessible to .NET and JavaScript developers.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exposed their APIs to C/C++, JavaScript, and .NET stacks through "projections mechanism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IInspectable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)."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Fortunately, as a .NET developer, we don’t need to worry about it. Besides, emphasis on asynchronous and API changes, the programming model is pretty much the same.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metadata is stored in .</a:t>
            </a:r>
            <a:r>
              <a:rPr lang="en-US" baseline="0" dirty="0" err="1" smtClean="0"/>
              <a:t>winmd</a:t>
            </a:r>
            <a:r>
              <a:rPr lang="en-US" baseline="0" dirty="0" smtClean="0"/>
              <a:t> file like .NET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6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XAML – Extensible Application Markup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have done WPF or Silverlight, you should be familiar with XAML which is a declarative XML-based language also available on Windows Phone, and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it is a mark up language like HTML, but XAML elements are real objects with properties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we talk about XAML-based application</a:t>
            </a:r>
            <a:r>
              <a:rPr lang="en-US" baseline="0" dirty="0" smtClean="0"/>
              <a:t> development and Caliburn.Micro, we will always hear MVVM.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MVVM?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Model: Data, Services, Business Logic etc.</a:t>
            </a:r>
          </a:p>
          <a:p>
            <a:r>
              <a:rPr lang="en-US" baseline="0" dirty="0" smtClean="0"/>
              <a:t>View: UI, Interaction, etc.</a:t>
            </a:r>
          </a:p>
          <a:p>
            <a:r>
              <a:rPr lang="en-US" baseline="0" dirty="0" err="1" smtClean="0"/>
              <a:t>ViewModel</a:t>
            </a:r>
            <a:r>
              <a:rPr lang="en-US" baseline="0" dirty="0" smtClean="0"/>
              <a:t>: View Logic, Data  management, An object that purely represents state to the view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r>
              <a:rPr lang="en-US" baseline="0" dirty="0" smtClean="0"/>
              <a:t> is one of the UI architecture patterns similar to MVC (ASP.NET MVC) and MVP (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). They provide clean separation of concerns between Presentation and Data. Model and View are the same for all patterns, the differences are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in MVVM, Controller in MVC, and Presenter in MVP,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way to think about these patterns is how they treat state. Controller is completely stateless and event driven while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is completely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and eventless while Presenter is in the middle. (http://www.infoq.com/articles/Rob-Eisenberg-Caliburn)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MVVM is a natural pattern for XAML because of the rich data bindings </a:t>
            </a:r>
            <a:r>
              <a:rPr lang="en-US" baseline="0" dirty="0" smtClean="0"/>
              <a:t>capabilities that bind View and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loosely.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Rich Data Bindings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Commands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7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how we can use MVVM pattern with XAML?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know we should implement model in a data layer or web services somewhere.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View should be in XAML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ViewModel</a:t>
            </a:r>
            <a:r>
              <a:rPr lang="en-US" baseline="0" dirty="0" smtClean="0"/>
              <a:t> is somewhere between our View and Model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</a:t>
            </a:r>
            <a:r>
              <a:rPr lang="en-US" dirty="0" smtClean="0"/>
              <a:t>Out-of-the-box, you can do MVVM</a:t>
            </a:r>
            <a:r>
              <a:rPr lang="en-US" baseline="0" dirty="0" smtClean="0"/>
              <a:t> with binding, </a:t>
            </a:r>
            <a:r>
              <a:rPr lang="en-US" baseline="0" dirty="0" err="1" smtClean="0"/>
              <a:t>ICommand</a:t>
            </a:r>
            <a:r>
              <a:rPr lang="en-US" baseline="0" dirty="0" smtClean="0"/>
              <a:t>, INPC,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as your application grows, many questions arise.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and how to</a:t>
            </a:r>
            <a:r>
              <a:rPr lang="en-US" baseline="0" dirty="0" smtClean="0"/>
              <a:t> instantiate View and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and links them together?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Beginners have done something like these…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XAML is declarative which is good, but bindings</a:t>
            </a:r>
            <a:r>
              <a:rPr lang="en-US" baseline="0" dirty="0" smtClean="0"/>
              <a:t> can still be very verbose.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Later you may need </a:t>
            </a:r>
            <a:r>
              <a:rPr lang="en-US" baseline="0" dirty="0" err="1" smtClean="0"/>
              <a:t>IoC</a:t>
            </a:r>
            <a:r>
              <a:rPr lang="en-US" baseline="0" dirty="0" smtClean="0"/>
              <a:t> container (some people called it DI container), Pub/Sub implementation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Blendability</a:t>
            </a:r>
            <a:r>
              <a:rPr lang="en-US" baseline="0" dirty="0" smtClean="0"/>
              <a:t> or design-time support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 Eisenberg from Blue Spire</a:t>
            </a:r>
          </a:p>
          <a:p>
            <a:endParaRPr lang="en-US" dirty="0" smtClean="0"/>
          </a:p>
          <a:p>
            <a:r>
              <a:rPr lang="en-US" dirty="0" smtClean="0"/>
              <a:t>When</a:t>
            </a:r>
            <a:r>
              <a:rPr lang="en-US" baseline="0" dirty="0" smtClean="0"/>
              <a:t> WPF first came out (2006?), MVVM pattern was not so widely-known. Early adopters were trying to leverage data bindings and commands effectively. </a:t>
            </a:r>
            <a:r>
              <a:rPr lang="en-US" dirty="0" smtClean="0"/>
              <a:t>Rob came up with </a:t>
            </a:r>
            <a:r>
              <a:rPr lang="en-US" dirty="0" err="1" smtClean="0"/>
              <a:t>Caliburn</a:t>
            </a:r>
            <a:r>
              <a:rPr lang="en-US" dirty="0" smtClean="0"/>
              <a:t> to</a:t>
            </a:r>
            <a:r>
              <a:rPr lang="en-US" baseline="0" dirty="0" smtClean="0"/>
              <a:t> help his company develop WPF applications for his clients,</a:t>
            </a:r>
          </a:p>
          <a:p>
            <a:endParaRPr lang="en-US" baseline="0" dirty="0" smtClean="0"/>
          </a:p>
          <a:p>
            <a:r>
              <a:rPr lang="en-US" dirty="0" err="1" smtClean="0"/>
              <a:t>Caliburn</a:t>
            </a:r>
            <a:r>
              <a:rPr lang="en-US" dirty="0" smtClean="0"/>
              <a:t> has a lot of</a:t>
            </a:r>
            <a:r>
              <a:rPr lang="en-US" baseline="0" dirty="0" smtClean="0"/>
              <a:t> cool concepts such as </a:t>
            </a:r>
            <a:r>
              <a:rPr lang="en-US" baseline="0" dirty="0" err="1" smtClean="0"/>
              <a:t>ViewLocator</a:t>
            </a:r>
            <a:r>
              <a:rPr lang="en-US" baseline="0" dirty="0" smtClean="0"/>
              <a:t>, Actions, </a:t>
            </a:r>
            <a:r>
              <a:rPr lang="en-US" baseline="0" dirty="0" err="1" smtClean="0"/>
              <a:t>Coroutines</a:t>
            </a:r>
            <a:r>
              <a:rPr lang="en-US" baseline="0" dirty="0" smtClean="0"/>
              <a:t>, etc. and he presented these concepts in a demo framework at his session, “Build Your Own MVVM Framework” at MIX 2010.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the talk, many people had come to him and expressed an interest in an official version of what were shown at the conference. Hence, the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project was born,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an open source project in </a:t>
            </a:r>
            <a:r>
              <a:rPr lang="en-US" baseline="0" dirty="0" err="1" smtClean="0"/>
              <a:t>CodePlex</a:t>
            </a:r>
            <a:r>
              <a:rPr lang="en-US" baseline="0" dirty="0" smtClean="0"/>
              <a:t> and very active.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current release version is 1.5.2, but the version 2.0 preview that is based on PCL is coming.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Although, breaking API changes are expected with version 2.0, many concepts that I will be talking about today should </a:t>
            </a:r>
            <a:r>
              <a:rPr lang="en-US" baseline="0" dirty="0" smtClean="0"/>
              <a:t>note change.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XAML-based application seems to have different way to start the application. In </a:t>
            </a:r>
            <a:r>
              <a:rPr lang="en-US" dirty="0" err="1" smtClean="0"/>
              <a:t>WinRT</a:t>
            </a:r>
            <a:r>
              <a:rPr lang="en-US" dirty="0" smtClean="0"/>
              <a:t> app, </a:t>
            </a:r>
            <a:r>
              <a:rPr lang="en-US" dirty="0" err="1" smtClean="0"/>
              <a:t>Windows.UI.Xaml.Application</a:t>
            </a:r>
            <a:r>
              <a:rPr lang="en-US" dirty="0" smtClean="0"/>
              <a:t> acts</a:t>
            </a:r>
            <a:r>
              <a:rPr lang="en-US" baseline="0" dirty="0" smtClean="0"/>
              <a:t> as a app entry</a:t>
            </a:r>
            <a:r>
              <a:rPr lang="en-US" dirty="0" smtClean="0"/>
              <a:t>, so </a:t>
            </a:r>
            <a:r>
              <a:rPr lang="en-US" dirty="0" err="1" smtClean="0"/>
              <a:t>Caliburn.Micro</a:t>
            </a:r>
            <a:r>
              <a:rPr lang="en-US" baseline="0" dirty="0" smtClean="0"/>
              <a:t> doesn’t use </a:t>
            </a:r>
            <a:r>
              <a:rPr lang="en-US" baseline="0" dirty="0" err="1" smtClean="0"/>
              <a:t>Bootstrapper</a:t>
            </a:r>
            <a:r>
              <a:rPr lang="en-US" baseline="0" dirty="0" smtClean="0"/>
              <a:t> like in WPF, Silverlight, or Windows Phone version.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Caliburn.Micro</a:t>
            </a:r>
            <a:r>
              <a:rPr lang="en-US" baseline="0" dirty="0" smtClean="0"/>
              <a:t> comes with a simple </a:t>
            </a:r>
            <a:r>
              <a:rPr lang="en-US" baseline="0" dirty="0" err="1" smtClean="0"/>
              <a:t>IoC</a:t>
            </a:r>
            <a:r>
              <a:rPr lang="en-US" baseline="0" dirty="0" smtClean="0"/>
              <a:t> container, but for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, it also comes with specialize version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still do either View-First or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-First for app initialization, but to use Navigation service, you have to do View-First. Navigation is a native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way to go from one page to another page. It also keep track of page stacks, so you can provide go-back button to users similar to browser.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the initialization, you can then use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-First which is the preferred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way.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 Windows Store app can support what is called Charms (show the real charms, Search, Share, Devices, and Settings)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support Setting charms, it can be cumbersome, and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can help. (</a:t>
            </a:r>
            <a:r>
              <a:rPr lang="en-US" baseline="0" dirty="0" err="1" smtClean="0"/>
              <a:t>App.xaml.cs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OptionsView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Windows 8 and existing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version (1.5.2), it used to depend on </a:t>
            </a:r>
            <a:r>
              <a:rPr lang="en-US" baseline="0" dirty="0" err="1" smtClean="0"/>
              <a:t>Callisto</a:t>
            </a:r>
            <a:r>
              <a:rPr lang="en-US" baseline="0" dirty="0" smtClean="0"/>
              <a:t> which is a toolkit created by Tim </a:t>
            </a:r>
            <a:r>
              <a:rPr lang="en-US" baseline="0" dirty="0" err="1" smtClean="0"/>
              <a:t>Heuer</a:t>
            </a:r>
            <a:r>
              <a:rPr lang="en-US" baseline="0" dirty="0" smtClean="0"/>
              <a:t>. http://timheuer.com/blog/archive/2012/05/31/introducing-callisto-a-xaml-toolkit-for-metro-apps.aspx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Windows 8.1 now has a </a:t>
            </a:r>
            <a:r>
              <a:rPr lang="en-US" baseline="0" dirty="0" err="1" smtClean="0"/>
              <a:t>Flyout</a:t>
            </a:r>
            <a:r>
              <a:rPr lang="en-US" baseline="0" dirty="0" smtClean="0"/>
              <a:t> control and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v 2.0 is using that instead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err="1" smtClean="0"/>
              <a:t>WinRT</a:t>
            </a:r>
            <a:r>
              <a:rPr lang="en-US" baseline="0" dirty="0" smtClean="0"/>
              <a:t> app can be both Share source and Share target, in the Instant Bingo app, I make it a Share source, and we just have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that we wants it to act as a Share source implements </a:t>
            </a:r>
            <a:r>
              <a:rPr lang="en-US" baseline="0" dirty="0" err="1" smtClean="0"/>
              <a:t>ISupportSharing</a:t>
            </a:r>
            <a:r>
              <a:rPr lang="en-US" baseline="0" dirty="0" smtClean="0"/>
              <a:t>. (</a:t>
            </a:r>
            <a:r>
              <a:rPr lang="en-US" baseline="0" dirty="0" err="1" smtClean="0"/>
              <a:t>PatternsViewModel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show how we could use </a:t>
            </a:r>
            <a:r>
              <a:rPr lang="en-US" dirty="0" err="1" smtClean="0"/>
              <a:t>Caliburn.Micro</a:t>
            </a:r>
            <a:r>
              <a:rPr lang="en-US" dirty="0" smtClean="0"/>
              <a:t>, I prepare</a:t>
            </a:r>
            <a:r>
              <a:rPr lang="en-US" baseline="0" dirty="0" smtClean="0"/>
              <a:t> a simple game (no skills involved)</a:t>
            </a:r>
          </a:p>
          <a:p>
            <a:endParaRPr lang="en-US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you are interested, model part is written in F# while the Views and </a:t>
            </a:r>
            <a:r>
              <a:rPr lang="en-US" baseline="0" dirty="0" err="1" smtClean="0"/>
              <a:t>ViewModels</a:t>
            </a:r>
            <a:r>
              <a:rPr lang="en-US" baseline="0" dirty="0" smtClean="0"/>
              <a:t> are in C# and XAML.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Based on a bingo</a:t>
            </a:r>
            <a:r>
              <a:rPr lang="en-US" baseline="0" dirty="0" smtClean="0"/>
              <a:t> game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5 by 5 bingo card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 of balls are called instantly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player won credits if a card matches any pre-defined patterns (e.g., corners, air plane)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*** Log ***</a:t>
            </a:r>
          </a:p>
          <a:p>
            <a:r>
              <a:rPr lang="en-US" baseline="0" dirty="0" smtClean="0"/>
              <a:t>Binding </a:t>
            </a:r>
            <a:r>
              <a:rPr lang="en-US" baseline="0" dirty="0" err="1" smtClean="0"/>
              <a:t>InstantBingo.Views.MainView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InstantBingo.ViewModels.MainViewModel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Action Convention Applied: Action </a:t>
            </a:r>
            <a:r>
              <a:rPr lang="en-US" baseline="0" dirty="0" err="1" smtClean="0"/>
              <a:t>NavigateToPatternsView</a:t>
            </a:r>
            <a:r>
              <a:rPr lang="en-US" baseline="0" dirty="0" smtClean="0"/>
              <a:t> on element </a:t>
            </a:r>
            <a:r>
              <a:rPr lang="en-US" baseline="0" dirty="0" err="1" smtClean="0"/>
              <a:t>NavigateToPatternsView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Action Convention Applied: Action </a:t>
            </a:r>
            <a:r>
              <a:rPr lang="en-US" baseline="0" dirty="0" err="1" smtClean="0"/>
              <a:t>PlayBingo</a:t>
            </a:r>
            <a:r>
              <a:rPr lang="en-US" baseline="0" dirty="0" smtClean="0"/>
              <a:t> on element </a:t>
            </a:r>
            <a:r>
              <a:rPr lang="en-US" baseline="0" dirty="0" err="1" smtClean="0"/>
              <a:t>PlayBingo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Binding </a:t>
            </a:r>
            <a:r>
              <a:rPr lang="en-US" baseline="0" dirty="0" err="1" smtClean="0"/>
              <a:t>InstantBingo.Views.SoundView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InstantBingo.ViewModels.SoundViewModel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SoundPlayer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Binding </a:t>
            </a:r>
            <a:r>
              <a:rPr lang="en-US" baseline="0" dirty="0" err="1" smtClean="0"/>
              <a:t>InstantBingo.Views.BingoCardView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InstantBingo.ViewModels.BingoCardViewModel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HasSquares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HasPatternName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PatternName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BingoCard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Binding </a:t>
            </a:r>
            <a:r>
              <a:rPr lang="en-US" baseline="0" dirty="0" err="1" smtClean="0"/>
              <a:t>InstantBingo.Views.BallCallsView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InstantBingo.ViewModels.BallCallsViewModel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HasBallCalls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BallCalls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Binding </a:t>
            </a:r>
            <a:r>
              <a:rPr lang="en-US" baseline="0" dirty="0" err="1" smtClean="0"/>
              <a:t>InstantBingo.Views.PlayerInfoView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InstantBingo.ViewModels.PlayerInfoViewModel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PlayerName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Credits.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PlayerInfo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NumberOfPatternWon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Invoking Action: </a:t>
            </a:r>
            <a:r>
              <a:rPr lang="en-US" baseline="0" dirty="0" err="1" smtClean="0"/>
              <a:t>PlayBingo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Invoking Action: </a:t>
            </a:r>
            <a:r>
              <a:rPr lang="en-US" baseline="0" dirty="0" err="1" smtClean="0"/>
              <a:t>NavigateToPatternsView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</a:t>
            </a:r>
            <a:r>
              <a:rPr lang="en-US" baseline="0" dirty="0" err="1" smtClean="0"/>
              <a:t>InstantBingo.Views.PatternsView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InstantBingo.ViewModels.PatternsViewModel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ItemTemplate</a:t>
            </a:r>
            <a:r>
              <a:rPr lang="en-US" baseline="0" dirty="0" smtClean="0"/>
              <a:t> applied to </a:t>
            </a:r>
            <a:r>
              <a:rPr lang="en-US" baseline="0" dirty="0" err="1" smtClean="0"/>
              <a:t>PatternCounts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PatternCounts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Binding Convention Applied: Element Name.</a:t>
            </a:r>
          </a:p>
          <a:p>
            <a:r>
              <a:rPr lang="en-US" baseline="0" dirty="0" smtClean="0"/>
              <a:t>Binding Convention Applied: Element Count.</a:t>
            </a:r>
          </a:p>
          <a:p>
            <a:r>
              <a:rPr lang="en-US" baseline="0" dirty="0" smtClean="0"/>
              <a:t>Action: </a:t>
            </a:r>
            <a:r>
              <a:rPr lang="en-US" baseline="0" dirty="0" err="1" smtClean="0"/>
              <a:t>GoBack</a:t>
            </a:r>
            <a:r>
              <a:rPr lang="en-US" baseline="0" dirty="0" smtClean="0"/>
              <a:t> availability update.</a:t>
            </a:r>
          </a:p>
          <a:p>
            <a:r>
              <a:rPr lang="en-US" baseline="0" dirty="0" smtClean="0"/>
              <a:t>Action: </a:t>
            </a:r>
            <a:r>
              <a:rPr lang="en-US" baseline="0" dirty="0" err="1" smtClean="0"/>
              <a:t>GoBack</a:t>
            </a:r>
            <a:r>
              <a:rPr lang="en-US" baseline="0" dirty="0" smtClean="0"/>
              <a:t> availability update.</a:t>
            </a:r>
          </a:p>
          <a:p>
            <a:r>
              <a:rPr lang="en-US" baseline="0" dirty="0" smtClean="0"/>
              <a:t>Binding </a:t>
            </a:r>
            <a:r>
              <a:rPr lang="en-US" baseline="0" dirty="0" err="1" smtClean="0"/>
              <a:t>InstantBingo.Views.PatternCountView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InstantBingo.ViewModels.PatternCountViewModel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***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729021" cy="1508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5086" y="526330"/>
            <a:ext cx="1913945" cy="10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0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8A3096A-6439-4F5A-A4AC-F7B1E2232E5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1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767932" cy="15087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5086" y="526330"/>
            <a:ext cx="1913945" cy="10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99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A3096A-6439-4F5A-A4AC-F7B1E2232E5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55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660928" cy="1508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5086" y="526330"/>
            <a:ext cx="1913945" cy="10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0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719294" cy="1508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5086" y="526330"/>
            <a:ext cx="1913945" cy="10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592834" cy="1508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5086" y="526330"/>
            <a:ext cx="1913945" cy="10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21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70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544196" cy="1508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5086" y="526330"/>
            <a:ext cx="1913945" cy="10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9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826298" cy="1508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5086" y="526330"/>
            <a:ext cx="1913945" cy="10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8A3096A-6439-4F5A-A4AC-F7B1E2232E5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35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karlk.i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aliburnmicro.codeplex.com/" TargetMode="External"/><Relationship Id="rId7" Type="http://schemas.openxmlformats.org/officeDocument/2006/relationships/hyperlink" Target="http://karlk.i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karlk.im/nashdotnet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karlk.im/blog/winrt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7.png"/><Relationship Id="rId7" Type="http://schemas.openxmlformats.org/officeDocument/2006/relationships/hyperlink" Target="https://caliburnmicro.codeplex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liburnproject.org/" TargetMode="External"/><Relationship Id="rId5" Type="http://schemas.openxmlformats.org/officeDocument/2006/relationships/hyperlink" Target="http://channel9.msdn.com/events/MIX/MIX10/EX15" TargetMode="External"/><Relationship Id="rId4" Type="http://schemas.openxmlformats.org/officeDocument/2006/relationships/hyperlink" Target="https://twitter.com/EisenbergEffec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06213" y="4357991"/>
            <a:ext cx="3511685" cy="2062264"/>
          </a:xfrm>
          <a:prstGeom prst="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22000">
                <a:schemeClr val="bg2"/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5" y="2142572"/>
            <a:ext cx="3113903" cy="1666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1880" y="2631666"/>
            <a:ext cx="8330119" cy="930694"/>
          </a:xfrm>
        </p:spPr>
        <p:txBody>
          <a:bodyPr>
            <a:normAutofit/>
          </a:bodyPr>
          <a:lstStyle/>
          <a:p>
            <a:r>
              <a:rPr lang="en-US" sz="4400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</a:t>
            </a:r>
            <a:r>
              <a:rPr lang="en-US" sz="4400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4400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endParaRPr lang="en-US" sz="4400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0725" y="4945335"/>
            <a:ext cx="2791011" cy="1142254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kimsk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http://karlk.im</a:t>
            </a: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karlkim@outlook.com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53336" y="4432946"/>
            <a:ext cx="321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Karlkim Suwanmongkol</a:t>
            </a:r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72758" y="5466442"/>
            <a:ext cx="307040" cy="274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3336" y="4967385"/>
            <a:ext cx="354267" cy="3406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830" y="5849980"/>
            <a:ext cx="303558" cy="3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Conventions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 and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ViewModel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resolution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Bindings</a:t>
            </a:r>
          </a:p>
          <a:p>
            <a:pPr marL="0" indent="0">
              <a:buNone/>
            </a:pP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does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knows that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PlayerName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should be bound to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TextBlock.Text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 you don’t like the default conventions?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XAML binding syntax still works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Customization via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ConventionManager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66368" y="2597660"/>
            <a:ext cx="5657182" cy="723798"/>
            <a:chOff x="3266368" y="2597660"/>
            <a:chExt cx="5657182" cy="723798"/>
          </a:xfrm>
        </p:grpSpPr>
        <p:sp>
          <p:nvSpPr>
            <p:cNvPr id="4" name="Rectangle 3"/>
            <p:cNvSpPr/>
            <p:nvPr/>
          </p:nvSpPr>
          <p:spPr>
            <a:xfrm>
              <a:off x="3266368" y="2597660"/>
              <a:ext cx="2119278" cy="72379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bg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BingoCard</a:t>
              </a:r>
              <a:r>
                <a:rPr lang="en-US" sz="16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</a:t>
              </a: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77956" y="2597660"/>
              <a:ext cx="2045594" cy="7237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bg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BingoCard</a:t>
              </a:r>
              <a:r>
                <a:rPr lang="en-US" sz="16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ViewModel</a:t>
              </a: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Up-Down Arrow 6"/>
            <p:cNvSpPr/>
            <p:nvPr/>
          </p:nvSpPr>
          <p:spPr>
            <a:xfrm rot="5400000">
              <a:off x="6016943" y="2408956"/>
              <a:ext cx="246888" cy="1095161"/>
            </a:xfrm>
            <a:prstGeom prst="up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64840" y="3711557"/>
            <a:ext cx="6288081" cy="653532"/>
            <a:chOff x="3498190" y="3844907"/>
            <a:chExt cx="6288081" cy="6535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8190" y="3844907"/>
              <a:ext cx="2257425" cy="3048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3196" y="3844907"/>
              <a:ext cx="1990725" cy="3048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sp>
          <p:nvSpPr>
            <p:cNvPr id="12" name="Up-Down Arrow 11"/>
            <p:cNvSpPr/>
            <p:nvPr/>
          </p:nvSpPr>
          <p:spPr>
            <a:xfrm rot="5400000">
              <a:off x="6141609" y="3656738"/>
              <a:ext cx="245591" cy="681138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8202" y="4212689"/>
              <a:ext cx="2057400" cy="28575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sp>
          <p:nvSpPr>
            <p:cNvPr id="14" name="Up-Down Arrow 13"/>
            <p:cNvSpPr/>
            <p:nvPr/>
          </p:nvSpPr>
          <p:spPr>
            <a:xfrm rot="5400000">
              <a:off x="6142053" y="3998278"/>
              <a:ext cx="245591" cy="681138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846" y="4210572"/>
              <a:ext cx="3019425" cy="28575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2825" y="5134446"/>
            <a:ext cx="5800725" cy="4667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367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0.25247 0.0027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Re-visit Instant </a:t>
            </a:r>
            <a:r>
              <a:rPr lang="en-US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ingo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272362" y="2199804"/>
            <a:ext cx="5890312" cy="3647920"/>
            <a:chOff x="440638" y="1834001"/>
            <a:chExt cx="5890312" cy="3647920"/>
          </a:xfrm>
        </p:grpSpPr>
        <p:grpSp>
          <p:nvGrpSpPr>
            <p:cNvPr id="16" name="Group 15"/>
            <p:cNvGrpSpPr/>
            <p:nvPr/>
          </p:nvGrpSpPr>
          <p:grpSpPr>
            <a:xfrm>
              <a:off x="534256" y="1897501"/>
              <a:ext cx="5703932" cy="3514570"/>
              <a:chOff x="3062287" y="1519237"/>
              <a:chExt cx="6067425" cy="3819525"/>
            </a:xfrm>
            <a:effectLst>
              <a:reflection blurRad="6350" stA="50000" endA="300" endPos="55500" dist="50800" dir="5400000" sy="-100000" algn="bl" rotWithShape="0"/>
            </a:effectLst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2287" y="1519237"/>
                <a:ext cx="6067425" cy="381952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8812" y="1975362"/>
                <a:ext cx="5162918" cy="2905731"/>
              </a:xfrm>
              <a:prstGeom prst="rect">
                <a:avLst/>
              </a:prstGeom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6219138" y="183400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25488" y="5398222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0638" y="539302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0543" y="1863030"/>
              <a:ext cx="83625" cy="4571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4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Bootstrap (</a:t>
            </a:r>
            <a:r>
              <a:rPr lang="en-US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MainView</a:t>
            </a:r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View-First)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28" y="1997612"/>
            <a:ext cx="9784080" cy="4206240"/>
          </a:xfrm>
        </p:spPr>
        <p:txBody>
          <a:bodyPr>
            <a:normAutofit lnSpcReduction="10000"/>
          </a:bodyPr>
          <a:lstStyle/>
          <a:p>
            <a:pPr fontAlgn="ctr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Set up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WinRTContainer</a:t>
            </a:r>
            <a:endPara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ctr"/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CaliburnApplication.DisplayRootView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(View-First) 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font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DisplayRootViewFor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ViewModel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-First)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ootFrame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PrepareViewFirst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Navigate to </a:t>
            </a:r>
            <a:r>
              <a:rPr lang="en-US" sz="2400" b="1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MainView</a:t>
            </a:r>
            <a:endParaRPr lang="en-US" sz="1050" b="1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OnNavigated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font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LocateForViewType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: Looking for </a:t>
            </a:r>
            <a:r>
              <a:rPr lang="en-US" b="1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MainViewModel</a:t>
            </a:r>
            <a:r>
              <a:rPr lang="en-US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instance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 font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LocateTypeForViewType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3" font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TransformName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Get all possible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names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3" font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AssemblySource.FindTypeByNames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Use reflection to get first matching type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 font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IoC.GetInstance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: Get the instance from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container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font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Bind </a:t>
            </a:r>
            <a:r>
              <a:rPr lang="en-US" b="1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MainView</a:t>
            </a:r>
            <a:r>
              <a:rPr lang="en-US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b="1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MainViewModel</a:t>
            </a:r>
            <a:endParaRPr lang="en-US" sz="1050" b="1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996" y="4227636"/>
            <a:ext cx="2324424" cy="101931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2732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From </a:t>
            </a:r>
            <a:r>
              <a:rPr lang="en-US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ContentControl</a:t>
            </a:r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to View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912" y="2454812"/>
            <a:ext cx="6136279" cy="3380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723" y="1964554"/>
            <a:ext cx="2574471" cy="2180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723" y="4503602"/>
            <a:ext cx="2574471" cy="214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336" y="2921997"/>
            <a:ext cx="3000375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4984" y="4821815"/>
            <a:ext cx="4029075" cy="5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 rot="10800000">
            <a:off x="4180113" y="2498084"/>
            <a:ext cx="5498405" cy="18288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7083676" y="3074840"/>
            <a:ext cx="182880" cy="189061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591119" y="4965457"/>
            <a:ext cx="2272515" cy="18288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10051061" y="3664941"/>
            <a:ext cx="2130866" cy="18288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5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22865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3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Actions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Where is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ICommand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DelegateCommand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RelayCommand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0533" y="3145304"/>
            <a:ext cx="67088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“There is no </a:t>
            </a:r>
            <a:r>
              <a:rPr lang="en-US" sz="2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ICommand</a:t>
            </a:r>
            <a:r>
              <a:rPr lang="en-US" sz="2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 and there NEVER will be. There is no need. Actions are superior in every way, to the extent that commands can be built on top of them if desired.”</a:t>
            </a:r>
          </a:p>
          <a:p>
            <a:pPr algn="r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Rob Eisenberg</a:t>
            </a:r>
            <a:endParaRPr lang="en-US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5034" y="4559902"/>
            <a:ext cx="2259850" cy="1483220"/>
            <a:chOff x="440638" y="1834001"/>
            <a:chExt cx="5890312" cy="3647920"/>
          </a:xfrm>
        </p:grpSpPr>
        <p:grpSp>
          <p:nvGrpSpPr>
            <p:cNvPr id="6" name="Group 5"/>
            <p:cNvGrpSpPr/>
            <p:nvPr/>
          </p:nvGrpSpPr>
          <p:grpSpPr>
            <a:xfrm>
              <a:off x="534256" y="1897501"/>
              <a:ext cx="5703932" cy="3514570"/>
              <a:chOff x="3062287" y="1519237"/>
              <a:chExt cx="6067425" cy="3819525"/>
            </a:xfrm>
            <a:effectLst>
              <a:reflection blurRad="6350" stA="50000" endA="300" endPos="55500" dist="50800" dir="5400000" sy="-100000" algn="bl" rotWithShape="0"/>
            </a:effectLst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2287" y="1519237"/>
                <a:ext cx="6067425" cy="381952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8812" y="1975362"/>
                <a:ext cx="5162918" cy="2905731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6219138" y="183400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25488" y="5398222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638" y="539302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0543" y="1863030"/>
              <a:ext cx="83625" cy="4571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173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022E-16 L -0.0013 -0.0770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6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 Aggregator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comes with publisher/subscriber implementation called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EventAggregator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 can be either publisher, subscriber, or both.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 uses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IEventAggregator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implementations to publish events and subscribe to events.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 subscribing to events implements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IHandle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&lt;Message&gt;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65034" y="4559902"/>
            <a:ext cx="2259850" cy="1483220"/>
            <a:chOff x="440638" y="1834001"/>
            <a:chExt cx="5890312" cy="3647920"/>
          </a:xfrm>
        </p:grpSpPr>
        <p:grpSp>
          <p:nvGrpSpPr>
            <p:cNvPr id="5" name="Group 4"/>
            <p:cNvGrpSpPr/>
            <p:nvPr/>
          </p:nvGrpSpPr>
          <p:grpSpPr>
            <a:xfrm>
              <a:off x="534256" y="1897501"/>
              <a:ext cx="5703932" cy="3514570"/>
              <a:chOff x="3062287" y="1519237"/>
              <a:chExt cx="6067425" cy="3819525"/>
            </a:xfrm>
            <a:effectLst>
              <a:reflection blurRad="6350" stA="50000" endA="300" endPos="55500" dist="50800" dir="5400000" sy="-100000" algn="bl" rotWithShape="0"/>
            </a:effectLst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2287" y="1519237"/>
                <a:ext cx="6067425" cy="38195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8812" y="1975362"/>
                <a:ext cx="5162918" cy="2905731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219138" y="183400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25488" y="5398222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0638" y="539302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0543" y="1863030"/>
              <a:ext cx="83625" cy="4571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299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Miscellaneous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to get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(version 1.5.2, based on Windows 8,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Callisto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CodePlex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(version 2.0 alpha,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based on Windows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8.1, Blend SDK, PCL)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Design-Time support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Screen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Conductor</a:t>
            </a:r>
          </a:p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Coroutines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PCL implementation allows sharing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ViewModels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in WPF, Silverlight, Windows Store, and Windows Phone apps.</a:t>
            </a: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28600" lvl="1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NashDotNet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sponsors, and everyone for attending my talk!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Rob Eisenberg &amp; his team for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on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CodePlex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://caliburnmicro.codeplex.com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/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Rob also works on a JavaScript SPA framework called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DurandalJS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http://karlk.im/blog/winrt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PowerPoint and Code: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http://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karlk.im/nashdotnet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042" y="403756"/>
            <a:ext cx="1150575" cy="126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196" y="5159325"/>
            <a:ext cx="3369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1819" y="4512539"/>
            <a:ext cx="3645382" cy="2062264"/>
          </a:xfrm>
          <a:prstGeom prst="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22000">
                <a:schemeClr val="bg2"/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844880" y="5099883"/>
            <a:ext cx="3047175" cy="1142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kimsk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http://karlk.im</a:t>
            </a: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karlkim@outlook.com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8942" y="4587494"/>
            <a:ext cx="321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Karlkim Suwanmongkol</a:t>
            </a:r>
          </a:p>
          <a:p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8408364" y="5646748"/>
            <a:ext cx="307040" cy="2741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8942" y="5121933"/>
            <a:ext cx="354267" cy="3406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7436" y="6068923"/>
            <a:ext cx="303558" cy="3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584" y="2279971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XAML and MVVM</a:t>
            </a:r>
          </a:p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lvl="1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WinRT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specific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Conventions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Actions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Aggregator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Misc.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82" y="2279971"/>
            <a:ext cx="5257422" cy="3658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4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2498" y="1398537"/>
            <a:ext cx="10171162" cy="5198509"/>
            <a:chOff x="902498" y="1398537"/>
            <a:chExt cx="10171162" cy="51985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/>
            <p:cNvSpPr/>
            <p:nvPr/>
          </p:nvSpPr>
          <p:spPr>
            <a:xfrm>
              <a:off x="1716157" y="5951586"/>
              <a:ext cx="9357503" cy="645459"/>
            </a:xfrm>
            <a:prstGeom prst="rect">
              <a:avLst/>
            </a:prstGeom>
            <a:solidFill>
              <a:srgbClr val="457EC1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Windows Kernel Services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89155" y="3142060"/>
              <a:ext cx="2284113" cy="784727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JavaScript</a:t>
              </a:r>
            </a:p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(Chakra)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30782" y="3142166"/>
              <a:ext cx="2033842" cy="785883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C/C++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40252" y="3142166"/>
              <a:ext cx="1876939" cy="785883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C#, VB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16029" y="1623337"/>
              <a:ext cx="6365593" cy="631772"/>
            </a:xfrm>
            <a:prstGeom prst="rect">
              <a:avLst/>
            </a:prstGeom>
            <a:solidFill>
              <a:srgbClr val="232323"/>
            </a:solidFill>
            <a:ln w="25400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Metro style Apps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16029" y="4006251"/>
              <a:ext cx="6352411" cy="1849799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31334" y="4540626"/>
              <a:ext cx="2036218" cy="623531"/>
            </a:xfrm>
            <a:prstGeom prst="rect">
              <a:avLst/>
            </a:prstGeom>
            <a:solidFill>
              <a:srgbClr val="65BC46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Communication</a:t>
              </a:r>
            </a:p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 &amp; Data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1334" y="5232550"/>
              <a:ext cx="6122220" cy="476034"/>
            </a:xfrm>
            <a:prstGeom prst="rect">
              <a:avLst/>
            </a:prstGeom>
            <a:solidFill>
              <a:srgbClr val="65BC46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Application Model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33313" y="4540625"/>
              <a:ext cx="1920240" cy="623532"/>
            </a:xfrm>
            <a:prstGeom prst="rect">
              <a:avLst/>
            </a:prstGeom>
            <a:solidFill>
              <a:srgbClr val="65BC46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Devices &amp; Printing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28419" y="4008601"/>
              <a:ext cx="3944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63"/>
              <a:r>
                <a:rPr lang="en-US" sz="2400" dirty="0">
                  <a:solidFill>
                    <a:srgbClr val="FFFFFF"/>
                  </a:solidFill>
                  <a:latin typeface="Segoe UI Semibold"/>
                </a:rPr>
                <a:t>Windows</a:t>
              </a:r>
              <a:r>
                <a:rPr lang="en-US" sz="2400">
                  <a:solidFill>
                    <a:srgbClr val="FFFFFF"/>
                  </a:solidFill>
                  <a:latin typeface="Segoe UI Semibold"/>
                </a:rPr>
                <a:t> Runtime </a:t>
              </a:r>
              <a:r>
                <a:rPr lang="en-US" sz="2400" smtClean="0">
                  <a:solidFill>
                    <a:srgbClr val="FFFFFF"/>
                  </a:solidFill>
                  <a:latin typeface="Segoe UI Semibold"/>
                </a:rPr>
                <a:t>APIs</a:t>
              </a:r>
              <a:endParaRPr lang="en-US" sz="2400" dirty="0">
                <a:solidFill>
                  <a:srgbClr val="FFFFFF"/>
                </a:solidFill>
                <a:latin typeface="Segoe UI Semibold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85885" y="4540626"/>
              <a:ext cx="1922623" cy="623531"/>
            </a:xfrm>
            <a:prstGeom prst="rect">
              <a:avLst/>
            </a:prstGeom>
            <a:solidFill>
              <a:srgbClr val="65BC46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Graphics &amp; Media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88134" y="2342799"/>
              <a:ext cx="2952980" cy="719190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XAML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89283" y="2342798"/>
              <a:ext cx="2281602" cy="719191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HTML / CSS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140575" y="2338253"/>
              <a:ext cx="1066324" cy="2814029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HTML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JavaScript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349265" y="2338253"/>
              <a:ext cx="707326" cy="281402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273004" y="2342798"/>
              <a:ext cx="1008055" cy="280948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363477" y="3386185"/>
              <a:ext cx="790576" cy="61555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914363"/>
              <a:r>
                <a:rPr lang="en-US" sz="2000" dirty="0" smtClean="0">
                  <a:solidFill>
                    <a:srgbClr val="FFFFFF"/>
                  </a:solidFill>
                  <a:latin typeface="Segoe UI Semibold"/>
                </a:rPr>
                <a:t>C</a:t>
              </a:r>
            </a:p>
            <a:p>
              <a:pPr algn="ctr" defTabSz="914363"/>
              <a:r>
                <a:rPr lang="en-US" sz="2000" dirty="0" smtClean="0">
                  <a:solidFill>
                    <a:srgbClr val="FFFFFF"/>
                  </a:solidFill>
                  <a:latin typeface="Segoe UI Semibold"/>
                </a:rPr>
                <a:t>C++</a:t>
              </a:r>
              <a:endParaRPr lang="en-US" sz="2000" dirty="0">
                <a:solidFill>
                  <a:srgbClr val="FFFFFF"/>
                </a:solidFill>
                <a:latin typeface="Segoe UI Semibold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396893" y="3386185"/>
              <a:ext cx="629416" cy="61555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914363"/>
              <a:r>
                <a:rPr lang="en-US" sz="2000" dirty="0" smtClean="0">
                  <a:solidFill>
                    <a:srgbClr val="FFFFFF"/>
                  </a:solidFill>
                  <a:latin typeface="Segoe UI Semibold"/>
                </a:rPr>
                <a:t>C#</a:t>
              </a:r>
            </a:p>
            <a:p>
              <a:pPr algn="ctr" defTabSz="914363"/>
              <a:r>
                <a:rPr lang="en-US" sz="2000" dirty="0" smtClean="0">
                  <a:solidFill>
                    <a:srgbClr val="FFFFFF"/>
                  </a:solidFill>
                  <a:latin typeface="Segoe UI Semibold"/>
                </a:rPr>
                <a:t>VB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140575" y="1623337"/>
              <a:ext cx="2921359" cy="631772"/>
            </a:xfrm>
            <a:prstGeom prst="rect">
              <a:avLst/>
            </a:prstGeom>
            <a:solidFill>
              <a:srgbClr val="232323"/>
            </a:solidFill>
            <a:ln w="25400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Desktop Apps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273004" y="5220675"/>
              <a:ext cx="1008055" cy="63537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Win32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349265" y="5220672"/>
              <a:ext cx="707326" cy="63537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.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NET  SL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40575" y="5220675"/>
              <a:ext cx="1066324" cy="63537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Internet Explorer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30782" y="2342799"/>
              <a:ext cx="472200" cy="801935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324462" y="2342799"/>
              <a:ext cx="392730" cy="814442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6200000">
              <a:off x="290540" y="4620560"/>
              <a:ext cx="1847452" cy="623531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System Services</a:t>
              </a: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899945" y="2360330"/>
              <a:ext cx="628651" cy="623531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View</a:t>
              </a: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781870" y="3182621"/>
              <a:ext cx="864794" cy="623531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Model Controller</a:t>
              </a:r>
            </a:p>
          </p:txBody>
        </p:sp>
        <p:sp>
          <p:nvSpPr>
            <p:cNvPr id="69" name="Rectangle 68"/>
            <p:cNvSpPr/>
            <p:nvPr/>
          </p:nvSpPr>
          <p:spPr>
            <a:xfrm rot="16200000">
              <a:off x="891534" y="5962550"/>
              <a:ext cx="645460" cy="623531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Kernel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495047" y="1890754"/>
              <a:ext cx="1829415" cy="236873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587746" y="1398537"/>
              <a:ext cx="2653368" cy="49244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/>
            <a:p>
              <a:pPr defTabSz="914363"/>
              <a:r>
                <a:rPr lang="en-US" sz="3200" b="1" i="1" dirty="0" smtClean="0">
                  <a:solidFill>
                    <a:srgbClr val="00B0F0"/>
                  </a:solidFill>
                  <a:latin typeface="Segoe UI Light"/>
                </a:rPr>
                <a:t>Windows Store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Windows Runtime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66" y="2133401"/>
            <a:ext cx="5247436" cy="2951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78574" y="2856365"/>
            <a:ext cx="4519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“Our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strategy has 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shifted.“</a:t>
            </a:r>
          </a:p>
          <a:p>
            <a:pPr algn="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Bob Muglia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910" y="5331340"/>
            <a:ext cx="497205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48041" y="4745543"/>
            <a:ext cx="41018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2400" dirty="0" smtClean="0"/>
              <a:t>“Silverlight </a:t>
            </a:r>
            <a:r>
              <a:rPr lang="en-US" sz="2400" dirty="0"/>
              <a:t>is dead, Long live Silverlight</a:t>
            </a:r>
            <a:r>
              <a:rPr lang="en-US" sz="2400" dirty="0" smtClean="0"/>
              <a:t>!”</a:t>
            </a:r>
            <a:endParaRPr lang="en-US" sz="2400" dirty="0"/>
          </a:p>
          <a:p>
            <a:pPr algn="r"/>
            <a:r>
              <a:rPr lang="en-US" sz="2000" dirty="0"/>
              <a:t>Tim </a:t>
            </a:r>
            <a:r>
              <a:rPr lang="en-US" sz="2000" dirty="0" err="1"/>
              <a:t>Heuer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426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</a:t>
            </a:r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Projections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8" y="1617210"/>
            <a:ext cx="9682041" cy="4550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602070" y="5844552"/>
            <a:ext cx="391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“Is COM dead? It’s not dead. It’s done.”</a:t>
            </a:r>
          </a:p>
          <a:p>
            <a:pPr algn="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Don Box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61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XAML &amp; MVVM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XAML –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eXtensible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Markup Language 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Model-View-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ViewModel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MVVM is a natural pattern for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XAML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Bindings with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INotifyPropertyChanged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Command Bindings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Behaviors</a:t>
            </a:r>
          </a:p>
          <a:p>
            <a:pPr lvl="1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127418" y="1972203"/>
            <a:ext cx="1465726" cy="4459988"/>
            <a:chOff x="9127418" y="1972203"/>
            <a:chExt cx="1465726" cy="4459988"/>
          </a:xfrm>
        </p:grpSpPr>
        <p:sp>
          <p:nvSpPr>
            <p:cNvPr id="32" name="Rectangle 31"/>
            <p:cNvSpPr/>
            <p:nvPr/>
          </p:nvSpPr>
          <p:spPr>
            <a:xfrm>
              <a:off x="9127418" y="1972203"/>
              <a:ext cx="1425388" cy="75303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67755" y="3827925"/>
              <a:ext cx="1425389" cy="7530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ViewModel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67755" y="5679156"/>
              <a:ext cx="1425389" cy="753035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Model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9705637" y="2871595"/>
              <a:ext cx="349623" cy="81357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Up-Down Arrow 35"/>
            <p:cNvSpPr/>
            <p:nvPr/>
          </p:nvSpPr>
          <p:spPr>
            <a:xfrm>
              <a:off x="9705637" y="4723272"/>
              <a:ext cx="349623" cy="81357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22117" y="2196104"/>
            <a:ext cx="4063081" cy="4015696"/>
            <a:chOff x="5012584" y="2075469"/>
            <a:chExt cx="3886200" cy="3711534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584" y="2075469"/>
              <a:ext cx="3886200" cy="1114425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0709" y="3472428"/>
              <a:ext cx="3409950" cy="2314575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</p:grpSp>
      <p:grpSp>
        <p:nvGrpSpPr>
          <p:cNvPr id="50" name="Group 49"/>
          <p:cNvGrpSpPr/>
          <p:nvPr/>
        </p:nvGrpSpPr>
        <p:grpSpPr>
          <a:xfrm>
            <a:off x="8347260" y="1972203"/>
            <a:ext cx="3343423" cy="4459988"/>
            <a:chOff x="4945161" y="1972203"/>
            <a:chExt cx="3343423" cy="4459988"/>
          </a:xfrm>
        </p:grpSpPr>
        <p:sp>
          <p:nvSpPr>
            <p:cNvPr id="51" name="Rectangle 50"/>
            <p:cNvSpPr/>
            <p:nvPr/>
          </p:nvSpPr>
          <p:spPr>
            <a:xfrm>
              <a:off x="5734277" y="1972203"/>
              <a:ext cx="1425388" cy="75303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 (XAML)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74614" y="3827925"/>
              <a:ext cx="1425389" cy="7530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ViewModel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74614" y="5679156"/>
              <a:ext cx="1425389" cy="753035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Model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6678687" y="2857489"/>
              <a:ext cx="366249" cy="81357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Up-Down Arrow 54"/>
            <p:cNvSpPr/>
            <p:nvPr/>
          </p:nvSpPr>
          <p:spPr>
            <a:xfrm>
              <a:off x="5901936" y="2857490"/>
              <a:ext cx="349623" cy="81357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45161" y="3089670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Bindings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996243" y="3079609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Commands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Up-Down Arrow 57"/>
            <p:cNvSpPr/>
            <p:nvPr/>
          </p:nvSpPr>
          <p:spPr>
            <a:xfrm>
              <a:off x="6329064" y="4723272"/>
              <a:ext cx="349623" cy="81357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95698" y="4945392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Exposes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2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530" y="3418355"/>
            <a:ext cx="5488404" cy="13957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04" y="2181791"/>
            <a:ext cx="6294076" cy="42548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028" y="2508806"/>
            <a:ext cx="4490568" cy="35924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But How?!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054" y="2011680"/>
            <a:ext cx="4754880" cy="4206240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 or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ViewModel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first?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I bring them together? Should they know each other?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XAML Bindings can be verbose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Later, you may need 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Dependency Injection container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Publisher/Subscriber capability</a:t>
            </a: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Blendability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Etc.</a:t>
            </a:r>
          </a:p>
          <a:p>
            <a:pPr lvl="1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321685" y="2121816"/>
            <a:ext cx="3343423" cy="4459988"/>
            <a:chOff x="4945161" y="1972203"/>
            <a:chExt cx="3343423" cy="4459988"/>
          </a:xfrm>
        </p:grpSpPr>
        <p:sp>
          <p:nvSpPr>
            <p:cNvPr id="29" name="Rectangle 28"/>
            <p:cNvSpPr/>
            <p:nvPr/>
          </p:nvSpPr>
          <p:spPr>
            <a:xfrm>
              <a:off x="5734277" y="1972203"/>
              <a:ext cx="1425388" cy="75303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 (XAML)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74614" y="3827925"/>
              <a:ext cx="1425389" cy="7530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ViewModel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74614" y="5679156"/>
              <a:ext cx="1425389" cy="753035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Model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6678687" y="2857489"/>
              <a:ext cx="366249" cy="81357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Up-Down Arrow 32"/>
            <p:cNvSpPr/>
            <p:nvPr/>
          </p:nvSpPr>
          <p:spPr>
            <a:xfrm>
              <a:off x="5901936" y="2857490"/>
              <a:ext cx="349623" cy="81357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45161" y="3089670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Bindings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96243" y="3079609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Commands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Up-Down Arrow 35"/>
            <p:cNvSpPr/>
            <p:nvPr/>
          </p:nvSpPr>
          <p:spPr>
            <a:xfrm>
              <a:off x="6329064" y="4723272"/>
              <a:ext cx="349623" cy="81357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95698" y="4945392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Exposes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189179" y="2565605"/>
            <a:ext cx="4200309" cy="3450607"/>
            <a:chOff x="6610961" y="2427165"/>
            <a:chExt cx="4200309" cy="3450607"/>
          </a:xfrm>
        </p:grpSpPr>
        <p:sp>
          <p:nvSpPr>
            <p:cNvPr id="39" name="Rectangle 38"/>
            <p:cNvSpPr/>
            <p:nvPr/>
          </p:nvSpPr>
          <p:spPr>
            <a:xfrm>
              <a:off x="6610961" y="2659669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25560" y="3401855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1" name="Up-Down Arrow 40"/>
            <p:cNvSpPr/>
            <p:nvPr/>
          </p:nvSpPr>
          <p:spPr>
            <a:xfrm>
              <a:off x="6792621" y="3018656"/>
              <a:ext cx="99265" cy="325383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94703" y="3724169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28689" y="3778107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80532" y="2972142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3377" y="3251268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976152" y="2871206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76152" y="2509082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290014" y="2434976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7236" y="3785053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280532" y="3350307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Up-Down Arrow 50"/>
            <p:cNvSpPr/>
            <p:nvPr/>
          </p:nvSpPr>
          <p:spPr>
            <a:xfrm rot="3858309">
              <a:off x="7221524" y="3806688"/>
              <a:ext cx="101312" cy="27842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Up-Down Arrow 51"/>
            <p:cNvSpPr/>
            <p:nvPr/>
          </p:nvSpPr>
          <p:spPr>
            <a:xfrm>
              <a:off x="8337760" y="3202243"/>
              <a:ext cx="91684" cy="52192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Up-Down Arrow 52"/>
            <p:cNvSpPr/>
            <p:nvPr/>
          </p:nvSpPr>
          <p:spPr>
            <a:xfrm>
              <a:off x="7512812" y="2754578"/>
              <a:ext cx="91684" cy="20626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Up-Down Arrow 53"/>
            <p:cNvSpPr/>
            <p:nvPr/>
          </p:nvSpPr>
          <p:spPr>
            <a:xfrm rot="3272700">
              <a:off x="7759674" y="2713370"/>
              <a:ext cx="101312" cy="74275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 rot="1135397">
              <a:off x="7815726" y="3653808"/>
              <a:ext cx="253610" cy="1022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Up-Down Arrow 55"/>
            <p:cNvSpPr/>
            <p:nvPr/>
          </p:nvSpPr>
          <p:spPr>
            <a:xfrm rot="5400000">
              <a:off x="7506434" y="3056012"/>
              <a:ext cx="102512" cy="773791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Up-Down Arrow 56"/>
            <p:cNvSpPr/>
            <p:nvPr/>
          </p:nvSpPr>
          <p:spPr>
            <a:xfrm rot="5006389">
              <a:off x="7517576" y="2240290"/>
              <a:ext cx="102512" cy="80181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35048" y="4451216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49647" y="5193402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0" name="Up-Down Arrow 59"/>
            <p:cNvSpPr/>
            <p:nvPr/>
          </p:nvSpPr>
          <p:spPr>
            <a:xfrm>
              <a:off x="6816708" y="4810203"/>
              <a:ext cx="99265" cy="325383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118790" y="5515716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452776" y="5569654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04619" y="4763689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997464" y="5042815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000239" y="4662753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000239" y="4300629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314101" y="4226523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651323" y="5576600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04619" y="5141854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Up-Down Arrow 69"/>
            <p:cNvSpPr/>
            <p:nvPr/>
          </p:nvSpPr>
          <p:spPr>
            <a:xfrm rot="3858309">
              <a:off x="7245611" y="5598235"/>
              <a:ext cx="101312" cy="27842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1" name="Up-Down Arrow 70"/>
            <p:cNvSpPr/>
            <p:nvPr/>
          </p:nvSpPr>
          <p:spPr>
            <a:xfrm>
              <a:off x="8361847" y="4993790"/>
              <a:ext cx="91684" cy="52192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7536899" y="4546125"/>
              <a:ext cx="91684" cy="20626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3" name="Up-Down Arrow 72"/>
            <p:cNvSpPr/>
            <p:nvPr/>
          </p:nvSpPr>
          <p:spPr>
            <a:xfrm rot="3272700">
              <a:off x="7783761" y="4504917"/>
              <a:ext cx="101312" cy="74275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4" name="Right Arrow 73"/>
            <p:cNvSpPr/>
            <p:nvPr/>
          </p:nvSpPr>
          <p:spPr>
            <a:xfrm rot="1135397">
              <a:off x="7839813" y="5445355"/>
              <a:ext cx="253610" cy="1022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Up-Down Arrow 74"/>
            <p:cNvSpPr/>
            <p:nvPr/>
          </p:nvSpPr>
          <p:spPr>
            <a:xfrm rot="5400000">
              <a:off x="7530521" y="4847559"/>
              <a:ext cx="102512" cy="773791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6" name="Up-Down Arrow 75"/>
            <p:cNvSpPr/>
            <p:nvPr/>
          </p:nvSpPr>
          <p:spPr>
            <a:xfrm rot="5006389">
              <a:off x="7541663" y="4031837"/>
              <a:ext cx="102512" cy="80181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803171" y="2651858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817770" y="3394044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9" name="Up-Down Arrow 78"/>
            <p:cNvSpPr/>
            <p:nvPr/>
          </p:nvSpPr>
          <p:spPr>
            <a:xfrm>
              <a:off x="8984831" y="3010845"/>
              <a:ext cx="99265" cy="325383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286913" y="3716358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620899" y="3770296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472742" y="2964331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165587" y="3243457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168362" y="2863395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168362" y="2501271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482224" y="2427165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819446" y="3777242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9472742" y="3342496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Up-Down Arrow 88"/>
            <p:cNvSpPr/>
            <p:nvPr/>
          </p:nvSpPr>
          <p:spPr>
            <a:xfrm rot="3858309">
              <a:off x="9413734" y="3798877"/>
              <a:ext cx="101312" cy="27842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0" name="Up-Down Arrow 89"/>
            <p:cNvSpPr/>
            <p:nvPr/>
          </p:nvSpPr>
          <p:spPr>
            <a:xfrm>
              <a:off x="10529970" y="3194432"/>
              <a:ext cx="91684" cy="52192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1" name="Up-Down Arrow 90"/>
            <p:cNvSpPr/>
            <p:nvPr/>
          </p:nvSpPr>
          <p:spPr>
            <a:xfrm>
              <a:off x="9705022" y="2746767"/>
              <a:ext cx="91684" cy="20626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2" name="Up-Down Arrow 91"/>
            <p:cNvSpPr/>
            <p:nvPr/>
          </p:nvSpPr>
          <p:spPr>
            <a:xfrm rot="3272700">
              <a:off x="9951884" y="2705559"/>
              <a:ext cx="101312" cy="74275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3" name="Right Arrow 92"/>
            <p:cNvSpPr/>
            <p:nvPr/>
          </p:nvSpPr>
          <p:spPr>
            <a:xfrm rot="1135397">
              <a:off x="10007936" y="3645997"/>
              <a:ext cx="253610" cy="1022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Up-Down Arrow 93"/>
            <p:cNvSpPr/>
            <p:nvPr/>
          </p:nvSpPr>
          <p:spPr>
            <a:xfrm rot="5400000">
              <a:off x="9698644" y="3048201"/>
              <a:ext cx="102512" cy="773791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5" name="Up-Down Arrow 94"/>
            <p:cNvSpPr/>
            <p:nvPr/>
          </p:nvSpPr>
          <p:spPr>
            <a:xfrm rot="5006389">
              <a:off x="9709786" y="2232479"/>
              <a:ext cx="102512" cy="80181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811630" y="4395540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826229" y="5137726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8" name="Up-Down Arrow 97"/>
            <p:cNvSpPr/>
            <p:nvPr/>
          </p:nvSpPr>
          <p:spPr>
            <a:xfrm>
              <a:off x="8993290" y="4754527"/>
              <a:ext cx="99265" cy="325383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295372" y="5460040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629358" y="5513978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481201" y="4708013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174046" y="4987139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176821" y="4607077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176821" y="4244953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490683" y="4170847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827905" y="5520924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481201" y="5086178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8" name="Up-Down Arrow 107"/>
            <p:cNvSpPr/>
            <p:nvPr/>
          </p:nvSpPr>
          <p:spPr>
            <a:xfrm rot="3858309">
              <a:off x="9422193" y="5542559"/>
              <a:ext cx="101312" cy="27842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9" name="Up-Down Arrow 108"/>
            <p:cNvSpPr/>
            <p:nvPr/>
          </p:nvSpPr>
          <p:spPr>
            <a:xfrm>
              <a:off x="10538429" y="4938114"/>
              <a:ext cx="91684" cy="52192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0" name="Up-Down Arrow 109"/>
            <p:cNvSpPr/>
            <p:nvPr/>
          </p:nvSpPr>
          <p:spPr>
            <a:xfrm>
              <a:off x="9713481" y="4490449"/>
              <a:ext cx="91684" cy="20626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1" name="Up-Down Arrow 110"/>
            <p:cNvSpPr/>
            <p:nvPr/>
          </p:nvSpPr>
          <p:spPr>
            <a:xfrm rot="3272700">
              <a:off x="9960343" y="4449241"/>
              <a:ext cx="101312" cy="74275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2" name="Right Arrow 111"/>
            <p:cNvSpPr/>
            <p:nvPr/>
          </p:nvSpPr>
          <p:spPr>
            <a:xfrm rot="1135397">
              <a:off x="10016395" y="5389679"/>
              <a:ext cx="253610" cy="1022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Up-Down Arrow 112"/>
            <p:cNvSpPr/>
            <p:nvPr/>
          </p:nvSpPr>
          <p:spPr>
            <a:xfrm rot="5400000">
              <a:off x="9707103" y="4791883"/>
              <a:ext cx="102512" cy="773791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4" name="Up-Down Arrow 113"/>
            <p:cNvSpPr/>
            <p:nvPr/>
          </p:nvSpPr>
          <p:spPr>
            <a:xfrm rot="5006389">
              <a:off x="9718245" y="3976161"/>
              <a:ext cx="102512" cy="80181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4707" y="2705228"/>
            <a:ext cx="5894085" cy="118600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092" y="4281833"/>
            <a:ext cx="6143932" cy="15900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3899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26" y="2011680"/>
            <a:ext cx="3836450" cy="2177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6" y="2011680"/>
            <a:ext cx="9784080" cy="4206240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Rob Eisenberg (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@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EisenbergEffect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  <a:hlinkClick r:id="rId5"/>
            </a:endParaRP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Caliburn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 Project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  <a:hlinkClick r:id="rId5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“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Build Your Own MVVM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Framework”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at MIX 2010 conference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Supports WPF, Silverlight, Windows Phone, and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caliburnmicro.codeplex.com/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Current version : 1.5.2 (Also available via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Version 2.0 based on Portable Class Library (PCL) is coming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Caliburn Micro: WPF, Silverlight, WP7 and WinRT/Metro made easy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54" y="5567252"/>
            <a:ext cx="5129529" cy="869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901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</a:t>
            </a:r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469" y="2011680"/>
            <a:ext cx="9784080" cy="4206240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Bootstrap via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CaliburnApplication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WinRTContainer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View-First to prepare Navigation service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Charms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Setting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Share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15810" y="3712370"/>
            <a:ext cx="2047875" cy="804859"/>
            <a:chOff x="5191597" y="4800597"/>
            <a:chExt cx="2047875" cy="8048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1597" y="4800597"/>
              <a:ext cx="790575" cy="790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8897" y="4814881"/>
              <a:ext cx="790575" cy="79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204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Instant Bingo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0339" y="1834044"/>
            <a:ext cx="5890312" cy="3647920"/>
            <a:chOff x="440638" y="1834001"/>
            <a:chExt cx="5890312" cy="3647920"/>
          </a:xfrm>
        </p:grpSpPr>
        <p:grpSp>
          <p:nvGrpSpPr>
            <p:cNvPr id="7" name="Group 6"/>
            <p:cNvGrpSpPr/>
            <p:nvPr/>
          </p:nvGrpSpPr>
          <p:grpSpPr>
            <a:xfrm>
              <a:off x="534256" y="1897501"/>
              <a:ext cx="5703932" cy="3514570"/>
              <a:chOff x="3062287" y="1519237"/>
              <a:chExt cx="6067425" cy="3819525"/>
            </a:xfrm>
            <a:effectLst>
              <a:reflection blurRad="6350" stA="50000" endA="300" endPos="55500" dist="50800" dir="5400000" sy="-100000" algn="bl" rotWithShape="0"/>
            </a:effectLst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2287" y="1519237"/>
                <a:ext cx="6067425" cy="381952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8812" y="1975362"/>
                <a:ext cx="5162918" cy="2905731"/>
              </a:xfrm>
              <a:prstGeom prst="rect">
                <a:avLst/>
              </a:prstGeom>
            </p:spPr>
          </p:pic>
        </p:grpSp>
        <p:sp>
          <p:nvSpPr>
            <p:cNvPr id="2" name="Rectangle 1"/>
            <p:cNvSpPr/>
            <p:nvPr/>
          </p:nvSpPr>
          <p:spPr>
            <a:xfrm>
              <a:off x="6219138" y="183400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5488" y="5398222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0638" y="539302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0543" y="1863030"/>
              <a:ext cx="83625" cy="4571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1812114" y="1828843"/>
            <a:ext cx="105462" cy="83699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818464" y="5393064"/>
            <a:ext cx="105462" cy="83699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33614" y="5387863"/>
            <a:ext cx="105462" cy="83699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59869" y="1854697"/>
            <a:ext cx="83625" cy="45719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139076" y="1843569"/>
            <a:ext cx="5890312" cy="3638395"/>
            <a:chOff x="2936188" y="923521"/>
            <a:chExt cx="5890312" cy="3638395"/>
          </a:xfrm>
        </p:grpSpPr>
        <p:grpSp>
          <p:nvGrpSpPr>
            <p:cNvPr id="30" name="Group 29"/>
            <p:cNvGrpSpPr/>
            <p:nvPr/>
          </p:nvGrpSpPr>
          <p:grpSpPr>
            <a:xfrm>
              <a:off x="3029806" y="977496"/>
              <a:ext cx="5703932" cy="3514570"/>
              <a:chOff x="3029806" y="977496"/>
              <a:chExt cx="5703932" cy="3514570"/>
            </a:xfrm>
            <a:effectLst>
              <a:reflection blurRad="6350" stA="50000" endA="300" endPos="55500" dist="50800" dir="5400000" sy="-100000" algn="bl" rotWithShape="0"/>
            </a:effectLst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9806" y="977496"/>
                <a:ext cx="5703932" cy="3514570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6150" y="1384300"/>
                <a:ext cx="4839591" cy="2717800"/>
              </a:xfrm>
              <a:prstGeom prst="rect">
                <a:avLst/>
              </a:prstGeom>
            </p:spPr>
          </p:pic>
        </p:grpSp>
        <p:sp>
          <p:nvSpPr>
            <p:cNvPr id="31" name="Rectangle 30"/>
            <p:cNvSpPr/>
            <p:nvPr/>
          </p:nvSpPr>
          <p:spPr>
            <a:xfrm>
              <a:off x="2956093" y="943025"/>
              <a:ext cx="83625" cy="4571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36188" y="4473016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21038" y="4478217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705163" y="92352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1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1972</TotalTime>
  <Words>2602</Words>
  <Application>Microsoft Office PowerPoint</Application>
  <PresentationFormat>Widescreen</PresentationFormat>
  <Paragraphs>469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Corbel</vt:lpstr>
      <vt:lpstr>Segoe UI Light</vt:lpstr>
      <vt:lpstr>Segoe UI Semibold</vt:lpstr>
      <vt:lpstr>Wingdings</vt:lpstr>
      <vt:lpstr>Banded</vt:lpstr>
      <vt:lpstr>WinRT &amp; Caliburn.Micro</vt:lpstr>
      <vt:lpstr>Agenda</vt:lpstr>
      <vt:lpstr>Windows Runtime</vt:lpstr>
      <vt:lpstr>WinRT Projections</vt:lpstr>
      <vt:lpstr>XAML &amp; MVVM</vt:lpstr>
      <vt:lpstr>But How?!</vt:lpstr>
      <vt:lpstr>Caliburn.Micro</vt:lpstr>
      <vt:lpstr>WinRT &amp; Caliburn.Micro</vt:lpstr>
      <vt:lpstr>Instant Bingo</vt:lpstr>
      <vt:lpstr>Conventions</vt:lpstr>
      <vt:lpstr>Re-visit Instant Bingo</vt:lpstr>
      <vt:lpstr>Bootstrap (MainView, View-First)</vt:lpstr>
      <vt:lpstr>From ContentControl to View</vt:lpstr>
      <vt:lpstr>Actions</vt:lpstr>
      <vt:lpstr>Event Aggregator</vt:lpstr>
      <vt:lpstr>Miscellaneous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WinRT  and</dc:title>
  <dc:creator>Karlkim Suwanmongkol</dc:creator>
  <cp:lastModifiedBy>Karlkim Suwanmongkol</cp:lastModifiedBy>
  <cp:revision>161</cp:revision>
  <dcterms:created xsi:type="dcterms:W3CDTF">2013-11-09T17:47:50Z</dcterms:created>
  <dcterms:modified xsi:type="dcterms:W3CDTF">2013-11-14T03:19:32Z</dcterms:modified>
</cp:coreProperties>
</file>