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0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3532"/>
  </p:normalViewPr>
  <p:slideViewPr>
    <p:cSldViewPr snapToGrid="0">
      <p:cViewPr>
        <p:scale>
          <a:sx n="98" d="100"/>
          <a:sy n="98" d="100"/>
        </p:scale>
        <p:origin x="27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0818-7600-A14B-B11E-9B07903ECB87}" type="datetimeFigureOut">
              <a:rPr lang="en-KR" smtClean="0"/>
              <a:t>2/12/25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1016F-C9C5-2E4E-A91E-935CD44FE61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874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1016F-C9C5-2E4E-A91E-935CD44FE618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707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pred.emul.a$trend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ample</a:t>
            </a:r>
            <a:r>
              <a:rPr lang="ko-KR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의 가운데 찍히는</a:t>
            </a:r>
            <a:r>
              <a:rPr lang="en-US" altLang="ko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이게 내가 예상한 평균값</a:t>
            </a: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y=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pred.emul.b$trend</a:t>
            </a:r>
            <a:endParaRPr lang="en-KR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1016F-C9C5-2E4E-A91E-935CD44FE618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514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1016F-C9C5-2E4E-A91E-935CD44FE618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343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 plot </a:t>
            </a:r>
            <a:r>
              <a:rPr lang="ko-KR" altLang="en-US" dirty="0"/>
              <a:t>해석 방법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회색박스 </a:t>
            </a:r>
            <a:r>
              <a:rPr lang="en-US" altLang="ko-KR" dirty="0"/>
              <a:t>:</a:t>
            </a:r>
            <a:r>
              <a:rPr lang="ko-KR" altLang="en-US" dirty="0"/>
              <a:t> 데이터의 </a:t>
            </a:r>
            <a:r>
              <a:rPr lang="en-US" altLang="ko-KR" dirty="0"/>
              <a:t>50%</a:t>
            </a:r>
            <a:r>
              <a:rPr lang="ko-KR" altLang="en-US" dirty="0" err="1"/>
              <a:t>를</a:t>
            </a:r>
            <a:r>
              <a:rPr lang="ko-KR" altLang="en-US" dirty="0"/>
              <a:t> 포함하는 </a:t>
            </a:r>
            <a:r>
              <a:rPr lang="ko-KR" altLang="en-US" dirty="0" err="1"/>
              <a:t>사분위</a:t>
            </a:r>
            <a:r>
              <a:rPr lang="ko-KR" altLang="en-US" dirty="0"/>
              <a:t> 범위 </a:t>
            </a:r>
            <a:r>
              <a:rPr lang="en-US" altLang="ko-KR" dirty="0"/>
              <a:t>(IQR)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가 박스가 더 크므로 변동성이 좀더 크다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박스 안 굵은 선 </a:t>
            </a:r>
            <a:r>
              <a:rPr lang="en-US" altLang="ko-KR" dirty="0"/>
              <a:t>:</a:t>
            </a:r>
            <a:r>
              <a:rPr lang="ko-KR" altLang="en-US" dirty="0"/>
              <a:t> 중앙 값 </a:t>
            </a:r>
            <a:r>
              <a:rPr lang="en-US" altLang="ko-KR" dirty="0"/>
              <a:t>Q2</a:t>
            </a:r>
            <a:r>
              <a:rPr lang="en-KR" altLang="ko-KR" dirty="0"/>
              <a:t> – </a:t>
            </a:r>
            <a:r>
              <a:rPr lang="ko-KR" altLang="en-US" dirty="0"/>
              <a:t>한쪽으로 치우쳐지지 않았으므로 대칭분포형태를 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박스 밖 실선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Whisker </a:t>
            </a:r>
            <a:r>
              <a:rPr lang="ko-KR" altLang="en-US" dirty="0"/>
              <a:t>최대</a:t>
            </a:r>
            <a:r>
              <a:rPr lang="en-US" altLang="ko-KR" dirty="0"/>
              <a:t>,</a:t>
            </a:r>
            <a:r>
              <a:rPr lang="ko-KR" altLang="en-US" dirty="0"/>
              <a:t> 최소 값 </a:t>
            </a:r>
            <a:r>
              <a:rPr lang="en-US" altLang="ko-KR" dirty="0"/>
              <a:t>(</a:t>
            </a:r>
            <a:r>
              <a:rPr lang="ko-KR" altLang="en-US" dirty="0"/>
              <a:t>이상 값 제외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dirty="0">
                <a:effectLst/>
                <a:latin typeface="Helvetica" pitchFamily="2" charset="0"/>
              </a:rPr>
              <a:t> Q3 + 1.5 X IQR ,  Q1 - 1.5 X IQR 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B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의 경우 수염이 한쪽으로 </a:t>
            </a:r>
            <a:r>
              <a:rPr lang="ko-KR" altLang="en-US" dirty="0" err="1">
                <a:effectLst/>
                <a:latin typeface="Helvetica" pitchFamily="2" charset="0"/>
                <a:sym typeface="Wingdings" pitchFamily="2" charset="2"/>
              </a:rPr>
              <a:t>치우져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 있으므로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,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dirty="0" err="1">
                <a:effectLst/>
                <a:latin typeface="Helvetica" pitchFamily="2" charset="0"/>
                <a:sym typeface="Wingdings" pitchFamily="2" charset="2"/>
              </a:rPr>
              <a:t>왜도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(Skewness)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 가 있음</a:t>
            </a:r>
            <a:endParaRPr lang="en-US" dirty="0">
              <a:effectLst/>
              <a:latin typeface="Helvetica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effectLst/>
                <a:latin typeface="Helvetica" pitchFamily="2" charset="0"/>
              </a:rPr>
              <a:t>실선 밖 점 </a:t>
            </a:r>
            <a:r>
              <a:rPr lang="en-US" altLang="ko-KR" dirty="0">
                <a:effectLst/>
                <a:latin typeface="Helvetica" pitchFamily="2" charset="0"/>
              </a:rPr>
              <a:t>: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Outliers</a:t>
            </a:r>
            <a:r>
              <a:rPr lang="ko-KR" altLang="en-US" dirty="0">
                <a:effectLst/>
                <a:latin typeface="Helvetica" pitchFamily="2" charset="0"/>
              </a:rPr>
              <a:t> 이상치</a:t>
            </a:r>
            <a:r>
              <a:rPr lang="en-US" altLang="ko-KR" dirty="0">
                <a:effectLst/>
                <a:latin typeface="Helvetica" pitchFamily="2" charset="0"/>
              </a:rPr>
              <a:t>, Whisker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벗어난 데이터 포인트 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A</a:t>
            </a:r>
            <a:r>
              <a:rPr lang="ko-KR" altLang="en-US" dirty="0">
                <a:effectLst/>
                <a:latin typeface="Helvetica" pitchFamily="2" charset="0"/>
                <a:sym typeface="Wingdings" pitchFamily="2" charset="2"/>
              </a:rPr>
              <a:t>의 이상치가 많다</a:t>
            </a:r>
            <a:r>
              <a:rPr lang="en-US" altLang="ko-KR" dirty="0">
                <a:effectLst/>
                <a:latin typeface="Helvetica" pitchFamily="2" charset="0"/>
                <a:sym typeface="Wingdings" pitchFamily="2" charset="2"/>
              </a:rPr>
              <a:t>.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1016F-C9C5-2E4E-A91E-935CD44FE618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5705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ACF : </a:t>
            </a:r>
            <a:r>
              <a:rPr lang="en-US" dirty="0"/>
              <a:t>x </a:t>
            </a:r>
            <a:r>
              <a:rPr lang="ko-KR" altLang="en-US" dirty="0"/>
              <a:t>축 </a:t>
            </a:r>
            <a:r>
              <a:rPr lang="en-US" altLang="ko-KR" dirty="0"/>
              <a:t>Lag --&gt; </a:t>
            </a:r>
            <a:r>
              <a:rPr lang="ko-KR" altLang="en-US" dirty="0"/>
              <a:t>샘플횟수 사이의 거리</a:t>
            </a:r>
            <a:endParaRPr lang="en-US" altLang="ko-KR" dirty="0"/>
          </a:p>
          <a:p>
            <a:r>
              <a:rPr lang="en-US" altLang="ko-KR" dirty="0"/>
              <a:t>ex&gt; Lag = 10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10</a:t>
            </a:r>
            <a:r>
              <a:rPr lang="ko-KR" altLang="en-US" dirty="0"/>
              <a:t>번째 샘플 사이의 </a:t>
            </a:r>
            <a:r>
              <a:rPr lang="en-US" altLang="ko-KR" dirty="0" err="1"/>
              <a:t>indepedence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ACF</a:t>
            </a:r>
            <a:r>
              <a:rPr lang="ko-KR" altLang="en-US" dirty="0"/>
              <a:t>가 낮다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10</a:t>
            </a:r>
            <a:r>
              <a:rPr lang="ko-KR" altLang="en-US" dirty="0" err="1"/>
              <a:t>번재</a:t>
            </a:r>
            <a:r>
              <a:rPr lang="ko-KR" altLang="en-US" dirty="0"/>
              <a:t> 샘플 사이의 </a:t>
            </a:r>
            <a:r>
              <a:rPr lang="en-US" altLang="ko-KR" dirty="0"/>
              <a:t>dependence = ACF</a:t>
            </a:r>
            <a:r>
              <a:rPr lang="ko-KR" altLang="en-US" dirty="0"/>
              <a:t>가 높다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altLang="ko-KR" dirty="0"/>
              <a:t>** </a:t>
            </a:r>
            <a:r>
              <a:rPr lang="ko-KR" altLang="en-US" dirty="0"/>
              <a:t>샘플 </a:t>
            </a:r>
            <a:r>
              <a:rPr lang="en-US" altLang="ko-KR" dirty="0"/>
              <a:t>5</a:t>
            </a:r>
            <a:r>
              <a:rPr lang="ko-KR" altLang="en-US" dirty="0"/>
              <a:t>만개 </a:t>
            </a:r>
            <a:r>
              <a:rPr lang="en-US" altLang="ko-KR" dirty="0"/>
              <a:t>-&gt;</a:t>
            </a:r>
            <a:r>
              <a:rPr lang="ko-KR" altLang="en-US" dirty="0"/>
              <a:t> 후처리  </a:t>
            </a:r>
            <a:r>
              <a:rPr lang="en-US" altLang="ko-KR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 err="1"/>
              <a:t>부터</a:t>
            </a:r>
            <a:r>
              <a:rPr lang="ko-KR" altLang="en-US" dirty="0"/>
              <a:t> 움직이지만 앞부분 </a:t>
            </a:r>
            <a:r>
              <a:rPr lang="en-US" altLang="ko-KR" dirty="0"/>
              <a:t>(</a:t>
            </a:r>
            <a:r>
              <a:rPr lang="en-US" altLang="ko-KR" dirty="0" err="1"/>
              <a:t>bunr</a:t>
            </a:r>
            <a:r>
              <a:rPr lang="en-US" altLang="ko-KR" dirty="0"/>
              <a:t> in)</a:t>
            </a:r>
            <a:r>
              <a:rPr lang="ko-KR" altLang="en-US" dirty="0"/>
              <a:t>을 버리고</a:t>
            </a:r>
            <a:r>
              <a:rPr lang="en-US" altLang="ko-KR" dirty="0"/>
              <a:t> </a:t>
            </a:r>
            <a:r>
              <a:rPr lang="ko-KR" altLang="en-US" dirty="0"/>
              <a:t>분석을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** 빨리 낮아져야 좋은 것 </a:t>
            </a:r>
            <a:r>
              <a:rPr lang="en-US" altLang="ko-KR" dirty="0"/>
              <a:t>=</a:t>
            </a:r>
            <a:r>
              <a:rPr lang="ko-KR" altLang="en-US" dirty="0"/>
              <a:t> 그것이 바로 </a:t>
            </a:r>
            <a:r>
              <a:rPr lang="ko-KR" altLang="en-US" dirty="0" err="1"/>
              <a:t>직전값</a:t>
            </a:r>
            <a:r>
              <a:rPr lang="ko-KR" altLang="en-US" dirty="0"/>
              <a:t> </a:t>
            </a:r>
            <a:r>
              <a:rPr lang="ko-KR" altLang="en-US" dirty="0" err="1"/>
              <a:t>에만</a:t>
            </a:r>
            <a:r>
              <a:rPr lang="ko-KR" altLang="en-US" dirty="0"/>
              <a:t> 영향을 </a:t>
            </a:r>
            <a:r>
              <a:rPr lang="ko-KR" altLang="en-US" dirty="0" err="1"/>
              <a:t>받고있다는</a:t>
            </a:r>
            <a:r>
              <a:rPr lang="ko-KR" altLang="en-US" dirty="0"/>
              <a:t> 뜻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1016F-C9C5-2E4E-A91E-935CD44FE618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7613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351-A8A9-682F-CF00-3FEF4BD7B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37273-D8C2-BAA0-1EC9-C54B57E6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EA3E-57EB-CC67-145B-640A5B05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C4DD-E1A9-A3B5-225C-D5F72D1C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9EA7-9642-65BA-5FE6-28B4FE10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767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6FCA-C3F3-973A-93B2-21BAC96A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14BD4-15C7-7189-7FFA-976E1BC9A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42BE-B3B1-249C-E3D8-F902E1AA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D5BB3-755D-D194-3925-8CF1B589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29D3-D3F0-0A25-C49F-D0EB6D24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349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C552-2F82-D4A7-080A-351F0A1F3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4C42-1E5E-9A95-3831-547F0B9DC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DBB6-1352-02A1-BA48-FE82163A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28B5-E225-2F93-2EF9-42F062D0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8DA0-305D-8C4B-FD13-308ECF27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441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7F89-5489-C9E7-B5D1-B5745A26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4074-8E17-845E-9E09-CB6E4B1C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CF0E-125A-4083-CE99-0F5A6A5E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4851-1AC6-5F32-BC75-0CC3DD6F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A697-7D89-3596-E1B4-8DC24598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1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9793-09C4-877C-DA78-1A9EC4AE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0A533-BB4A-E3FF-17F4-768D1E5D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0E63-04C5-7867-4753-F0091A8C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337C-BC63-7CFF-E953-2442A63E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FB23-8DEA-D99E-0234-469D3856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861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D048-83B2-4E93-71C9-3EDD3484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5CA32-BD4A-BF95-BEDB-3F5E6ED8F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4BD18-53B5-BA06-2DCE-4C07EA3D0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F25E-3961-2339-321B-EC399275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786D1-253F-6A49-F949-C587D5D7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05F6-A41C-C24C-EC9D-D67D8E2D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722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9C92-FB4F-DF4E-AAB1-A65BBAE0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DFEDF-D3A4-174D-5719-B7A98A0F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A1331-A8FC-7B1B-943A-F3027F16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3B506-FD84-6E0C-FD06-B41BD0AFF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9F3EA-E683-B142-F17C-7F4DD1CF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33892-F340-4441-EA5B-D5E0BCE7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092EA-64B9-11EC-62B1-0B5DC289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BDD34-57AD-8826-3442-A5A803F9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8068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3570-5512-0F37-4FAA-D459BD02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3E10C-127C-843C-6CF6-5D750B45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3CDD-6EF6-9638-E57E-E4B47704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8F957-D459-223E-452E-A911B3C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960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B5163-9E37-ABF9-F9CD-929B8C58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8F4A1-0CEB-7579-E48A-362E9A4B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59702-F5B2-86C1-17F1-0AA7ADB2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48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A9A8-AC9E-670D-2DC9-23DD81CA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DEAF-36B3-D20F-3D9C-836013D0D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32AAA-0A52-18FC-C053-C914FF7F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719E-9235-BD8C-CBDD-993D5543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845D-D94C-D335-7B7B-5B983CE1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AA790-7B03-D396-18DE-CB4503FA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394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8964-8F1E-E311-9F9C-5C67E33E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0C821-E5DB-E6C8-C737-4F728E73C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80E68-FBA6-EE7E-2448-C4AE5A0D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29A4-4450-DDF0-0E20-B30DA980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2C9D5-BFCB-7BA5-205D-445F7E2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9CDB-A3FA-65F8-5F20-9C39C3A3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1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BFCB7-E204-00D6-AE59-9263662A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4B674-182A-C107-5ACC-7FAF251D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15A0-CA55-C652-3CCA-712596476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A3837-32EB-0D45-B1D8-DF4CBD78DFDC}" type="datetimeFigureOut">
              <a:rPr lang="en-KR" smtClean="0"/>
              <a:t>2/12/25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4517-2D16-1B12-5643-7F8286EA2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FB4A-3403-3C6B-97D8-8834DA35D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8FECD-35EF-044D-A994-0C3C7B0F5C7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630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0F03-676D-313C-911A-88140EDA5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684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KR" dirty="0"/>
              <a:t>Transmission Rate Calibration method: Bayesian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70BEE-A359-F2D5-67AA-25031EDEA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Sol Kim</a:t>
            </a:r>
          </a:p>
          <a:p>
            <a:r>
              <a:rPr lang="en-KR" dirty="0"/>
              <a:t>2025.02.14 </a:t>
            </a:r>
            <a:r>
              <a:rPr lang="en-US" altLang="ko-KR" dirty="0"/>
              <a:t>(</a:t>
            </a:r>
            <a:r>
              <a:rPr lang="en-KR" dirty="0"/>
              <a:t>F</a:t>
            </a:r>
            <a:r>
              <a:rPr lang="en-US" dirty="0" err="1"/>
              <a:t>ri</a:t>
            </a:r>
            <a:r>
              <a:rPr lang="en-US" altLang="ko-KR" dirty="0"/>
              <a:t>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7641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E916-8997-797E-750D-C41EBB8F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8275" cy="838147"/>
          </a:xfrm>
        </p:spPr>
        <p:txBody>
          <a:bodyPr>
            <a:normAutofit/>
          </a:bodyPr>
          <a:lstStyle/>
          <a:p>
            <a:r>
              <a:rPr lang="en-KR" sz="3200" dirty="0"/>
              <a:t>What is Simulation, Emulation?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28A7E-796F-A9AA-3492-5256991B7EA3}"/>
              </a:ext>
            </a:extLst>
          </p:cNvPr>
          <p:cNvSpPr/>
          <p:nvPr/>
        </p:nvSpPr>
        <p:spPr>
          <a:xfrm>
            <a:off x="2439466" y="1663928"/>
            <a:ext cx="2144110" cy="651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Simulation (ABM)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ABF8-6C39-4385-E4EF-81749CDD58F9}"/>
              </a:ext>
            </a:extLst>
          </p:cNvPr>
          <p:cNvSpPr/>
          <p:nvPr/>
        </p:nvSpPr>
        <p:spPr>
          <a:xfrm>
            <a:off x="8094224" y="1663927"/>
            <a:ext cx="2144110" cy="6516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6B129D-ED3F-8556-9BDD-8358D07B2D75}"/>
                  </a:ext>
                </a:extLst>
              </p:cNvPr>
              <p:cNvSpPr txBox="1"/>
              <p:nvPr/>
            </p:nvSpPr>
            <p:spPr>
              <a:xfrm>
                <a:off x="1402257" y="1851249"/>
                <a:ext cx="454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6B129D-ED3F-8556-9BDD-8358D07B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57" y="1851249"/>
                <a:ext cx="454617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14B292-C5D5-4441-9EBE-6D9CDF92AE19}"/>
                  </a:ext>
                </a:extLst>
              </p:cNvPr>
              <p:cNvSpPr txBox="1"/>
              <p:nvPr/>
            </p:nvSpPr>
            <p:spPr>
              <a:xfrm>
                <a:off x="6946790" y="1855400"/>
                <a:ext cx="454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14B292-C5D5-4441-9EBE-6D9CDF92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90" y="1855400"/>
                <a:ext cx="454617" cy="276999"/>
              </a:xfrm>
              <a:prstGeom prst="rect">
                <a:avLst/>
              </a:prstGeom>
              <a:blipFill>
                <a:blip r:embed="rId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D6D37A-0D78-15D7-A07D-F558939D62F0}"/>
                  </a:ext>
                </a:extLst>
              </p:cNvPr>
              <p:cNvSpPr txBox="1"/>
              <p:nvPr/>
            </p:nvSpPr>
            <p:spPr>
              <a:xfrm>
                <a:off x="10849158" y="1805081"/>
                <a:ext cx="702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D6D37A-0D78-15D7-A07D-F558939D6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158" y="1805081"/>
                <a:ext cx="70256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232A91-CF3A-9B6F-BA7B-D057F971009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856874" y="1989749"/>
            <a:ext cx="582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5B6A3-F8CF-7D4D-EEC9-0F839AAF5487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 flipV="1">
            <a:off x="4583576" y="1989747"/>
            <a:ext cx="58259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383F03-9A65-820B-7A94-1CA6560FC02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7401407" y="1989748"/>
            <a:ext cx="692817" cy="41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349194-0196-D48C-C2CF-298A1E01D7C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0238334" y="1989747"/>
            <a:ext cx="610824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4F3292-EF21-179A-6754-0B23A12C2455}"/>
                  </a:ext>
                </a:extLst>
              </p:cNvPr>
              <p:cNvSpPr txBox="1"/>
              <p:nvPr/>
            </p:nvSpPr>
            <p:spPr>
              <a:xfrm>
                <a:off x="1868579" y="5309917"/>
                <a:ext cx="3784087" cy="1522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KR" sz="1400" dirty="0"/>
              </a:p>
              <a:p>
                <a:pPr>
                  <a:lnSpc>
                    <a:spcPct val="150000"/>
                  </a:lnSpc>
                </a:pPr>
                <a:r>
                  <a:rPr lang="en-KR" sz="1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sz="14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𝐻𝐴𝐼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nary>
                  </m:oMath>
                </a14:m>
                <a:r>
                  <a:rPr lang="en-KR" sz="1400" dirty="0"/>
                  <a:t> is the total number of infectious people in </a:t>
                </a:r>
                <a14:m>
                  <m:oMath xmlns:m="http://schemas.openxmlformats.org/officeDocument/2006/math">
                    <m:r>
                      <a:rPr lang="en-KR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KR" sz="1400" dirty="0"/>
                  <a:t> th simulaion.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4F3292-EF21-179A-6754-0B23A12C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579" y="5309917"/>
                <a:ext cx="3784087" cy="1522661"/>
              </a:xfrm>
              <a:prstGeom prst="rect">
                <a:avLst/>
              </a:prstGeom>
              <a:blipFill>
                <a:blip r:embed="rId5"/>
                <a:stretch>
                  <a:fillRect l="-3020" t="-26446" r="-2685" b="-3140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8E51AA-A994-5352-A0A7-47A7466BAF24}"/>
                  </a:ext>
                </a:extLst>
              </p:cNvPr>
              <p:cNvSpPr txBox="1"/>
              <p:nvPr/>
            </p:nvSpPr>
            <p:spPr>
              <a:xfrm>
                <a:off x="5166169" y="1805081"/>
                <a:ext cx="6850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8E51AA-A994-5352-A0A7-47A7466BA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169" y="1805081"/>
                <a:ext cx="685028" cy="369332"/>
              </a:xfrm>
              <a:prstGeom prst="rect">
                <a:avLst/>
              </a:prstGeom>
              <a:blipFill>
                <a:blip r:embed="rId6"/>
                <a:stretch>
                  <a:fillRect l="-1818"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D99AF9F8-AC4F-DB21-5707-9761691738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249" r="3336"/>
          <a:stretch/>
        </p:blipFill>
        <p:spPr>
          <a:xfrm>
            <a:off x="1290039" y="2373980"/>
            <a:ext cx="4569795" cy="3168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CDE7A-CE9B-8A90-19CE-CBEEF5032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125" y="2500233"/>
            <a:ext cx="4569796" cy="32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0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10031-62E9-EF8F-DF6A-B4EB35AF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2142-0557-BF90-A8F5-D72FBEEE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8275" cy="838147"/>
          </a:xfrm>
        </p:spPr>
        <p:txBody>
          <a:bodyPr>
            <a:normAutofit/>
          </a:bodyPr>
          <a:lstStyle/>
          <a:p>
            <a:r>
              <a:rPr lang="en-KR" sz="3200" dirty="0"/>
              <a:t>How do we get the emulation?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3BF3F6-714F-8CCC-4622-1007BDBF95EC}"/>
              </a:ext>
            </a:extLst>
          </p:cNvPr>
          <p:cNvGrpSpPr/>
          <p:nvPr/>
        </p:nvGrpSpPr>
        <p:grpSpPr>
          <a:xfrm>
            <a:off x="3531269" y="1269039"/>
            <a:ext cx="5366768" cy="1487948"/>
            <a:chOff x="6181479" y="602612"/>
            <a:chExt cx="5366768" cy="1487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D652C-C693-098D-FE1A-BA60B2052A7E}"/>
                </a:ext>
              </a:extLst>
            </p:cNvPr>
            <p:cNvSpPr/>
            <p:nvPr/>
          </p:nvSpPr>
          <p:spPr>
            <a:xfrm>
              <a:off x="7108464" y="602612"/>
              <a:ext cx="2144110" cy="651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Simulation (ABM)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E79BB6-2037-34B7-6A18-D03403E367E6}"/>
                </a:ext>
              </a:extLst>
            </p:cNvPr>
            <p:cNvSpPr/>
            <p:nvPr/>
          </p:nvSpPr>
          <p:spPr>
            <a:xfrm>
              <a:off x="7108464" y="1438919"/>
              <a:ext cx="2144110" cy="651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Emulation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11F528-6BFE-4BC7-E7F2-079A070A962B}"/>
                    </a:ext>
                  </a:extLst>
                </p:cNvPr>
                <p:cNvSpPr txBox="1"/>
                <p:nvPr/>
              </p:nvSpPr>
              <p:spPr>
                <a:xfrm>
                  <a:off x="6181479" y="789933"/>
                  <a:ext cx="45461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11F528-6BFE-4BC7-E7F2-079A070A9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479" y="789933"/>
                  <a:ext cx="454617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4D12A7-D55D-4431-5C11-822D8566008D}"/>
                    </a:ext>
                  </a:extLst>
                </p:cNvPr>
                <p:cNvSpPr txBox="1"/>
                <p:nvPr/>
              </p:nvSpPr>
              <p:spPr>
                <a:xfrm>
                  <a:off x="6213810" y="1626240"/>
                  <a:ext cx="45461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4D12A7-D55D-4431-5C11-822D85660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3810" y="1626240"/>
                  <a:ext cx="454617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ED0627-0942-5426-2046-B19653A4ECE3}"/>
                    </a:ext>
                  </a:extLst>
                </p:cNvPr>
                <p:cNvSpPr txBox="1"/>
                <p:nvPr/>
              </p:nvSpPr>
              <p:spPr>
                <a:xfrm>
                  <a:off x="9479882" y="774543"/>
                  <a:ext cx="7700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𝐻𝐴𝐼</m:t>
                            </m:r>
                          </m:sub>
                        </m:sSub>
                        <m:d>
                          <m:dPr>
                            <m:ctrlPr>
                              <a:rPr lang="en-US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oMath>
                    </m:oMathPara>
                  </a14:m>
                  <a:endParaRPr lang="en-US" sz="1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ED0627-0942-5426-2046-B19653A4E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9882" y="774543"/>
                  <a:ext cx="77001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DCA499-BEEF-ACB8-DE0D-F9E0DAACAAD4}"/>
                    </a:ext>
                  </a:extLst>
                </p:cNvPr>
                <p:cNvSpPr txBox="1"/>
                <p:nvPr/>
              </p:nvSpPr>
              <p:spPr>
                <a:xfrm>
                  <a:off x="10845682" y="1580073"/>
                  <a:ext cx="702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0DCA499-BEEF-ACB8-DE0D-F9E0DAACA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5682" y="1580073"/>
                  <a:ext cx="70256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E98EBA-8662-197D-CAA9-E37C6C2DF46F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6636096" y="928433"/>
              <a:ext cx="472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4BD753-8B0A-529A-DA8F-21431D8FB850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9252574" y="928432"/>
              <a:ext cx="2273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D9B2FEA-1B37-6C8A-1D59-7756D2FE3FF8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>
              <a:off x="6668427" y="1764740"/>
              <a:ext cx="440037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12C02F-7957-929B-A4D6-02B019E70B5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9252574" y="1764740"/>
              <a:ext cx="251413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640C9D-79DA-66F9-F9D8-DA39B48D3AFB}"/>
                </a:ext>
              </a:extLst>
            </p:cNvPr>
            <p:cNvCxnSpPr>
              <a:cxnSpLocks/>
              <a:stCxn id="8" idx="3"/>
              <a:endCxn id="22" idx="1"/>
            </p:cNvCxnSpPr>
            <p:nvPr/>
          </p:nvCxnSpPr>
          <p:spPr>
            <a:xfrm flipV="1">
              <a:off x="10249901" y="928431"/>
              <a:ext cx="5957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2A55A2-0D7C-D08A-67CC-4FE6F6D340A3}"/>
                    </a:ext>
                  </a:extLst>
                </p:cNvPr>
                <p:cNvSpPr txBox="1"/>
                <p:nvPr/>
              </p:nvSpPr>
              <p:spPr>
                <a:xfrm>
                  <a:off x="10845682" y="743765"/>
                  <a:ext cx="6850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KR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22A55A2-0D7C-D08A-67CC-4FE6F6D34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5682" y="743765"/>
                  <a:ext cx="68502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636" b="-12903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9E2D6F-F0FF-47B0-62B1-FB6231652211}"/>
                  </a:ext>
                </a:extLst>
              </p:cNvPr>
              <p:cNvSpPr txBox="1"/>
              <p:nvPr/>
            </p:nvSpPr>
            <p:spPr>
              <a:xfrm>
                <a:off x="538158" y="3099958"/>
                <a:ext cx="11286641" cy="3392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MSS10"/>
                  </a:rPr>
                  <a:t>Assume that the simulation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MSS10"/>
                  </a:rPr>
                  <a:t>follows the </a:t>
                </a:r>
                <a:r>
                  <a:rPr lang="en-US" sz="1800" u="sng" dirty="0">
                    <a:effectLst/>
                    <a:latin typeface="CMSS10"/>
                  </a:rPr>
                  <a:t>Gaussian process with Matern covariance function</a:t>
                </a:r>
                <a:r>
                  <a:rPr lang="en-US" sz="1800" dirty="0">
                    <a:effectLst/>
                    <a:latin typeface="CMSS10"/>
                  </a:rPr>
                  <a:t>.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MSS10"/>
                  </a:rPr>
                  <a:t>Then the collection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𝜝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>
                    <a:effectLst/>
                    <a:latin typeface="CMSS10"/>
                  </a:rPr>
                  <a:t> </a:t>
                </a:r>
                <a:r>
                  <a:rPr lang="en-US" sz="1800" dirty="0">
                    <a:effectLst/>
                    <a:latin typeface="CMSS10"/>
                  </a:rPr>
                  <a:t>follows the Gaussian distribution.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𝜝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MSS1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>
                    <a:effectLst/>
                    <a:latin typeface="CMSS10"/>
                  </a:rPr>
                  <a:t> is a mean vector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MSS1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CMSS10"/>
                  </a:rPr>
                  <a:t> </a:t>
                </a:r>
                <a:r>
                  <a:rPr lang="en-US" dirty="0">
                    <a:latin typeface="CMSS10"/>
                  </a:rPr>
                  <a:t>is a Matern function.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MSS10"/>
                  </a:rPr>
                  <a:t>We choose </a:t>
                </a:r>
                <a:r>
                  <a:rPr lang="en-US" sz="1800" i="1" u="sng" dirty="0">
                    <a:effectLst/>
                    <a:latin typeface="CMSS10"/>
                  </a:rPr>
                  <a:t>Matern covariance model</a:t>
                </a:r>
                <a:r>
                  <a:rPr lang="en-US" sz="1800" dirty="0">
                    <a:effectLst/>
                    <a:latin typeface="CMSS10"/>
                  </a:rPr>
                  <a:t>; which is a common choice of covariance function. Other options are available.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effectLst/>
                    <a:latin typeface="CMSS10"/>
                  </a:rPr>
                  <a:t>Now we have to decide how to estimate the mean vector</a:t>
                </a:r>
                <a:r>
                  <a:rPr lang="ko-KR" altLang="en-US" sz="1800" dirty="0">
                    <a:effectLst/>
                    <a:latin typeface="CMSS1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800" dirty="0">
                    <a:effectLst/>
                    <a:latin typeface="CMSS10"/>
                  </a:rPr>
                  <a:t>. </a:t>
                </a:r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9E2D6F-F0FF-47B0-62B1-FB6231652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8" y="3099958"/>
                <a:ext cx="11286641" cy="3392917"/>
              </a:xfrm>
              <a:prstGeom prst="rect">
                <a:avLst/>
              </a:prstGeom>
              <a:blipFill>
                <a:blip r:embed="rId7"/>
                <a:stretch>
                  <a:fillRect l="-337" r="-337" b="-186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906AC2-B1C0-44A4-56FE-692FE3981714}"/>
                  </a:ext>
                </a:extLst>
              </p:cNvPr>
              <p:cNvSpPr txBox="1"/>
              <p:nvPr/>
            </p:nvSpPr>
            <p:spPr>
              <a:xfrm>
                <a:off x="6859336" y="2276277"/>
                <a:ext cx="8665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400" b="0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KR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906AC2-B1C0-44A4-56FE-692FE398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36" y="2276277"/>
                <a:ext cx="866570" cy="307777"/>
              </a:xfrm>
              <a:prstGeom prst="rect">
                <a:avLst/>
              </a:prstGeom>
              <a:blipFill>
                <a:blip r:embed="rId8"/>
                <a:stretch>
                  <a:fillRect r="-5797" b="-8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C95F7-EE62-74AC-CAA1-9F1094752256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7725906" y="2430166"/>
            <a:ext cx="469566" cy="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7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955F9-A51F-C610-E7AD-E280C5CA2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D1AC-EE5E-123E-225E-87840DBE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8275" cy="838147"/>
          </a:xfrm>
        </p:spPr>
        <p:txBody>
          <a:bodyPr>
            <a:normAutofit/>
          </a:bodyPr>
          <a:lstStyle/>
          <a:p>
            <a:r>
              <a:rPr lang="en-KR" sz="3200" dirty="0"/>
              <a:t>How do we get the emulation?</a:t>
            </a:r>
            <a:r>
              <a:rPr lang="ko-KR" altLang="en-US" sz="3200" dirty="0"/>
              <a:t> </a:t>
            </a:r>
            <a:r>
              <a:rPr lang="en-US" altLang="ko-KR" sz="3200" dirty="0"/>
              <a:t>(Cont’d)</a:t>
            </a:r>
            <a:endParaRPr lang="en-K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103383-70FB-7B80-6EBD-20440A2AC589}"/>
                  </a:ext>
                </a:extLst>
              </p:cNvPr>
              <p:cNvSpPr txBox="1"/>
              <p:nvPr/>
            </p:nvSpPr>
            <p:spPr>
              <a:xfrm>
                <a:off x="538158" y="1011485"/>
                <a:ext cx="11286641" cy="1787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each element of mean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is the function of input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Our choice is </a:t>
                </a:r>
                <a:r>
                  <a:rPr lang="en-US" altLang="ko-KR" b="1" u="sng" dirty="0"/>
                  <a:t>3</a:t>
                </a:r>
                <a:r>
                  <a:rPr lang="en-US" altLang="ko-KR" b="1" u="sng" baseline="30000" dirty="0"/>
                  <a:t>r</a:t>
                </a:r>
                <a:r>
                  <a:rPr lang="en-US" b="1" u="sng" baseline="30000" dirty="0"/>
                  <a:t>d</a:t>
                </a:r>
                <a:r>
                  <a:rPr lang="en-US" b="1" u="sng" dirty="0"/>
                  <a:t> order </a:t>
                </a:r>
                <a:r>
                  <a:rPr lang="en-US" dirty="0"/>
                  <a:t>polynomial interaction;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103383-70FB-7B80-6EBD-20440A2A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8" y="1011485"/>
                <a:ext cx="11286641" cy="1787156"/>
              </a:xfrm>
              <a:prstGeom prst="rect">
                <a:avLst/>
              </a:prstGeom>
              <a:blipFill>
                <a:blip r:embed="rId3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6B4ED8-57DA-5E13-F9B8-632DCEC8E5AE}"/>
                  </a:ext>
                </a:extLst>
              </p:cNvPr>
              <p:cNvSpPr txBox="1"/>
              <p:nvPr/>
            </p:nvSpPr>
            <p:spPr>
              <a:xfrm>
                <a:off x="478302" y="3285761"/>
                <a:ext cx="5250460" cy="2961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itchFamily="2" charset="2"/>
                  <a:buChar char="Ø"/>
                </a:pPr>
                <a:r>
                  <a:rPr lang="en-US" dirty="0"/>
                  <a:t>Consider the following models: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1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bSup>
                  </m:oMath>
                </a14:m>
                <a:endParaRPr lang="en-US" sz="1200" b="1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bSup>
                  </m:oMath>
                </a14:m>
                <a:endParaRPr lang="en-US" sz="12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en-US" sz="12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bSup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6B4ED8-57DA-5E13-F9B8-632DCEC8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2" y="3285761"/>
                <a:ext cx="5250460" cy="2961003"/>
              </a:xfrm>
              <a:prstGeom prst="rect">
                <a:avLst/>
              </a:prstGeom>
              <a:blipFill>
                <a:blip r:embed="rId4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D29D314-DC82-2D9D-FAB2-A6CE0E7F7CC0}"/>
              </a:ext>
            </a:extLst>
          </p:cNvPr>
          <p:cNvGrpSpPr/>
          <p:nvPr/>
        </p:nvGrpSpPr>
        <p:grpSpPr>
          <a:xfrm>
            <a:off x="7611071" y="2794208"/>
            <a:ext cx="4102627" cy="3807733"/>
            <a:chOff x="7363065" y="1989069"/>
            <a:chExt cx="4481828" cy="409594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5ED062-13F7-B65A-B0C1-BAE0C571A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80752" y="2862661"/>
              <a:ext cx="3519340" cy="3222349"/>
            </a:xfrm>
            <a:prstGeom prst="rect">
              <a:avLst/>
            </a:prstGeom>
            <a:ln>
              <a:noFill/>
              <a:prstDash val="dash"/>
            </a:ln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4AA023-C604-4D83-A2EA-182C763ABB8E}"/>
                </a:ext>
              </a:extLst>
            </p:cNvPr>
            <p:cNvCxnSpPr>
              <a:cxnSpLocks/>
            </p:cNvCxnSpPr>
            <p:nvPr/>
          </p:nvCxnSpPr>
          <p:spPr>
            <a:xfrm>
              <a:off x="9317818" y="4606340"/>
              <a:ext cx="0" cy="1085827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6EF5CA-F3CE-1E73-0CD6-5781E7E47CCC}"/>
                    </a:ext>
                  </a:extLst>
                </p:cNvPr>
                <p:cNvSpPr txBox="1"/>
                <p:nvPr/>
              </p:nvSpPr>
              <p:spPr>
                <a:xfrm>
                  <a:off x="7363065" y="1989069"/>
                  <a:ext cx="4481828" cy="8411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1600" dirty="0">
                      <a:effectLst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</a:rPr>
                        <m:t> =2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sz="1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dirty="0" smtClean="0"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16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sz="1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en-US" sz="16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a14:m>
                  <a:endParaRPr lang="en-US" sz="1600" dirty="0">
                    <a:effectLst/>
                    <a:latin typeface="CMSS10"/>
                  </a:endParaRPr>
                </a:p>
                <a:p>
                  <a:pPr algn="r"/>
                  <a:r>
                    <a:rPr lang="en-US" sz="1400" dirty="0">
                      <a:effectLst/>
                      <a:latin typeface="CMSS10"/>
                    </a:rPr>
                    <a:t>where </a:t>
                  </a:r>
                  <a:r>
                    <a:rPr lang="en-US" sz="1400" dirty="0">
                      <a:effectLst/>
                      <a:latin typeface="CMSSI10"/>
                    </a:rPr>
                    <a:t>k </a:t>
                  </a:r>
                  <a:r>
                    <a:rPr lang="en-US" sz="1400" dirty="0">
                      <a:effectLst/>
                      <a:latin typeface="CMSS10"/>
                    </a:rPr>
                    <a:t>is the number of parameters, </a:t>
                  </a:r>
                  <a:r>
                    <a:rPr lang="en-US" sz="1400" dirty="0">
                      <a:effectLst/>
                      <a:latin typeface="CMSSI10"/>
                    </a:rPr>
                    <a:t>n </a:t>
                  </a:r>
                  <a:r>
                    <a:rPr lang="en-US" sz="1400" dirty="0">
                      <a:effectLst/>
                      <a:latin typeface="CMSS10"/>
                    </a:rPr>
                    <a:t>is the number of observations and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>
                      <a:effectLst/>
                      <a:latin typeface="CMSS10"/>
                    </a:rPr>
                    <a:t>is the maximum likelihood. </a:t>
                  </a:r>
                  <a:endParaRPr lang="en-US" sz="1400" dirty="0">
                    <a:effectLst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6EF5CA-F3CE-1E73-0CD6-5781E7E47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3065" y="1989069"/>
                  <a:ext cx="4481828" cy="841131"/>
                </a:xfrm>
                <a:prstGeom prst="rect">
                  <a:avLst/>
                </a:prstGeom>
                <a:blipFill>
                  <a:blip r:embed="rId6"/>
                  <a:stretch>
                    <a:fillRect r="-1235" b="-793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1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7870-F0CA-5ED2-4FDD-26DE47C0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0602-794D-EF51-BF00-D098669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8275" cy="838147"/>
          </a:xfrm>
        </p:spPr>
        <p:txBody>
          <a:bodyPr>
            <a:normAutofit/>
          </a:bodyPr>
          <a:lstStyle/>
          <a:p>
            <a:r>
              <a:rPr lang="en-KR" sz="3200" dirty="0"/>
              <a:t>How do we get the emulation?</a:t>
            </a:r>
            <a:r>
              <a:rPr lang="ko-KR" altLang="en-US" sz="3200" dirty="0"/>
              <a:t> </a:t>
            </a:r>
            <a:r>
              <a:rPr lang="en-US" altLang="ko-KR" sz="3200" dirty="0"/>
              <a:t>(Cont’d)</a:t>
            </a:r>
            <a:endParaRPr lang="en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34EF3-612E-91A9-B1C7-EDA3C2EC6766}"/>
              </a:ext>
            </a:extLst>
          </p:cNvPr>
          <p:cNvSpPr txBox="1"/>
          <p:nvPr/>
        </p:nvSpPr>
        <p:spPr>
          <a:xfrm>
            <a:off x="365500" y="2030447"/>
            <a:ext cx="6918702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packages</a:t>
            </a:r>
          </a:p>
          <a:p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(DiceKriging);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(splines)</a:t>
            </a:r>
          </a:p>
          <a:p>
            <a:endParaRPr lang="en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Fit an emulator </a:t>
            </a:r>
          </a:p>
          <a:p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fit.emul.a&lt;-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(~</a:t>
            </a:r>
            <a:r>
              <a:rPr lang="en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x+I(x^2)+I(x^3)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, design=theta, response=response.a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ko-KR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“matern5_2”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fit.emul.b&lt;-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(~</a:t>
            </a:r>
            <a:r>
              <a:rPr lang="en-KR" sz="1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x+I(x^2)+I(x^3)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, design=theta, response=response.b,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covtype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= “matern5_2”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Visualize; Does it interpolate between the points well?</a:t>
            </a:r>
          </a:p>
          <a:p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new.grid&lt;-data.frame(x=seq(theta[1,1], theta[dim(theta)[1],1], length.out=200))</a:t>
            </a:r>
          </a:p>
          <a:p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pred.emul.a&lt;-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predict.km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(fit.emul.a, newdata = new.grid, "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pred.emul.b&lt;-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predict.km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(fit.emul.b, newdata = new.grid, "</a:t>
            </a:r>
            <a:r>
              <a:rPr lang="en-KR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</a:t>
            </a:r>
            <a:r>
              <a:rPr lang="en-KR" sz="12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KR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KR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Get samples (from normal distribution)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fit.emul.a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new.grid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simulate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fit.emul.b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new.grid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 Get mean function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pred.emul.a$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trend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pred.emul.b$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trend</a:t>
            </a:r>
            <a:endParaRPr lang="en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472EF3-E0A2-BAF6-0BE6-DCF1B0C8DEA3}"/>
                  </a:ext>
                </a:extLst>
              </p:cNvPr>
              <p:cNvSpPr txBox="1"/>
              <p:nvPr/>
            </p:nvSpPr>
            <p:spPr>
              <a:xfrm>
                <a:off x="10499421" y="5522141"/>
                <a:ext cx="1692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𝑎𝑥𝑖𝑠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𝑎𝑥𝑖𝑠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KR" sz="1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KR" sz="12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K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472EF3-E0A2-BAF6-0BE6-DCF1B0C8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421" y="5522141"/>
                <a:ext cx="1692579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505108F-AF56-871D-E668-954464DAF912}"/>
              </a:ext>
            </a:extLst>
          </p:cNvPr>
          <p:cNvSpPr txBox="1"/>
          <p:nvPr/>
        </p:nvSpPr>
        <p:spPr>
          <a:xfrm>
            <a:off x="365500" y="1122443"/>
            <a:ext cx="6918702" cy="7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CMSS10"/>
              </a:rPr>
              <a:t>Fortunately, there are many packages for fitting the emulator.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effectLst/>
                <a:latin typeface="CMSS10"/>
              </a:rPr>
              <a:t>We use the </a:t>
            </a:r>
            <a:r>
              <a:rPr lang="en-US" sz="160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DiceKriging</a:t>
            </a:r>
            <a:r>
              <a:rPr lang="en-US" sz="1600" dirty="0">
                <a:effectLst/>
                <a:latin typeface="CMTT10"/>
              </a:rPr>
              <a:t> </a:t>
            </a:r>
            <a:r>
              <a:rPr lang="en-US" sz="1600" dirty="0">
                <a:effectLst/>
                <a:latin typeface="CMSS10"/>
              </a:rPr>
              <a:t>package to fit emulator. </a:t>
            </a:r>
            <a:endParaRPr lang="en-US" sz="160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CA1F8-FCED-8734-D8F2-B5E76D8FF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262" y="2147536"/>
            <a:ext cx="4569796" cy="32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9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EC89-7A28-FEE2-F7D9-261E025D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0267-2731-D069-6DC6-D3C65C4F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17624" cy="838147"/>
          </a:xfrm>
        </p:spPr>
        <p:txBody>
          <a:bodyPr>
            <a:normAutofit/>
          </a:bodyPr>
          <a:lstStyle/>
          <a:p>
            <a:r>
              <a:rPr lang="en-KR" sz="3200" dirty="0"/>
              <a:t>Why do we need the emulation? (Calibration Design)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ED6327-8196-7094-D50B-53554498C671}"/>
              </a:ext>
            </a:extLst>
          </p:cNvPr>
          <p:cNvSpPr/>
          <p:nvPr/>
        </p:nvSpPr>
        <p:spPr>
          <a:xfrm>
            <a:off x="2150624" y="1384957"/>
            <a:ext cx="2144110" cy="65164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6837E3-C8EC-4823-1908-E907FC08264B}"/>
                  </a:ext>
                </a:extLst>
              </p:cNvPr>
              <p:cNvSpPr txBox="1"/>
              <p:nvPr/>
            </p:nvSpPr>
            <p:spPr>
              <a:xfrm>
                <a:off x="1003190" y="1576430"/>
                <a:ext cx="454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6837E3-C8EC-4823-1908-E907FC08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90" y="1576430"/>
                <a:ext cx="454617" cy="276999"/>
              </a:xfrm>
              <a:prstGeom prst="rect">
                <a:avLst/>
              </a:prstGeom>
              <a:blipFill>
                <a:blip r:embed="rId2"/>
                <a:stretch>
                  <a:fillRect t="-4545" b="-4090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9854CC-D73D-35B9-6402-37CA66EF49AC}"/>
                  </a:ext>
                </a:extLst>
              </p:cNvPr>
              <p:cNvSpPr txBox="1"/>
              <p:nvPr/>
            </p:nvSpPr>
            <p:spPr>
              <a:xfrm>
                <a:off x="4905558" y="1526111"/>
                <a:ext cx="6057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b="0" dirty="0"/>
                  <a:t> : Prediction of the average number of infected patients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9854CC-D73D-35B9-6402-37CA66EF4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58" y="1526111"/>
                <a:ext cx="6057171" cy="369332"/>
              </a:xfrm>
              <a:prstGeom prst="rect">
                <a:avLst/>
              </a:prstGeom>
              <a:blipFill>
                <a:blip r:embed="rId3"/>
                <a:stretch>
                  <a:fillRect l="-418" t="-6667" b="-2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CA0182-AB20-2294-AF25-B6C749DB947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1457807" y="1710778"/>
            <a:ext cx="692817" cy="41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61A7B-9D64-05B2-2D5D-6309C59C93A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4294734" y="1710777"/>
            <a:ext cx="610824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16C0-378C-5433-D40E-2E786386AD6C}"/>
                  </a:ext>
                </a:extLst>
              </p:cNvPr>
              <p:cNvSpPr txBox="1"/>
              <p:nvPr/>
            </p:nvSpPr>
            <p:spPr>
              <a:xfrm>
                <a:off x="1129759" y="2970396"/>
                <a:ext cx="495978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KR" b="1" dirty="0"/>
                  <a:t>The predicted distribution </a:t>
                </a:r>
                <a:r>
                  <a:rPr lang="en-KR" dirty="0"/>
                  <a:t>of the average number of infected patients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KR" dirty="0"/>
                  <a:t> can be obtained.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16C0-378C-5433-D40E-2E786386A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59" y="2970396"/>
                <a:ext cx="4959782" cy="923330"/>
              </a:xfrm>
              <a:prstGeom prst="rect">
                <a:avLst/>
              </a:prstGeom>
              <a:blipFill>
                <a:blip r:embed="rId5"/>
                <a:stretch>
                  <a:fillRect l="-1020" t="-2703" b="-945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56A35-A19C-603E-5FED-457C349BB9AD}"/>
                  </a:ext>
                </a:extLst>
              </p:cNvPr>
              <p:cNvSpPr txBox="1"/>
              <p:nvPr/>
            </p:nvSpPr>
            <p:spPr>
              <a:xfrm>
                <a:off x="1129759" y="4292221"/>
                <a:ext cx="4795433" cy="13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Number of Cases Occurred (Observations)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(0.05, 0.16)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56A35-A19C-603E-5FED-457C349B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59" y="4292221"/>
                <a:ext cx="4795433" cy="1350947"/>
              </a:xfrm>
              <a:prstGeom prst="rect">
                <a:avLst/>
              </a:prstGeom>
              <a:blipFill>
                <a:blip r:embed="rId6"/>
                <a:stretch>
                  <a:fillRect l="-1055" b="-555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4184A06-6681-8DCC-EB96-93C3EE59C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192" y="2036598"/>
            <a:ext cx="6102866" cy="428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DCED8-2BA1-E657-D1E6-6A8B84BA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5BAB-5836-4ADF-A0A3-DABD974D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19" y="0"/>
            <a:ext cx="9917624" cy="83814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How</a:t>
            </a:r>
            <a:r>
              <a:rPr lang="ko-KR" altLang="en-US" sz="3200" dirty="0"/>
              <a:t> </a:t>
            </a:r>
            <a:r>
              <a:rPr lang="en-US" altLang="ko-KR" sz="3200" dirty="0"/>
              <a:t>to</a:t>
            </a:r>
            <a:r>
              <a:rPr lang="ko-KR" altLang="en-US" sz="3200" dirty="0"/>
              <a:t> </a:t>
            </a:r>
            <a:r>
              <a:rPr lang="en-US" altLang="ko-KR" sz="3200" dirty="0"/>
              <a:t>calibrate</a:t>
            </a:r>
            <a:r>
              <a:rPr lang="ko-KR" altLang="en-US" sz="3200" dirty="0"/>
              <a:t> </a:t>
            </a:r>
            <a:r>
              <a:rPr lang="en-US" altLang="ko-KR" sz="3200" dirty="0"/>
              <a:t>beta</a:t>
            </a:r>
            <a:r>
              <a:rPr lang="ko-KR" altLang="en-US" sz="3200" dirty="0"/>
              <a:t> </a:t>
            </a:r>
            <a:r>
              <a:rPr lang="en-US" altLang="ko-KR" sz="3200" dirty="0"/>
              <a:t>from</a:t>
            </a:r>
            <a:r>
              <a:rPr lang="ko-KR" altLang="en-US" sz="3200" dirty="0"/>
              <a:t> </a:t>
            </a:r>
            <a:r>
              <a:rPr lang="en-US" altLang="ko-KR" sz="3200" dirty="0"/>
              <a:t>the</a:t>
            </a:r>
            <a:r>
              <a:rPr lang="ko-KR" altLang="en-US" sz="3200" dirty="0"/>
              <a:t> </a:t>
            </a:r>
            <a:r>
              <a:rPr lang="en-US" altLang="ko-KR" sz="3200" dirty="0"/>
              <a:t>emulation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66924-E15C-EC4D-1E85-2088EC98D34F}"/>
              </a:ext>
            </a:extLst>
          </p:cNvPr>
          <p:cNvSpPr txBox="1"/>
          <p:nvPr/>
        </p:nvSpPr>
        <p:spPr>
          <a:xfrm>
            <a:off x="743919" y="1121752"/>
            <a:ext cx="9399722" cy="5632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n.iter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&lt;- 50000       		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MCMC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반복 횟수 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샘플 개수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init.beta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&lt;- 0.1      		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의 초기값 설정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step_size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&lt;- 0.01    			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새로운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ko-KR" altLang="en-US" sz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를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제안할 때 사용하는 표준편차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init.eta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&lt;- exp(simulate(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fit.emul.a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(x=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init.beta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초기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η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f(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β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값</a:t>
            </a:r>
          </a:p>
          <a:p>
            <a:b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z="1200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2:n.iter){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 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Create a new beta proposed as a normal distribution in the previous beta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prop &lt;-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(1,beta.sample2[i-1],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step_size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(prop&lt;min(theta) | prop&gt;max(theta)){	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#reject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beta.sample2[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]&lt;-beta.sample2[i-1]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eta.sample2[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]&lt;-eta.sample2[i-1]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eta_pr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&lt;-exp(simulate(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fit.emul.b,newdata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(x=prop))) 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제안된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beta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로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η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계산</a:t>
            </a:r>
            <a:endParaRPr lang="en-US" sz="1200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ll_pr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&lt;-sum(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dpois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obs.b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eta_pr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log=T))	</a:t>
            </a:r>
            <a:r>
              <a:rPr lang="ko-KR" altLang="en-US" sz="1200" dirty="0">
                <a:solidFill>
                  <a:srgbClr val="0D64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D640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새로운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η</a:t>
            </a:r>
            <a:r>
              <a:rPr lang="ko-KR" altLang="en-US" sz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에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대한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log-likelihood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계산</a:t>
            </a:r>
            <a:endParaRPr lang="en-US" sz="1200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ll_cu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&lt;-sum(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dpois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obs.b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(eta.sample2[i-1]), log=T)) 	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기존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η</a:t>
            </a:r>
            <a:r>
              <a:rPr lang="ko-KR" altLang="en-US" sz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에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대한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log-likelihood 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계산</a:t>
            </a:r>
            <a:endParaRPr lang="en-US" sz="1200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acc&lt;-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ll_pr-ll_cu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기존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η</a:t>
            </a:r>
            <a:r>
              <a:rPr lang="ko-KR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와 새로운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l-G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η</a:t>
            </a:r>
            <a:r>
              <a:rPr lang="ko-KR" altLang="en-US" sz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에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대한 </a:t>
            </a:r>
            <a:r>
              <a:rPr lang="ko-KR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로그 </a:t>
            </a:r>
            <a:r>
              <a:rPr lang="ko-KR" alt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확률비</a:t>
            </a:r>
            <a:r>
              <a:rPr lang="ko-KR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계산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(log(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(1)) &lt; acc){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#accept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beta.sample2[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]&lt;-prop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eta.sample2[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]&lt;-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eta_pr</a:t>
            </a:r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acc_rate2&lt;-acc_rate2+1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beta.sample2[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]&lt;-beta.sample2[i-1]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eta.sample2[</a:t>
            </a:r>
            <a:r>
              <a:rPr 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]&lt;-eta.sample2[i-1]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solidFill>
                  <a:srgbClr val="97007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E0F24-687A-E70C-26FD-7FE977E461EA}"/>
              </a:ext>
            </a:extLst>
          </p:cNvPr>
          <p:cNvSpPr txBox="1"/>
          <p:nvPr/>
        </p:nvSpPr>
        <p:spPr>
          <a:xfrm>
            <a:off x="743919" y="668870"/>
            <a:ext cx="692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E0E0E"/>
                </a:solidFill>
                <a:effectLst/>
                <a:latin typeface=".AppleSystemUIFont"/>
              </a:rPr>
              <a:t>Metropolis-Hastings Algorithm: Detailed MCMC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504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AFE14-A478-8F33-DC97-F57D44A1E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E1EE-1F98-7D17-0AE1-1A06B101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89" y="219433"/>
            <a:ext cx="9917624" cy="83814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Results of Calibration</a:t>
            </a:r>
            <a:endParaRPr lang="en-K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44554-7431-8F7F-9840-5073691D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584"/>
          <a:stretch/>
        </p:blipFill>
        <p:spPr>
          <a:xfrm>
            <a:off x="324201" y="967060"/>
            <a:ext cx="4880674" cy="1578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5571C1-0FDE-D464-E4F8-A16B032C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65" y="759720"/>
            <a:ext cx="5673369" cy="4201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35B47-DD35-A09A-2E7A-A04AC766EF4B}"/>
              </a:ext>
            </a:extLst>
          </p:cNvPr>
          <p:cNvSpPr txBox="1"/>
          <p:nvPr/>
        </p:nvSpPr>
        <p:spPr>
          <a:xfrm>
            <a:off x="6027550" y="5105873"/>
            <a:ext cx="6164450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1. Box (Gray) – IQR (Middle 50%)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sz="1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A has a larger box → More variability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2. Bold Line – Median (Q2)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sz="1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 Centered → Symmetric distribution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3. Whiskers (Solid Lines)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sz="1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 B’s whisker is longer on one side → Skewed distribution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4. Dots (Outliers)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sz="1400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sz="140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sz="1400" dirty="0">
                <a:solidFill>
                  <a:srgbClr val="0E0E0E"/>
                </a:solidFill>
                <a:effectLst/>
                <a:latin typeface=".AppleSystemUIFont"/>
              </a:rPr>
              <a:t> A has more outliers → More extreme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1D48C-94F2-B426-8011-AD386BC1C62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rcRect l="47474" t="4492" r="1835" b="10062"/>
          <a:stretch/>
        </p:blipFill>
        <p:spPr>
          <a:xfrm rot="5400000">
            <a:off x="4864637" y="1435935"/>
            <a:ext cx="1074016" cy="826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7ACF2-D49B-1A7F-7751-78D913B31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58" y="2640859"/>
            <a:ext cx="5836207" cy="1435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EDBA61-9028-1A70-49A5-A9C8E559A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48" y="4177220"/>
            <a:ext cx="4745903" cy="2680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FCD08D-E705-BEA7-C49A-1672111025C6}"/>
                  </a:ext>
                </a:extLst>
              </p:cNvPr>
              <p:cNvSpPr txBox="1"/>
              <p:nvPr/>
            </p:nvSpPr>
            <p:spPr>
              <a:xfrm>
                <a:off x="3586898" y="6129806"/>
                <a:ext cx="966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FCD08D-E705-BEA7-C49A-167211102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898" y="6129806"/>
                <a:ext cx="9662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9DF46F-1A6B-B54A-36CE-A958C7AC7357}"/>
                  </a:ext>
                </a:extLst>
              </p:cNvPr>
              <p:cNvSpPr txBox="1"/>
              <p:nvPr/>
            </p:nvSpPr>
            <p:spPr>
              <a:xfrm>
                <a:off x="1341039" y="6129806"/>
                <a:ext cx="966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9DF46F-1A6B-B54A-36CE-A958C7AC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039" y="6129806"/>
                <a:ext cx="96624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41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7D916F-BD1B-EF17-A2CC-E928D552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31" y="1112454"/>
            <a:ext cx="6535878" cy="430533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BCCD61B-BC24-E2E7-A617-E5CFF520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89" y="219433"/>
            <a:ext cx="9917624" cy="83814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Results of Calibration</a:t>
            </a:r>
            <a:r>
              <a:rPr lang="ko-KR" altLang="en-US" sz="3200" dirty="0"/>
              <a:t> </a:t>
            </a:r>
            <a:r>
              <a:rPr lang="en-US" altLang="ko-KR" sz="3200" dirty="0"/>
              <a:t>(Cont’d)</a:t>
            </a:r>
            <a:endParaRPr lang="en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3C69F-9851-E042-7106-60C3263BF961}"/>
              </a:ext>
            </a:extLst>
          </p:cNvPr>
          <p:cNvSpPr txBox="1"/>
          <p:nvPr/>
        </p:nvSpPr>
        <p:spPr>
          <a:xfrm>
            <a:off x="627794" y="3333590"/>
            <a:ext cx="4439743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Measures the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correlation between a value and its later values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in the sequence.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Low autocorrelation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indicates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proper MCMC convergence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936E7-6434-6440-5FA6-30FB73FCD746}"/>
              </a:ext>
            </a:extLst>
          </p:cNvPr>
          <p:cNvSpPr txBox="1"/>
          <p:nvPr/>
        </p:nvSpPr>
        <p:spPr>
          <a:xfrm>
            <a:off x="732488" y="2250216"/>
            <a:ext cx="423035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ko-KR" alt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ACF (Auto-Correlation Function) Analysis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beta.sample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(beta.sample2)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EB562-5DD0-D92F-D581-6D39D988007A}"/>
              </a:ext>
            </a:extLst>
          </p:cNvPr>
          <p:cNvSpPr txBox="1"/>
          <p:nvPr/>
        </p:nvSpPr>
        <p:spPr>
          <a:xfrm>
            <a:off x="732488" y="1662363"/>
            <a:ext cx="443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Check if the estimation is accurate.</a:t>
            </a:r>
          </a:p>
        </p:txBody>
      </p:sp>
    </p:spTree>
    <p:extLst>
      <p:ext uri="{BB962C8B-B14F-4D97-AF65-F5344CB8AC3E}">
        <p14:creationId xmlns:p14="http://schemas.microsoft.com/office/powerpoint/2010/main" val="24778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1415</TotalTime>
  <Words>1398</Words>
  <Application>Microsoft Macintosh PowerPoint</Application>
  <PresentationFormat>Widescreen</PresentationFormat>
  <Paragraphs>139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.AppleSystemUIFont</vt:lpstr>
      <vt:lpstr>CMSS10</vt:lpstr>
      <vt:lpstr>CMSSI10</vt:lpstr>
      <vt:lpstr>CMTT10</vt:lpstr>
      <vt:lpstr>Aptos</vt:lpstr>
      <vt:lpstr>Aptos Display</vt:lpstr>
      <vt:lpstr>Arial</vt:lpstr>
      <vt:lpstr>Cambria Math</vt:lpstr>
      <vt:lpstr>Consolas</vt:lpstr>
      <vt:lpstr>Helvetica</vt:lpstr>
      <vt:lpstr>Wingdings</vt:lpstr>
      <vt:lpstr>Office Theme</vt:lpstr>
      <vt:lpstr>Transmission Rate Calibration method: Bayesian Approach</vt:lpstr>
      <vt:lpstr>What is Simulation, Emulation?</vt:lpstr>
      <vt:lpstr>How do we get the emulation?</vt:lpstr>
      <vt:lpstr>How do we get the emulation? (Cont’d)</vt:lpstr>
      <vt:lpstr>How do we get the emulation? (Cont’d)</vt:lpstr>
      <vt:lpstr>Why do we need the emulation? (Calibration Design)</vt:lpstr>
      <vt:lpstr>How to calibrate beta from the emulation</vt:lpstr>
      <vt:lpstr>Results of Calibration</vt:lpstr>
      <vt:lpstr>Results of Calibration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김솔</dc:creator>
  <cp:lastModifiedBy>김솔</cp:lastModifiedBy>
  <cp:revision>21</cp:revision>
  <dcterms:created xsi:type="dcterms:W3CDTF">2025-02-11T23:59:51Z</dcterms:created>
  <dcterms:modified xsi:type="dcterms:W3CDTF">2025-02-12T23:42:28Z</dcterms:modified>
</cp:coreProperties>
</file>