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6" r:id="rId4"/>
    <p:sldId id="268" r:id="rId5"/>
    <p:sldId id="267" r:id="rId6"/>
    <p:sldId id="269" r:id="rId7"/>
    <p:sldId id="265" r:id="rId8"/>
    <p:sldId id="270" r:id="rId9"/>
    <p:sldId id="271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49"/>
    <p:restoredTop sz="96327"/>
  </p:normalViewPr>
  <p:slideViewPr>
    <p:cSldViewPr snapToGrid="0">
      <p:cViewPr>
        <p:scale>
          <a:sx n="101" d="100"/>
          <a:sy n="101" d="100"/>
        </p:scale>
        <p:origin x="2448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olkim/repos/abm_cpe_model/data/manually/&#4352;&#4469;&#4352;&#4449;&#4523;&#4359;&#4455;&#4527;%20&#4359;&#4462;&#4523;&#4361;&#4453;&#45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olkim/repos/abm_cpe_model/data/manually/&#4352;&#4469;&#4352;&#4449;&#4523;&#4359;&#4455;&#4527;%20&#4359;&#4462;&#4523;&#4361;&#4453;&#45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양성판정 환자 수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0D-5349-97C8-898DD3F9694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0D-5349-97C8-898DD3F9694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0D-5349-97C8-898DD3F9694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0D-5349-97C8-898DD3F969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Sheet1!$B$3:$B$12</c:f>
              <c:strCache>
                <c:ptCount val="10"/>
                <c:pt idx="0">
                  <c:v>2017년 1/1~6/30</c:v>
                </c:pt>
                <c:pt idx="1">
                  <c:v>2017년 7/1~12/31</c:v>
                </c:pt>
                <c:pt idx="2">
                  <c:v>2018년 1/1~6/30</c:v>
                </c:pt>
                <c:pt idx="3">
                  <c:v>2018년 7/1~9/18</c:v>
                </c:pt>
                <c:pt idx="4">
                  <c:v>2021년 1/1~6/30</c:v>
                </c:pt>
                <c:pt idx="5">
                  <c:v>2021년 7/1~12/31</c:v>
                </c:pt>
                <c:pt idx="6">
                  <c:v>2022년 1/1~6/30</c:v>
                </c:pt>
                <c:pt idx="7">
                  <c:v>2022년 7/1~12/31</c:v>
                </c:pt>
                <c:pt idx="8">
                  <c:v>2023년 1/1~6/30</c:v>
                </c:pt>
                <c:pt idx="9">
                  <c:v>2023년 7/1~12/31</c:v>
                </c:pt>
              </c:strCache>
            </c:strRef>
          </c:cat>
          <c:val>
            <c:numRef>
              <c:f>Sheet1!$D$3:$D$12</c:f>
              <c:numCache>
                <c:formatCode>General</c:formatCode>
                <c:ptCount val="10"/>
                <c:pt idx="0">
                  <c:v>13</c:v>
                </c:pt>
                <c:pt idx="1">
                  <c:v>16</c:v>
                </c:pt>
                <c:pt idx="2">
                  <c:v>14</c:v>
                </c:pt>
                <c:pt idx="3">
                  <c:v>2</c:v>
                </c:pt>
                <c:pt idx="4">
                  <c:v>34</c:v>
                </c:pt>
                <c:pt idx="5">
                  <c:v>52</c:v>
                </c:pt>
                <c:pt idx="6">
                  <c:v>43</c:v>
                </c:pt>
                <c:pt idx="7">
                  <c:v>72</c:v>
                </c:pt>
                <c:pt idx="8">
                  <c:v>42</c:v>
                </c:pt>
                <c:pt idx="9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0D-5349-97C8-898DD3F969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7889536"/>
        <c:axId val="2082078288"/>
      </c:barChart>
      <c:catAx>
        <c:axId val="205788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82078288"/>
        <c:crosses val="autoZero"/>
        <c:auto val="1"/>
        <c:lblAlgn val="ctr"/>
        <c:lblOffset val="100"/>
        <c:noMultiLvlLbl val="0"/>
      </c:catAx>
      <c:valAx>
        <c:axId val="208207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5788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P_I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EB-F44E-B867-228D4CBA09A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EB-F44E-B867-228D4CBA09A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7EB-F44E-B867-228D4CBA09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Sheet1!$B$3:$B$12</c:f>
              <c:strCache>
                <c:ptCount val="10"/>
                <c:pt idx="0">
                  <c:v>2017년 1/1~6/30</c:v>
                </c:pt>
                <c:pt idx="1">
                  <c:v>2017년 7/1~12/31</c:v>
                </c:pt>
                <c:pt idx="2">
                  <c:v>2018년 1/1~6/30</c:v>
                </c:pt>
                <c:pt idx="3">
                  <c:v>2018년 7/1~9/18</c:v>
                </c:pt>
                <c:pt idx="4">
                  <c:v>2021년 1/1~6/30</c:v>
                </c:pt>
                <c:pt idx="5">
                  <c:v>2021년 7/1~12/31</c:v>
                </c:pt>
                <c:pt idx="6">
                  <c:v>2022년 1/1~6/30</c:v>
                </c:pt>
                <c:pt idx="7">
                  <c:v>2022년 7/1~12/31</c:v>
                </c:pt>
                <c:pt idx="8">
                  <c:v>2023년 1/1~6/30</c:v>
                </c:pt>
                <c:pt idx="9">
                  <c:v>2023년 7/1~12/31</c:v>
                </c:pt>
              </c:strCache>
            </c:strRef>
          </c:cat>
          <c:val>
            <c:numRef>
              <c:f>Sheet1!$F$3:$F$12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11</c:v>
                </c:pt>
                <c:pt idx="5">
                  <c:v>17</c:v>
                </c:pt>
                <c:pt idx="6">
                  <c:v>16</c:v>
                </c:pt>
                <c:pt idx="7">
                  <c:v>21</c:v>
                </c:pt>
                <c:pt idx="8">
                  <c:v>14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EB-F44E-B867-228D4CBA09A1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P_HAI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6C6A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7EB-F44E-B867-228D4CBA09A1}"/>
              </c:ext>
            </c:extLst>
          </c:dPt>
          <c:dPt>
            <c:idx val="1"/>
            <c:invertIfNegative val="0"/>
            <c:bubble3D val="0"/>
            <c:spPr>
              <a:solidFill>
                <a:srgbClr val="F6C6A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7EB-F44E-B867-228D4CBA09A1}"/>
              </c:ext>
            </c:extLst>
          </c:dPt>
          <c:dPt>
            <c:idx val="2"/>
            <c:invertIfNegative val="0"/>
            <c:bubble3D val="0"/>
            <c:spPr>
              <a:solidFill>
                <a:srgbClr val="F6C6A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C7EB-F44E-B867-228D4CBA09A1}"/>
              </c:ext>
            </c:extLst>
          </c:dPt>
          <c:dPt>
            <c:idx val="3"/>
            <c:invertIfNegative val="0"/>
            <c:bubble3D val="0"/>
            <c:spPr>
              <a:solidFill>
                <a:srgbClr val="F6C6A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C7EB-F44E-B867-228D4CBA09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Sheet1!$B$3:$B$12</c:f>
              <c:strCache>
                <c:ptCount val="10"/>
                <c:pt idx="0">
                  <c:v>2017년 1/1~6/30</c:v>
                </c:pt>
                <c:pt idx="1">
                  <c:v>2017년 7/1~12/31</c:v>
                </c:pt>
                <c:pt idx="2">
                  <c:v>2018년 1/1~6/30</c:v>
                </c:pt>
                <c:pt idx="3">
                  <c:v>2018년 7/1~9/18</c:v>
                </c:pt>
                <c:pt idx="4">
                  <c:v>2021년 1/1~6/30</c:v>
                </c:pt>
                <c:pt idx="5">
                  <c:v>2021년 7/1~12/31</c:v>
                </c:pt>
                <c:pt idx="6">
                  <c:v>2022년 1/1~6/30</c:v>
                </c:pt>
                <c:pt idx="7">
                  <c:v>2022년 7/1~12/31</c:v>
                </c:pt>
                <c:pt idx="8">
                  <c:v>2023년 1/1~6/30</c:v>
                </c:pt>
                <c:pt idx="9">
                  <c:v>2023년 7/1~12/31</c:v>
                </c:pt>
              </c:strCache>
            </c:strRef>
          </c:cat>
          <c:val>
            <c:numRef>
              <c:f>Sheet1!$G$3:$G$12</c:f>
              <c:numCache>
                <c:formatCode>General</c:formatCode>
                <c:ptCount val="10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2</c:v>
                </c:pt>
                <c:pt idx="4">
                  <c:v>8</c:v>
                </c:pt>
                <c:pt idx="5">
                  <c:v>9</c:v>
                </c:pt>
                <c:pt idx="6">
                  <c:v>7</c:v>
                </c:pt>
                <c:pt idx="7">
                  <c:v>20</c:v>
                </c:pt>
                <c:pt idx="8">
                  <c:v>3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7EB-F44E-B867-228D4CBA09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080474592"/>
        <c:axId val="2080476304"/>
      </c:barChart>
      <c:catAx>
        <c:axId val="208047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80476304"/>
        <c:crosses val="autoZero"/>
        <c:auto val="1"/>
        <c:lblAlgn val="ctr"/>
        <c:lblOffset val="100"/>
        <c:noMultiLvlLbl val="0"/>
      </c:catAx>
      <c:valAx>
        <c:axId val="208047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8047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2399B-FBCE-0A42-B29F-129CD1250E75}" type="datetimeFigureOut">
              <a:rPr lang="en-KR" smtClean="0"/>
              <a:t>3/19/24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D31C5-BE53-FF41-AB74-CF632BB32B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354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57FA-7D0B-8946-A828-C424B1F9C251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713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23</a:t>
            </a:r>
            <a:r>
              <a:rPr lang="ko-KR" altLang="en-US" dirty="0"/>
              <a:t>명의 환자는 첫 검사에서 바로 양성판정을 받음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57FA-7D0B-8946-A828-C424B1F9C251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988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23</a:t>
            </a:r>
            <a:r>
              <a:rPr lang="ko-KR" altLang="en-US" dirty="0"/>
              <a:t>명의 환자는 첫 검사에서 바로 양성판정을 받음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57FA-7D0B-8946-A828-C424B1F9C251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567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BC74-0163-D4E5-371B-AE31182C0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2E695-C7FD-86E0-E752-F756F274C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3550-FAB9-E170-CA34-8BB50A8E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BC48-08A0-B64F-9D58-5FC5542C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3E10-9C31-721D-2D3B-A65CA912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804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D98D-E108-E843-014B-181101C6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9FE32-9F96-F1F8-0B82-A731B3C01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45FA-6A47-5500-1FE0-7A6F48DF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4F81-74B2-F3D0-26F3-180C4328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FECCA-8E9F-A04B-A415-B0661C14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080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A02B6-8B94-A671-3907-ACE9A563F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E3D20-7D19-1BC4-E5D1-7E0809CDC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1117-B3D1-E698-AD11-DB36122B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E007-A25C-4983-8D1E-B106D8ED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4CC3-ECB7-9D0F-B1D7-2D71AADF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132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1CFD-2578-B574-8A9D-1C6A2F00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6A08-DEAC-92DA-9B53-6E262341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3841-4BD9-F934-E595-BE580EA9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38CF-97EE-7DDE-9096-EFF3AE36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000E4-9A09-0CC2-30DC-43D4E874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31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B991-FBFB-74F3-2E8B-CC229A6B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FE91D-5EAF-763C-F95E-9A970A8B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96AD-6C1A-5D2C-411B-7F127A22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4ADD-CFE8-C6D4-1658-9CF5F18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A49D-A2B1-62AF-FE67-A8443A32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55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55D9-DF8C-2640-1180-32C75582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DC46-9393-3B8D-C4A2-6EC7748E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5967A-D1FB-84CC-2027-BB40413F9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A8060-68D5-9AF7-0AF9-7CCE5B61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B0CBE-D56D-C4B4-BECD-1AE9B85C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6133D-E3F7-9CA8-107D-19AB5362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030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851A-1C4F-A23D-9A35-EC6ADC1E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06E5F-ACBF-937B-8981-64A830F7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4EAF2-5C8E-25AD-718E-1C75A341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B3543-1F97-BD97-575B-28AA30310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7D54-3ADC-1F96-4C7C-A54168355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24C07-39CF-5D4B-F2CD-8C13660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059F4-73AF-A8A5-716F-9BCE081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B9DF1-A0B8-8F47-5FE7-FAC2C2E5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612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DCA1-B700-5519-0A31-C930F1A8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F20A8-DFE4-8FB7-624D-18FF97B7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40934-3EDD-7D85-6661-6D9F2230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AA07-CFD4-E871-22EC-CC94E3DF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25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E4DE7-8C35-E99D-E75A-039D94D9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EC32A-BF64-09B5-0F39-C6BFD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D15E5-6590-BA5D-97D8-49F413B6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465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7BF2-9951-8F95-7122-EA02D8CB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525E-C24A-447F-07D7-C22B4173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2FBE-E4CF-C0B4-D8E7-4AEC4CDDF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48001-B3A1-9871-75DF-E0E389F9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9713-5BC0-2458-DA96-DE20F645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5D712-50C2-343A-474A-74965CA3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930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5F1B-29A0-6175-0686-2144070A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B7411-FE73-C654-D3BA-42CA043B6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11E2-B449-8D5F-6246-FC3D17C1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A7632-DCD6-67FC-4940-D49C124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7678-62D5-FBF6-0F57-8E8E89B3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4BB3C-9D31-D182-DABD-55647A85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829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3A3B-7F4B-EF97-5925-051D6360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FEFA-A938-1A53-B800-47E38606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E583B-649A-6336-3FD1-BFC5B49A8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E4DD1-65D0-9D4C-9A3F-BA396AAAB314}" type="datetimeFigureOut">
              <a:rPr lang="en-KR" smtClean="0"/>
              <a:t>3/19/24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42D0-4EF4-A698-681D-48F1A200C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6524-5730-FF8C-C915-872768B87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78D00-5DC2-F64D-B0CF-9030B83EB8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57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B799-C6F6-EA2B-C3E0-D9FA09CB2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2017-2018 data processing</a:t>
            </a:r>
            <a:endParaRPr lang="en-K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B1C36-BC3B-3928-7B8E-696CDCD4C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2024.03.NN (Tue)</a:t>
            </a:r>
          </a:p>
          <a:p>
            <a:r>
              <a:rPr lang="en-KR" dirty="0"/>
              <a:t>Sol Kim</a:t>
            </a:r>
          </a:p>
        </p:txBody>
      </p:sp>
    </p:spTree>
    <p:extLst>
      <p:ext uri="{BB962C8B-B14F-4D97-AF65-F5344CB8AC3E}">
        <p14:creationId xmlns:p14="http://schemas.microsoft.com/office/powerpoint/2010/main" val="33469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BC15-65C5-6EE3-1093-752E16AA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2017-2018 </a:t>
            </a:r>
            <a:r>
              <a:rPr lang="ko-KR" altLang="en-US" b="1" dirty="0">
                <a:latin typeface="+mn-lt"/>
              </a:rPr>
              <a:t>전수 데이터 분석</a:t>
            </a:r>
            <a:endParaRPr lang="en-KR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4DAD-9CE1-A00F-E4A8-BBDF439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KR" dirty="0">
                <a:latin typeface="+mj-lt"/>
              </a:rPr>
              <a:t>주어진 순 데이터는 </a:t>
            </a:r>
            <a:r>
              <a:rPr lang="en-US" altLang="ko-KR" b="1" dirty="0">
                <a:latin typeface="+mj-lt"/>
              </a:rPr>
              <a:t>3921</a:t>
            </a:r>
            <a:r>
              <a:rPr lang="ko-KR" altLang="en-US" b="1" dirty="0">
                <a:latin typeface="+mj-lt"/>
              </a:rPr>
              <a:t>개</a:t>
            </a:r>
            <a:endParaRPr lang="en-US" altLang="ko-KR" b="1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lt"/>
              </a:rPr>
              <a:t>여기서 </a:t>
            </a:r>
            <a:r>
              <a:rPr lang="en-US" altLang="ko-KR" dirty="0" err="1">
                <a:latin typeface="+mj-lt"/>
              </a:rPr>
              <a:t>P_number</a:t>
            </a:r>
            <a:r>
              <a:rPr lang="en-US" altLang="ko-KR" dirty="0">
                <a:latin typeface="+mj-lt"/>
              </a:rPr>
              <a:t> (</a:t>
            </a:r>
            <a:r>
              <a:rPr lang="ko-KR" altLang="en-US" dirty="0">
                <a:latin typeface="+mj-lt"/>
              </a:rPr>
              <a:t>환자</a:t>
            </a:r>
            <a:r>
              <a:rPr lang="en-US" altLang="ko-KR" dirty="0">
                <a:latin typeface="+mj-lt"/>
              </a:rPr>
              <a:t>ID)</a:t>
            </a:r>
            <a:r>
              <a:rPr lang="ko-KR" altLang="en-US" dirty="0">
                <a:latin typeface="+mj-lt"/>
              </a:rPr>
              <a:t>의 개수로 보면 </a:t>
            </a:r>
            <a:r>
              <a:rPr lang="ko-KR" altLang="en-US" b="1" dirty="0">
                <a:latin typeface="+mj-lt"/>
              </a:rPr>
              <a:t>순 환자수는 </a:t>
            </a:r>
            <a:r>
              <a:rPr lang="en-US" altLang="ko-KR" b="1" dirty="0">
                <a:latin typeface="+mj-lt"/>
              </a:rPr>
              <a:t>1463</a:t>
            </a:r>
            <a:r>
              <a:rPr lang="ko-KR" altLang="en-US" b="1" dirty="0">
                <a:latin typeface="+mj-lt"/>
              </a:rPr>
              <a:t>명</a:t>
            </a:r>
            <a:endParaRPr lang="en-US" altLang="ko-KR" b="1" dirty="0">
              <a:latin typeface="+mj-lt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+mj-lt"/>
              </a:rPr>
              <a:t>중복된 데이터가 많으며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여러 차례 입원한 환자의 경우 </a:t>
            </a:r>
            <a:r>
              <a:rPr lang="en-US" altLang="ko-KR" dirty="0">
                <a:latin typeface="+mj-lt"/>
              </a:rPr>
              <a:t>ID</a:t>
            </a:r>
            <a:r>
              <a:rPr lang="ko-KR" altLang="en-US" dirty="0">
                <a:latin typeface="+mj-lt"/>
              </a:rPr>
              <a:t>는 같지만 입 퇴원 일자가 다르다</a:t>
            </a:r>
            <a:r>
              <a:rPr lang="en-US" altLang="ko-KR" dirty="0">
                <a:latin typeface="+mj-lt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+mj-lt"/>
              </a:rPr>
              <a:t>CRE </a:t>
            </a:r>
            <a:r>
              <a:rPr lang="en-US" b="1" dirty="0" err="1">
                <a:latin typeface="+mj-lt"/>
              </a:rPr>
              <a:t>결과가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양성인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데이터는</a:t>
            </a:r>
            <a:r>
              <a:rPr 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89</a:t>
            </a:r>
            <a:r>
              <a:rPr lang="ko-KR" altLang="en-US" b="1" dirty="0">
                <a:latin typeface="+mj-lt"/>
              </a:rPr>
              <a:t>개</a:t>
            </a:r>
            <a:endParaRPr lang="en-US" altLang="ko-KR" b="1" dirty="0">
              <a:latin typeface="+mj-lt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+mj-lt"/>
              </a:rPr>
              <a:t>중복된 데이터를 제외하면 </a:t>
            </a:r>
            <a:r>
              <a:rPr lang="en-US" altLang="ko-KR" b="1" dirty="0">
                <a:latin typeface="+mj-lt"/>
              </a:rPr>
              <a:t>49</a:t>
            </a:r>
            <a:r>
              <a:rPr lang="ko-KR" altLang="en-US" b="1" dirty="0">
                <a:latin typeface="+mj-lt"/>
              </a:rPr>
              <a:t>명의 환자가 양성</a:t>
            </a:r>
            <a:endParaRPr lang="en-US" altLang="ko-KR" b="1" dirty="0">
              <a:latin typeface="+mj-lt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+mj-lt"/>
              </a:rPr>
              <a:t>그 중 음성데이터를 함께 가지고 있는 환자는 </a:t>
            </a:r>
            <a:r>
              <a:rPr lang="en-US" altLang="ko-KR" b="1" dirty="0">
                <a:latin typeface="+mj-lt"/>
              </a:rPr>
              <a:t>26</a:t>
            </a:r>
            <a:r>
              <a:rPr lang="ko-KR" altLang="en-US" b="1" dirty="0">
                <a:latin typeface="+mj-lt"/>
              </a:rPr>
              <a:t>명 </a:t>
            </a:r>
            <a:r>
              <a:rPr lang="en-US" altLang="ko-KR" dirty="0">
                <a:latin typeface="+mj-lt"/>
              </a:rPr>
              <a:t>(2</a:t>
            </a:r>
            <a:r>
              <a:rPr lang="ko-KR" altLang="en-US" dirty="0">
                <a:latin typeface="+mj-lt"/>
              </a:rPr>
              <a:t>명의 경우 음성</a:t>
            </a:r>
            <a:r>
              <a:rPr lang="en-US" altLang="ko-KR" dirty="0">
                <a:latin typeface="+mj-lt"/>
              </a:rPr>
              <a:t>-&gt; </a:t>
            </a:r>
            <a:r>
              <a:rPr lang="ko-KR" altLang="en-US" dirty="0">
                <a:latin typeface="+mj-lt"/>
              </a:rPr>
              <a:t>양성 </a:t>
            </a:r>
            <a:r>
              <a:rPr lang="en-US" altLang="ko-KR" dirty="0">
                <a:latin typeface="+mj-lt"/>
              </a:rPr>
              <a:t>-&gt; </a:t>
            </a:r>
            <a:r>
              <a:rPr lang="ko-KR" altLang="en-US" dirty="0">
                <a:latin typeface="+mj-lt"/>
              </a:rPr>
              <a:t>음성 판정을 받음</a:t>
            </a:r>
            <a:r>
              <a:rPr lang="en-US" altLang="ko-KR" dirty="0">
                <a:latin typeface="+mj-lt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+mj-lt"/>
              </a:rPr>
              <a:t>17</a:t>
            </a:r>
            <a:r>
              <a:rPr lang="ko-KR" altLang="en-US" dirty="0">
                <a:latin typeface="+mj-lt"/>
              </a:rPr>
              <a:t>년도 입원환자 중엔 </a:t>
            </a:r>
            <a:r>
              <a:rPr lang="en-US" altLang="ko-KR" b="1" dirty="0">
                <a:latin typeface="+mj-lt"/>
              </a:rPr>
              <a:t>29</a:t>
            </a:r>
            <a:r>
              <a:rPr lang="ko-KR" altLang="en-US" b="1" dirty="0">
                <a:latin typeface="+mj-lt"/>
              </a:rPr>
              <a:t>명</a:t>
            </a:r>
            <a:r>
              <a:rPr lang="en-US" altLang="ko-KR" dirty="0">
                <a:latin typeface="+mj-lt"/>
              </a:rPr>
              <a:t>, 18</a:t>
            </a:r>
            <a:r>
              <a:rPr lang="ko-KR" altLang="en-US" dirty="0">
                <a:latin typeface="+mj-lt"/>
              </a:rPr>
              <a:t>년도 입원환자 중엔 </a:t>
            </a:r>
            <a:r>
              <a:rPr lang="en-US" altLang="ko-KR" b="1" dirty="0">
                <a:latin typeface="+mj-lt"/>
              </a:rPr>
              <a:t>18</a:t>
            </a:r>
            <a:r>
              <a:rPr lang="ko-KR" altLang="en-US" b="1" dirty="0">
                <a:latin typeface="+mj-lt"/>
              </a:rPr>
              <a:t>명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858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BC15-65C5-6EE3-1093-752E16AA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2017-2018 </a:t>
            </a:r>
            <a:r>
              <a:rPr lang="ko-KR" altLang="en-US" b="1" dirty="0">
                <a:latin typeface="+mn-lt"/>
              </a:rPr>
              <a:t>데이터 정제</a:t>
            </a:r>
            <a:endParaRPr lang="en-KR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4DAD-9CE1-A00F-E4A8-BBDF439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j-lt"/>
              </a:rPr>
              <a:t>정제된 데이터 자료 </a:t>
            </a:r>
            <a:r>
              <a:rPr lang="en-US" altLang="ko-KR" sz="2000" b="1" dirty="0">
                <a:latin typeface="+mj-lt"/>
              </a:rPr>
              <a:t>1599</a:t>
            </a:r>
            <a:r>
              <a:rPr lang="ko-KR" altLang="en-US" sz="2000" b="1" dirty="0">
                <a:latin typeface="+mj-lt"/>
              </a:rPr>
              <a:t>개</a:t>
            </a:r>
            <a:endParaRPr lang="en-US" altLang="ko-KR" sz="2000" b="1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j-lt"/>
              </a:rPr>
              <a:t>주어진 데이터 기간 </a:t>
            </a:r>
            <a:r>
              <a:rPr lang="en-US" altLang="ko-KR" sz="2000" b="1" dirty="0">
                <a:latin typeface="+mj-lt"/>
              </a:rPr>
              <a:t>2017-01-01 to 2018-09-13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j-lt"/>
              </a:rPr>
              <a:t>양성환자 </a:t>
            </a:r>
            <a:r>
              <a:rPr lang="en-US" altLang="ko-KR" sz="2000" b="1" dirty="0">
                <a:latin typeface="+mj-lt"/>
              </a:rPr>
              <a:t>45</a:t>
            </a:r>
            <a:r>
              <a:rPr lang="ko-KR" altLang="en-US" sz="2000" b="1" dirty="0">
                <a:latin typeface="+mj-lt"/>
              </a:rPr>
              <a:t>명 </a:t>
            </a:r>
            <a:endParaRPr lang="en-US" altLang="ko-KR" sz="2000" b="1" dirty="0">
              <a:latin typeface="+mj-lt"/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b="1" dirty="0">
                <a:latin typeface="+mj-lt"/>
              </a:rPr>
              <a:t>2017-1 : </a:t>
            </a:r>
            <a:r>
              <a:rPr lang="en-KR" sz="1800" dirty="0">
                <a:solidFill>
                  <a:srgbClr val="000000"/>
                </a:solidFill>
                <a:effectLst/>
                <a:latin typeface=".SF NS"/>
              </a:rPr>
              <a:t>13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.SF NS"/>
              </a:rPr>
              <a:t>/ 543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.SF NS"/>
              </a:rPr>
              <a:t>명</a:t>
            </a:r>
            <a:endParaRPr lang="en-US" altLang="ko-KR" sz="1800" dirty="0">
              <a:solidFill>
                <a:srgbClr val="000000"/>
              </a:solidFill>
              <a:effectLst/>
              <a:latin typeface=".SF NS"/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b="1" dirty="0">
                <a:latin typeface="+mj-lt"/>
              </a:rPr>
              <a:t>2017-2: </a:t>
            </a:r>
            <a:r>
              <a:rPr lang="en-KR" sz="1800" dirty="0">
                <a:solidFill>
                  <a:srgbClr val="000000"/>
                </a:solidFill>
                <a:effectLst/>
                <a:latin typeface=".SF NS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.SF NS"/>
              </a:rPr>
              <a:t>6</a:t>
            </a:r>
            <a:r>
              <a:rPr lang="en-US" altLang="ko-KR" sz="1800" dirty="0">
                <a:solidFill>
                  <a:srgbClr val="000000"/>
                </a:solidFill>
                <a:latin typeface=".SF NS"/>
              </a:rPr>
              <a:t>/ 590</a:t>
            </a:r>
            <a:r>
              <a:rPr lang="ko-KR" altLang="en-US" sz="1800" dirty="0">
                <a:solidFill>
                  <a:srgbClr val="000000"/>
                </a:solidFill>
                <a:latin typeface=".SF NS"/>
              </a:rPr>
              <a:t>명</a:t>
            </a:r>
            <a:endParaRPr lang="en-US" altLang="ko-KR" sz="1800" dirty="0">
              <a:solidFill>
                <a:srgbClr val="000000"/>
              </a:solidFill>
              <a:effectLst/>
              <a:latin typeface=".SF NS"/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b="1" dirty="0">
                <a:latin typeface="+mj-lt"/>
              </a:rPr>
              <a:t>2018-1 : </a:t>
            </a:r>
            <a:r>
              <a:rPr lang="en-KR" sz="1800" dirty="0">
                <a:solidFill>
                  <a:srgbClr val="000000"/>
                </a:solidFill>
                <a:effectLst/>
                <a:latin typeface=".SF NS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.SF NS"/>
              </a:rPr>
              <a:t>4/ 448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.SF NS"/>
              </a:rPr>
              <a:t>명</a:t>
            </a:r>
            <a:endParaRPr lang="en-US" altLang="ko-KR" sz="1800" dirty="0">
              <a:solidFill>
                <a:srgbClr val="000000"/>
              </a:solidFill>
              <a:effectLst/>
              <a:latin typeface=".SF NS"/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b="1" dirty="0">
                <a:latin typeface="+mj-lt"/>
              </a:rPr>
              <a:t>2018-2 : </a:t>
            </a:r>
            <a:r>
              <a:rPr lang="en-KR" sz="1800" dirty="0">
                <a:solidFill>
                  <a:srgbClr val="000000"/>
                </a:solidFill>
                <a:effectLst/>
                <a:latin typeface=".SF NS"/>
              </a:rPr>
              <a:t>2명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.SF NS"/>
              </a:rPr>
              <a:t>/18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.SF NS"/>
              </a:rPr>
              <a:t>명</a:t>
            </a:r>
            <a:r>
              <a:rPr lang="en-KR" sz="1800" dirty="0">
                <a:solidFill>
                  <a:srgbClr val="000000"/>
                </a:solidFill>
                <a:effectLst/>
                <a:latin typeface=".SF NS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j-lt"/>
              </a:rPr>
              <a:t>(9,10,11,12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j-lt"/>
              </a:rPr>
              <a:t>데이터 없음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KR" sz="1800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71386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963CF2-A294-64F6-6177-FA3F3EB2F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0176"/>
              </p:ext>
            </p:extLst>
          </p:nvPr>
        </p:nvGraphicFramePr>
        <p:xfrm>
          <a:off x="2013857" y="1412189"/>
          <a:ext cx="8164287" cy="459791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08257">
                  <a:extLst>
                    <a:ext uri="{9D8B030D-6E8A-4147-A177-3AD203B41FA5}">
                      <a16:colId xmlns:a16="http://schemas.microsoft.com/office/drawing/2014/main" val="2355236932"/>
                    </a:ext>
                  </a:extLst>
                </a:gridCol>
                <a:gridCol w="1607830">
                  <a:extLst>
                    <a:ext uri="{9D8B030D-6E8A-4147-A177-3AD203B41FA5}">
                      <a16:colId xmlns:a16="http://schemas.microsoft.com/office/drawing/2014/main" val="120503729"/>
                    </a:ext>
                  </a:extLst>
                </a:gridCol>
                <a:gridCol w="1080735">
                  <a:extLst>
                    <a:ext uri="{9D8B030D-6E8A-4147-A177-3AD203B41FA5}">
                      <a16:colId xmlns:a16="http://schemas.microsoft.com/office/drawing/2014/main" val="929084784"/>
                    </a:ext>
                  </a:extLst>
                </a:gridCol>
                <a:gridCol w="807706">
                  <a:extLst>
                    <a:ext uri="{9D8B030D-6E8A-4147-A177-3AD203B41FA5}">
                      <a16:colId xmlns:a16="http://schemas.microsoft.com/office/drawing/2014/main" val="1425705434"/>
                    </a:ext>
                  </a:extLst>
                </a:gridCol>
                <a:gridCol w="1475383">
                  <a:extLst>
                    <a:ext uri="{9D8B030D-6E8A-4147-A177-3AD203B41FA5}">
                      <a16:colId xmlns:a16="http://schemas.microsoft.com/office/drawing/2014/main" val="2003610366"/>
                    </a:ext>
                  </a:extLst>
                </a:gridCol>
                <a:gridCol w="894650">
                  <a:extLst>
                    <a:ext uri="{9D8B030D-6E8A-4147-A177-3AD203B41FA5}">
                      <a16:colId xmlns:a16="http://schemas.microsoft.com/office/drawing/2014/main" val="3045637630"/>
                    </a:ext>
                  </a:extLst>
                </a:gridCol>
                <a:gridCol w="989726">
                  <a:extLst>
                    <a:ext uri="{9D8B030D-6E8A-4147-A177-3AD203B41FA5}">
                      <a16:colId xmlns:a16="http://schemas.microsoft.com/office/drawing/2014/main" val="3672673430"/>
                    </a:ext>
                  </a:extLst>
                </a:gridCol>
              </a:tblGrid>
              <a:tr h="41812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기간별 데이터 분석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 = 3</a:t>
                      </a:r>
                    </a:p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 = 3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052701"/>
                  </a:ext>
                </a:extLst>
              </a:tr>
              <a:tr h="69631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환자 수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양성판정 환자 수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검사 시행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시 양성 판정 비율 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P_I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P_HAI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313781"/>
                  </a:ext>
                </a:extLst>
              </a:tr>
              <a:tr h="344164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2017-2018 data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1/1~6/30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543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13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2.39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2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11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0467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7/1~12/31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590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effectLst/>
                        </a:rPr>
                        <a:t>16</a:t>
                      </a:r>
                      <a:endParaRPr lang="en-K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effectLst/>
                        </a:rPr>
                        <a:t>2.71</a:t>
                      </a:r>
                      <a:endParaRPr lang="en-K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effectLst/>
                        </a:rPr>
                        <a:t>4</a:t>
                      </a:r>
                      <a:endParaRPr lang="en-K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12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18116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1/1~6/30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effectLst/>
                        </a:rPr>
                        <a:t>448</a:t>
                      </a:r>
                      <a:endParaRPr lang="en-K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14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effectLst/>
                        </a:rPr>
                        <a:t>3.13</a:t>
                      </a:r>
                      <a:endParaRPr lang="en-K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1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13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7447"/>
                  </a:ext>
                </a:extLst>
              </a:tr>
              <a:tr h="36567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2018</a:t>
                      </a:r>
                      <a:r>
                        <a:rPr lang="ko-KR" altLang="en-US" sz="1200" b="1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7/1~9/18</a:t>
                      </a:r>
                      <a:endParaRPr lang="en-US" altLang="ko-KR" sz="1200" b="1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18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11.11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67236"/>
                  </a:ext>
                </a:extLst>
              </a:tr>
              <a:tr h="344164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2021-2023 data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1/1~6/30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37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34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91.89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effectLst/>
                        </a:rPr>
                        <a:t>11</a:t>
                      </a:r>
                      <a:endParaRPr lang="en-K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8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6624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7/1~12/31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54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52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96.30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17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9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0333976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1/1~6/30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56</a:t>
                      </a:r>
                      <a:endParaRPr lang="en-KR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43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76.79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16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7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2789181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7/1~12/31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85</a:t>
                      </a:r>
                      <a:endParaRPr lang="en-KR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72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84.71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21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20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50468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2023</a:t>
                      </a: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1/1~6/30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89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42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47.19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14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3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7354071"/>
                  </a:ext>
                </a:extLst>
              </a:tr>
              <a:tr h="3644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2023</a:t>
                      </a:r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7/1~12/31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207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effectLst/>
                        </a:rPr>
                        <a:t>64</a:t>
                      </a:r>
                      <a:endParaRPr lang="en-K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effectLst/>
                        </a:rPr>
                        <a:t>30.92</a:t>
                      </a:r>
                      <a:endParaRPr lang="en-K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25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7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0056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D850C-7208-42CC-7495-356033AD03CE}"/>
                  </a:ext>
                </a:extLst>
              </p:cNvPr>
              <p:cNvSpPr txBox="1"/>
              <p:nvPr/>
            </p:nvSpPr>
            <p:spPr>
              <a:xfrm>
                <a:off x="889493" y="208847"/>
                <a:ext cx="9783536" cy="908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altLang="ko-KR" sz="1400" dirty="0">
                    <a:effectLst/>
                    <a:latin typeface="+mj-lt"/>
                  </a:rPr>
                  <a:t> : </a:t>
                </a:r>
                <a:r>
                  <a:rPr lang="ko-KR" altLang="en-US" sz="1400" dirty="0">
                    <a:effectLst/>
                    <a:latin typeface="+mj-lt"/>
                  </a:rPr>
                  <a:t>환자가 감염된 상태로 들어올 확률</a:t>
                </a:r>
                <a:r>
                  <a:rPr lang="en-US" altLang="ko-KR" sz="1400" dirty="0">
                    <a:latin typeface="+mj-lt"/>
                  </a:rPr>
                  <a:t>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⇒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(</a:t>
                </a:r>
                <a:r>
                  <a:rPr lang="ko-KR" altLang="en-US" sz="1400" b="1" dirty="0">
                    <a:solidFill>
                      <a:srgbClr val="7AA59B"/>
                    </a:solidFill>
                    <a:latin typeface="+mj-lt"/>
                  </a:rPr>
                  <a:t>검사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일자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&lt; </a:t>
                </a:r>
                <a:r>
                  <a:rPr lang="ko-KR" altLang="en-US" sz="1400" b="1" dirty="0">
                    <a:solidFill>
                      <a:srgbClr val="7AA59B"/>
                    </a:solidFill>
                    <a:latin typeface="+mj-lt"/>
                  </a:rPr>
                  <a:t>입원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일자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:r>
                  <a:rPr 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or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입원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후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7AA59B"/>
                        </a:solidFill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400" b="1" i="1" dirty="0" smtClean="0">
                        <a:solidFill>
                          <a:srgbClr val="7AA59B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00" b="1" i="1" dirty="0" smtClean="0">
                        <a:solidFill>
                          <a:srgbClr val="7AA59B"/>
                        </a:solidFill>
                        <a:effectLst/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일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이내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검사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) &amp;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결과값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: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양성 </a:t>
                </a:r>
                <a:endParaRPr lang="ko-KR" altLang="en-US" sz="1400" b="1" dirty="0">
                  <a:effectLst/>
                  <a:latin typeface="+mj-lt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effectLst/>
                            <a:latin typeface="Cambria Math" panose="02040503050406030204" pitchFamily="18" charset="0"/>
                          </a:rPr>
                          <m:t>𝐻𝐴𝐼</m:t>
                        </m:r>
                      </m:sup>
                    </m:sSup>
                    <m:r>
                      <a:rPr lang="en-US" altLang="ko-KR" sz="14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effectLst/>
                    <a:latin typeface="+mj-lt"/>
                  </a:rPr>
                  <a:t>: </a:t>
                </a:r>
                <a:r>
                  <a:rPr lang="ko-KR" altLang="en-US" sz="1400" dirty="0">
                    <a:effectLst/>
                    <a:latin typeface="+mj-lt"/>
                  </a:rPr>
                  <a:t>입원</a:t>
                </a:r>
                <a:r>
                  <a:rPr lang="en-US" altLang="ko-KR" sz="1400" dirty="0">
                    <a:effectLst/>
                    <a:latin typeface="+mj-lt"/>
                  </a:rPr>
                  <a:t> </a:t>
                </a:r>
                <a:r>
                  <a:rPr lang="ko-KR" altLang="en-US" sz="1400" dirty="0">
                    <a:effectLst/>
                    <a:latin typeface="+mj-lt"/>
                  </a:rPr>
                  <a:t>이후</a:t>
                </a:r>
                <a:r>
                  <a:rPr lang="en-US" altLang="ko-KR" sz="1400" dirty="0">
                    <a:effectLst/>
                    <a:latin typeface="+mj-lt"/>
                  </a:rPr>
                  <a:t> </a:t>
                </a:r>
                <a:r>
                  <a:rPr lang="en-US" sz="1400" dirty="0">
                    <a:effectLst/>
                    <a:latin typeface="+mj-lt"/>
                  </a:rPr>
                  <a:t>ICU</a:t>
                </a:r>
                <a:r>
                  <a:rPr lang="ko-KR" altLang="en-US" sz="1400" dirty="0">
                    <a:effectLst/>
                    <a:latin typeface="+mj-lt"/>
                  </a:rPr>
                  <a:t>에서</a:t>
                </a:r>
                <a:r>
                  <a:rPr lang="en-US" altLang="ko-KR" sz="1400" dirty="0">
                    <a:effectLst/>
                    <a:latin typeface="+mj-lt"/>
                  </a:rPr>
                  <a:t> </a:t>
                </a:r>
                <a:r>
                  <a:rPr lang="en-US" sz="1400" dirty="0">
                    <a:effectLst/>
                    <a:latin typeface="+mj-lt"/>
                  </a:rPr>
                  <a:t>CRE</a:t>
                </a:r>
                <a:r>
                  <a:rPr lang="ko-KR" altLang="en-US" sz="1400" dirty="0" err="1">
                    <a:effectLst/>
                    <a:latin typeface="+mj-lt"/>
                  </a:rPr>
                  <a:t>를</a:t>
                </a:r>
                <a:r>
                  <a:rPr lang="en-US" altLang="ko-KR" sz="1400" dirty="0">
                    <a:effectLst/>
                    <a:latin typeface="+mj-lt"/>
                  </a:rPr>
                  <a:t> </a:t>
                </a:r>
                <a:r>
                  <a:rPr lang="ko-KR" altLang="en-US" sz="1400" dirty="0">
                    <a:effectLst/>
                    <a:latin typeface="+mj-lt"/>
                  </a:rPr>
                  <a:t>획득할</a:t>
                </a:r>
                <a:r>
                  <a:rPr lang="en-US" altLang="ko-KR" sz="1400" dirty="0">
                    <a:effectLst/>
                    <a:latin typeface="+mj-lt"/>
                  </a:rPr>
                  <a:t> </a:t>
                </a:r>
                <a:r>
                  <a:rPr lang="ko-KR" altLang="en-US" sz="1400" dirty="0">
                    <a:effectLst/>
                    <a:latin typeface="+mj-lt"/>
                  </a:rPr>
                  <a:t>확률</a:t>
                </a:r>
                <a:r>
                  <a:rPr lang="en-US" altLang="ko-KR" sz="1400" dirty="0">
                    <a:effectLst/>
                    <a:latin typeface="+mj-lt"/>
                  </a:rPr>
                  <a:t> 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⇒</a:t>
                </a:r>
                <a:r>
                  <a:rPr lang="en-US" altLang="ko-KR" sz="1400" b="1" dirty="0">
                    <a:solidFill>
                      <a:srgbClr val="7AA59B"/>
                    </a:solidFill>
                    <a:latin typeface="+mj-lt"/>
                  </a:rPr>
                  <a:t> (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입원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7AA59B"/>
                        </a:solidFill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400" b="1" i="1" dirty="0" smtClean="0">
                        <a:solidFill>
                          <a:srgbClr val="7AA59B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00" b="1" i="1" dirty="0" smtClean="0">
                        <a:solidFill>
                          <a:srgbClr val="7AA59B"/>
                        </a:solidFill>
                        <a:effectLst/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일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이후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검사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:r>
                  <a:rPr 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or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퇴원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후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7AA59B"/>
                        </a:solidFill>
                        <a:effectLst/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400" b="1" i="1" dirty="0" smtClean="0">
                        <a:solidFill>
                          <a:srgbClr val="7AA59B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00" b="1" i="1" dirty="0" smtClean="0">
                        <a:solidFill>
                          <a:srgbClr val="7AA59B"/>
                        </a:solidFill>
                        <a:effectLst/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일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이내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검사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) &amp; 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결과값</a:t>
                </a:r>
                <a:r>
                  <a:rPr lang="en-US" altLang="ko-KR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:</a:t>
                </a:r>
                <a:r>
                  <a:rPr lang="ko-KR" altLang="en-US" sz="1400" b="1" dirty="0">
                    <a:solidFill>
                      <a:srgbClr val="7AA59B"/>
                    </a:solidFill>
                    <a:effectLst/>
                    <a:latin typeface="+mj-lt"/>
                  </a:rPr>
                  <a:t>양성 </a:t>
                </a:r>
                <a:endParaRPr lang="ko-KR" altLang="en-US" sz="1400" b="1" dirty="0"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D850C-7208-42CC-7495-356033AD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3" y="208847"/>
                <a:ext cx="9783536" cy="908839"/>
              </a:xfrm>
              <a:prstGeom prst="rect">
                <a:avLst/>
              </a:prstGeom>
              <a:blipFill>
                <a:blip r:embed="rId2"/>
                <a:stretch>
                  <a:fillRect l="-130" b="-555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5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8D8F89-3C3E-ABB9-27EA-A194AE5DD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094062"/>
              </p:ext>
            </p:extLst>
          </p:nvPr>
        </p:nvGraphicFramePr>
        <p:xfrm>
          <a:off x="2080985" y="411704"/>
          <a:ext cx="8030030" cy="284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558277-E145-C6A5-1563-3EBAB5A30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97712"/>
              </p:ext>
            </p:extLst>
          </p:nvPr>
        </p:nvGraphicFramePr>
        <p:xfrm>
          <a:off x="2080985" y="3429000"/>
          <a:ext cx="8030030" cy="338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626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0F8E95-6F25-55B6-4E81-E65ABF3D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2" y="1702656"/>
            <a:ext cx="5835202" cy="4075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BE7B8-EECB-3851-7A18-CB7C215A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2656"/>
            <a:ext cx="5747233" cy="4075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0EDD50-53DE-6D89-CBA8-5A43CE77D43B}"/>
              </a:ext>
            </a:extLst>
          </p:cNvPr>
          <p:cNvSpPr txBox="1"/>
          <p:nvPr/>
        </p:nvSpPr>
        <p:spPr>
          <a:xfrm>
            <a:off x="711200" y="67292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3200" b="1" dirty="0"/>
              <a:t>재원 기간 분포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110280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F258-B32E-3BF0-7A86-85498F6F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68" y="110368"/>
            <a:ext cx="6200631" cy="872493"/>
          </a:xfrm>
        </p:spPr>
        <p:txBody>
          <a:bodyPr>
            <a:normAutofit/>
          </a:bodyPr>
          <a:lstStyle/>
          <a:p>
            <a:r>
              <a:rPr lang="en-KR" sz="3200" b="1" dirty="0"/>
              <a:t>CPE 결과에 따른 재원 기간 분포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8699E50-1515-AE4B-E6ED-C7225704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1" y="1142282"/>
            <a:ext cx="7020069" cy="2698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8CEB8-E47D-9CA6-118F-640D47EE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31" y="4159562"/>
            <a:ext cx="7020069" cy="2698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EB644B-06BA-3122-AFDE-5CFA26E066C4}"/>
              </a:ext>
            </a:extLst>
          </p:cNvPr>
          <p:cNvSpPr txBox="1"/>
          <p:nvPr/>
        </p:nvSpPr>
        <p:spPr>
          <a:xfrm>
            <a:off x="200169" y="99878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2017-2018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55C30-3054-D1B4-6F55-2D51D3800A2A}"/>
              </a:ext>
            </a:extLst>
          </p:cNvPr>
          <p:cNvSpPr txBox="1"/>
          <p:nvPr/>
        </p:nvSpPr>
        <p:spPr>
          <a:xfrm>
            <a:off x="225568" y="380932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2021-2023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D91784-8382-35F1-3F7D-4E5F35B54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25889"/>
              </p:ext>
            </p:extLst>
          </p:nvPr>
        </p:nvGraphicFramePr>
        <p:xfrm>
          <a:off x="8536202" y="4766226"/>
          <a:ext cx="3530601" cy="16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219379045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2920275518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845415465"/>
                    </a:ext>
                  </a:extLst>
                </a:gridCol>
              </a:tblGrid>
              <a:tr h="639983">
                <a:tc>
                  <a:txBody>
                    <a:bodyPr/>
                    <a:lstStyle/>
                    <a:p>
                      <a:r>
                        <a:rPr lang="en-KR" sz="1400" dirty="0"/>
                        <a:t>CRE</a:t>
                      </a:r>
                      <a:r>
                        <a:rPr lang="en-US" altLang="ko-KR" sz="1400" dirty="0"/>
                        <a:t>(P_I)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평균</a:t>
                      </a:r>
                    </a:p>
                    <a:p>
                      <a:pPr algn="ctr"/>
                      <a:r>
                        <a:rPr lang="en-KR" sz="1400" dirty="0"/>
                        <a:t>재원기간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중간값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19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KR" sz="1400" b="1" dirty="0"/>
                        <a:t>Non pre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15.48</a:t>
                      </a:r>
                      <a:endParaRPr lang="en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789443"/>
                  </a:ext>
                </a:extLst>
              </a:tr>
              <a:tr h="536517">
                <a:tc>
                  <a:txBody>
                    <a:bodyPr/>
                    <a:lstStyle/>
                    <a:p>
                      <a:r>
                        <a:rPr lang="en-KR" sz="1400" b="1" dirty="0"/>
                        <a:t>Pre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6.84</a:t>
                      </a:r>
                      <a:endParaRPr lang="en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8141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0C97B0-4AF6-5BB8-76C6-FFBD6FAD9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52553"/>
              </p:ext>
            </p:extLst>
          </p:nvPr>
        </p:nvGraphicFramePr>
        <p:xfrm>
          <a:off x="8536202" y="1756530"/>
          <a:ext cx="3530601" cy="167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219379045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2920275518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845415465"/>
                    </a:ext>
                  </a:extLst>
                </a:gridCol>
              </a:tblGrid>
              <a:tr h="615855">
                <a:tc>
                  <a:txBody>
                    <a:bodyPr/>
                    <a:lstStyle/>
                    <a:p>
                      <a:pPr algn="l"/>
                      <a:r>
                        <a:rPr lang="en-KR" sz="1400" dirty="0"/>
                        <a:t>CRE </a:t>
                      </a:r>
                      <a:r>
                        <a:rPr lang="en-US" altLang="ko-KR" sz="1400" dirty="0"/>
                        <a:t>(P_I)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평균</a:t>
                      </a:r>
                    </a:p>
                    <a:p>
                      <a:pPr algn="ctr"/>
                      <a:r>
                        <a:rPr lang="en-KR" sz="1400" dirty="0"/>
                        <a:t>재원기간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중간값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19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KR" sz="1400" b="1" dirty="0"/>
                        <a:t>Non pre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7.07</a:t>
                      </a:r>
                      <a:endParaRPr lang="en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2</a:t>
                      </a:r>
                      <a:endParaRPr lang="en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789443"/>
                  </a:ext>
                </a:extLst>
              </a:tr>
              <a:tr h="538455">
                <a:tc>
                  <a:txBody>
                    <a:bodyPr/>
                    <a:lstStyle/>
                    <a:p>
                      <a:pPr algn="l"/>
                      <a:r>
                        <a:rPr lang="en-KR" sz="1400" b="1" dirty="0"/>
                        <a:t>Pre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10.14</a:t>
                      </a:r>
                      <a:endParaRPr lang="en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3</a:t>
                      </a:r>
                      <a:endParaRPr lang="en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8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32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450D3-AF42-C57A-0A4C-0C11FFA52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68751"/>
              </p:ext>
            </p:extLst>
          </p:nvPr>
        </p:nvGraphicFramePr>
        <p:xfrm>
          <a:off x="850900" y="1272919"/>
          <a:ext cx="10057258" cy="459791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348434756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174960032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54329746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835194992"/>
                    </a:ext>
                  </a:extLst>
                </a:gridCol>
                <a:gridCol w="1497458">
                  <a:extLst>
                    <a:ext uri="{9D8B030D-6E8A-4147-A177-3AD203B41FA5}">
                      <a16:colId xmlns:a16="http://schemas.microsoft.com/office/drawing/2014/main" val="872976231"/>
                    </a:ext>
                  </a:extLst>
                </a:gridCol>
              </a:tblGrid>
              <a:tr h="11144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기간별 데이터 분석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K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입원 환자 수 </a:t>
                      </a: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평균재원기간</a:t>
                      </a: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재원기간 중간값</a:t>
                      </a: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17452"/>
                  </a:ext>
                </a:extLst>
              </a:tr>
              <a:tr h="344164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2017-2018 data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1/1~6/30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543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4767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7/1~12/31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590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10509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1/1~6/30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>
                          <a:effectLst/>
                        </a:rPr>
                        <a:t>448</a:t>
                      </a:r>
                      <a:endParaRPr lang="en-K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794811"/>
                  </a:ext>
                </a:extLst>
              </a:tr>
              <a:tr h="36567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r>
                        <a:rPr lang="ko-KR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7/1~9/18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18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512229"/>
                  </a:ext>
                </a:extLst>
              </a:tr>
              <a:tr h="344164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2021-2023 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1/1~6/30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37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004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7/1~12/31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54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0107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1/1~6/30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56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7635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7/1~12/31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85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71755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2023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1/1~6/30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89</a:t>
                      </a:r>
                      <a:endParaRPr lang="en-KR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12228"/>
                  </a:ext>
                </a:extLst>
              </a:tr>
              <a:tr h="3644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2023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7/1~12/31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400" u="none" strike="noStrike" dirty="0">
                          <a:effectLst/>
                        </a:rPr>
                        <a:t>207</a:t>
                      </a:r>
                      <a:endParaRPr lang="en-K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9118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22B463-8745-30D1-A15D-2AFA7629730C}"/>
              </a:ext>
            </a:extLst>
          </p:cNvPr>
          <p:cNvSpPr txBox="1"/>
          <p:nvPr/>
        </p:nvSpPr>
        <p:spPr>
          <a:xfrm>
            <a:off x="508000" y="4023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3200" b="1" dirty="0"/>
              <a:t>기간별 재원 기간 분포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391510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9F6E3-54AA-BD44-59BE-61E03B94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394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462</Words>
  <Application>Microsoft Macintosh PowerPoint</Application>
  <PresentationFormat>Widescreen</PresentationFormat>
  <Paragraphs>166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.SF NS</vt:lpstr>
      <vt:lpstr>Aptos</vt:lpstr>
      <vt:lpstr>Aptos Display</vt:lpstr>
      <vt:lpstr>Aptos Narrow</vt:lpstr>
      <vt:lpstr>Arial</vt:lpstr>
      <vt:lpstr>Cambria Math</vt:lpstr>
      <vt:lpstr>Office Theme</vt:lpstr>
      <vt:lpstr>2017-2018 data processing</vt:lpstr>
      <vt:lpstr>2017-2018 전수 데이터 분석</vt:lpstr>
      <vt:lpstr>2017-2018 데이터 정제</vt:lpstr>
      <vt:lpstr>PowerPoint Presentation</vt:lpstr>
      <vt:lpstr>PowerPoint Presentation</vt:lpstr>
      <vt:lpstr>PowerPoint Presentation</vt:lpstr>
      <vt:lpstr>CPE 결과에 따른 재원 기간 분포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김솔</dc:creator>
  <cp:lastModifiedBy>김솔</cp:lastModifiedBy>
  <cp:revision>16</cp:revision>
  <dcterms:created xsi:type="dcterms:W3CDTF">2024-03-16T07:40:58Z</dcterms:created>
  <dcterms:modified xsi:type="dcterms:W3CDTF">2024-03-19T12:28:28Z</dcterms:modified>
</cp:coreProperties>
</file>