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1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A8"/>
    <a:srgbClr val="EBBC90"/>
    <a:srgbClr val="D0DBAE"/>
    <a:srgbClr val="DBD1E1"/>
    <a:srgbClr val="199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7"/>
    <p:restoredTop sz="77620"/>
  </p:normalViewPr>
  <p:slideViewPr>
    <p:cSldViewPr snapToGrid="0">
      <p:cViewPr>
        <p:scale>
          <a:sx n="126" d="100"/>
          <a:sy n="126" d="100"/>
        </p:scale>
        <p:origin x="32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</a:t>
            </a:r>
            <a:r>
              <a:rPr lang="en-US" baseline="0" dirty="0"/>
              <a:t> counts, </a:t>
            </a:r>
            <a:r>
              <a:rPr lang="en-US" dirty="0"/>
              <a:t>June</a:t>
            </a:r>
            <a:r>
              <a:rPr lang="en-US" baseline="0" dirty="0"/>
              <a:t> 30 2024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DBD1E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D0DB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50-944C-8950-0443600F7218}"/>
              </c:ext>
            </c:extLst>
          </c:dPt>
          <c:dPt>
            <c:idx val="2"/>
            <c:invertIfNegative val="0"/>
            <c:bubble3D val="0"/>
            <c:spPr>
              <a:solidFill>
                <a:srgbClr val="EBB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550-944C-8950-0443600F7218}"/>
              </c:ext>
            </c:extLst>
          </c:dPt>
          <c:dPt>
            <c:idx val="3"/>
            <c:invertIfNegative val="0"/>
            <c:bubble3D val="0"/>
            <c:spPr>
              <a:solidFill>
                <a:srgbClr val="FFF3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50-944C-8950-0443600F7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Taiwan</c:v>
                </c:pt>
                <c:pt idx="1">
                  <c:v>China</c:v>
                </c:pt>
                <c:pt idx="2">
                  <c:v>Japan</c:v>
                </c:pt>
                <c:pt idx="3">
                  <c:v>South Korea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198</c:v>
                </c:pt>
                <c:pt idx="1">
                  <c:v>190</c:v>
                </c:pt>
                <c:pt idx="2">
                  <c:v>186</c:v>
                </c:pt>
                <c:pt idx="3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0-944C-8950-0443600F72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5457023"/>
        <c:axId val="1575599375"/>
      </c:barChart>
      <c:catAx>
        <c:axId val="15754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575599375"/>
        <c:crosses val="autoZero"/>
        <c:auto val="1"/>
        <c:lblAlgn val="ctr"/>
        <c:lblOffset val="100"/>
        <c:noMultiLvlLbl val="0"/>
      </c:catAx>
      <c:valAx>
        <c:axId val="157559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57545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470B-0546-BF42-B993-6CDB2A46768D}" type="datetimeFigureOut">
              <a:rPr lang="en-KR" smtClean="0"/>
              <a:t>8/2/24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FEE64-7093-D147-95C6-14C3256B8E4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443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Abstract 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만 읽고 예상 해보길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4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국가의 </a:t>
            </a:r>
            <a:r>
              <a:rPr lang="en-US" altLang="ko-KR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R_t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를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계산해보고 예측하기 위해 모델을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6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개를 만들어놓고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그중에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가장 데이터를 잘 설명하는 모델을 선택하고 그것으로 </a:t>
            </a:r>
            <a:r>
              <a:rPr lang="en-US" altLang="ko-KR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R_t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를계산해봤다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?</a:t>
            </a:r>
          </a:p>
          <a:p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추가적으로 최신 데이터를 이용하여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앞으로를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예측해볼때는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코리네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방법을 사용했다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endParaRPr lang="en-US" altLang="ko-KR" b="0" i="0" u="none" strike="noStrike" dirty="0">
              <a:solidFill>
                <a:srgbClr val="2A2A2A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결론은 국가의 관리가 매우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중요하단다</a:t>
            </a:r>
            <a:endParaRPr lang="en-US" b="0" i="0" u="none" strike="noStrike" dirty="0">
              <a:solidFill>
                <a:srgbClr val="2A2A2A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endParaRPr lang="en-US" b="0" i="0" u="none" strike="noStrike" dirty="0">
              <a:solidFill>
                <a:srgbClr val="2A2A2A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six phenomenological dynamic growth models\</a:t>
            </a:r>
          </a:p>
          <a:p>
            <a:endParaRPr lang="en-US" b="0" i="0" u="none" strike="noStrike" dirty="0">
              <a:solidFill>
                <a:srgbClr val="2A2A2A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발병 후 초기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30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일의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case, incidence data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에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6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가지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dynamic models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을 </a:t>
            </a:r>
            <a:r>
              <a:rPr lang="ko-KR" altLang="en-US" b="0" i="0" u="none" strike="noStrike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피팅하여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transmission potential</a:t>
            </a:r>
            <a:r>
              <a:rPr lang="ko-KR" alt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을 추정하였다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FEE64-7093-D147-95C6-14C3256B8E45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464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FEE64-7093-D147-95C6-14C3256B8E4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822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FEE64-7093-D147-95C6-14C3256B8E4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6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FEE64-7093-D147-95C6-14C3256B8E4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82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FEE64-7093-D147-95C6-14C3256B8E4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54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9C9-21A7-E316-228F-50EB62C5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1CCC-B0DE-2A16-6921-D958AB43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4836-2CBD-23ED-69F5-AA8EF84D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A455-7170-FCC2-5FA7-D947EB27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C714-7B52-2B79-6A1E-9618F641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78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B5CC-5BC3-7689-C8B6-C0F5923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09D6-7F27-B8B1-9532-95341F01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F649-C93D-0D19-E6A8-9EAC9986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7951-1826-7C33-456E-8F4EC1AD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2E4-171F-7897-89F4-EBDE7F2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A2294-F151-EBF7-4DC4-DA2766966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A3D8-179A-C1D5-C35A-18D75CAC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235A-F104-5F79-052A-6FFA18A8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9AB9-B65C-6B54-7631-9979D6C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04CB-CB28-9486-C653-221A41DA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68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A756-B7CC-4134-F628-F7F0C1A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7B3D-1120-D87F-20A6-D7600B70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3C89-493F-414E-44EA-E364FF8E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AAA0-72DB-AA98-1A91-1E67C54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F64-DE8A-95B0-6448-7131CEFF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71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51EA-A708-85DD-526D-F2488A94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BF77-9DF5-7EF4-A706-EEBFF26F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DDC8-EFA7-D15A-C75D-06AF0079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432F-BB9F-5653-5AC7-8637C59C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BD3B-F4E1-D0BC-16A2-13C2EDB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27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44B-4908-86BC-D76D-7AAC83AF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B357-7BA5-31E1-9017-40BB9ECB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91D63-5AC4-82DF-E1D8-FBD65EC9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70C10-20C0-073D-331F-B12272D1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8E08-6797-CDF0-7A47-0FD0518F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EA9D-C771-1ECB-7728-72D361EB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99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FF90-905D-7AD7-F517-C2458EDE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E34E-AD35-5490-4A19-6081B4DD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FC59-3235-90AF-B088-3D226B48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1FB5-09DB-DCFD-22F6-6FA429FE3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DB113-511E-E3A3-4E76-DDE402E4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E9862-A69A-3FC9-EE25-E2430139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2EB96-AD3C-BBA5-B3E1-46A8FA6F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C97ED-66A7-BEB2-7D2C-3A9727CF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13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768-0268-969A-4365-9993DF26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BA1E-C062-24D8-EC8F-7C35C20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3964A-46D7-21A3-269F-6ADE434F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16D6-E540-DFB7-97C6-F8317929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83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496-F316-DA49-686B-EDE9F1FA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47A07-4662-9E6F-D8F3-B2AA0B8E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D767C-9126-B8AF-88E4-A30F7517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8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B557-2F23-98BE-8E46-7E73C47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3E0D-1DBF-CBAB-7544-DDA279CC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FF02-032B-D87E-D39E-0A2F8D73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382E-A6E9-7846-8782-705CE6B8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7DFC1-7E91-8EF6-7FFD-6EB20A4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5A24-305D-7A92-95AC-9E35CF43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01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6AA3-33DD-8B97-6A28-490CE5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C9A1C-A047-9B13-DC65-600FCCC5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A85A-79D7-9429-BCED-2C6CAEF0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88AB-7BD9-2B7D-EB4A-A81DC81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EEF5-9B63-2DD1-D8C7-AF92142F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D11C-61D9-3166-3303-E330093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92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74685-9AF3-6979-6BA3-3BEC73A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FC828-D8B8-F4B1-3675-FEFF2786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C827-1C70-F12D-F25E-069CD155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8F461-7EC9-DE4F-8FB6-66421DF56D05}" type="datetimeFigureOut">
              <a:rPr lang="en-KR" smtClean="0"/>
              <a:t>8/2/24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227F-ABDA-84EE-8968-CAFE5668F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B43B-78CA-4D18-B6AF-2650DD1E0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75C59-2241-CB46-9824-8FF90CEEA97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286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C585-7DD3-3DC5-51BA-270BEAFFD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MPXV </a:t>
            </a:r>
            <a:r>
              <a:rPr lang="ko-KR" altLang="en-US" dirty="0"/>
              <a:t>논문 요약</a:t>
            </a:r>
            <a:r>
              <a:rPr lang="en-US" altLang="ko-KR" dirty="0"/>
              <a:t>(2)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8C039-59D8-56E4-DEEC-13DAE490A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</a:t>
            </a:r>
            <a:r>
              <a:rPr lang="en-US" altLang="ko-KR" dirty="0"/>
              <a:t>8.02</a:t>
            </a:r>
            <a:endParaRPr lang="en-US" dirty="0"/>
          </a:p>
          <a:p>
            <a:r>
              <a:rPr lang="en-US" dirty="0"/>
              <a:t>Sol Kim</a:t>
            </a:r>
          </a:p>
        </p:txBody>
      </p:sp>
    </p:spTree>
    <p:extLst>
      <p:ext uri="{BB962C8B-B14F-4D97-AF65-F5344CB8AC3E}">
        <p14:creationId xmlns:p14="http://schemas.microsoft.com/office/powerpoint/2010/main" val="17370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B69233-C140-936A-7070-780C04302C67}"/>
              </a:ext>
            </a:extLst>
          </p:cNvPr>
          <p:cNvSpPr txBox="1"/>
          <p:nvPr/>
        </p:nvSpPr>
        <p:spPr>
          <a:xfrm>
            <a:off x="375975" y="2322173"/>
            <a:ext cx="8649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</a:rPr>
              <a:t>Identify the question </a:t>
            </a:r>
          </a:p>
          <a:p>
            <a:r>
              <a:rPr 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This study aims to estimate the transmission potential</a:t>
            </a:r>
            <a:r>
              <a:rPr lang="en-US" altLang="ko-KR" dirty="0">
                <a:solidFill>
                  <a:srgbClr val="2A2A2A"/>
                </a:solidFill>
                <a:highlight>
                  <a:srgbClr val="FFFFFF"/>
                </a:highlight>
                <a:latin typeface="+mj-lt"/>
              </a:rPr>
              <a:t>(Rt</a:t>
            </a:r>
            <a:r>
              <a:rPr lang="en-US" altLang="ko-KR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  <a:r>
              <a:rPr 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 of mpox in East Asia (Taiwan, China, Japan, and South Korea)</a:t>
            </a:r>
          </a:p>
          <a:p>
            <a:endParaRPr lang="en-US" altLang="ko-KR" b="1" u="sng" dirty="0">
              <a:solidFill>
                <a:srgbClr val="2A2A2A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altLang="ko-KR" b="1" u="sng" dirty="0">
                <a:latin typeface="+mj-lt"/>
              </a:rPr>
              <a:t>Identify existing knowledge </a:t>
            </a:r>
          </a:p>
          <a:p>
            <a:r>
              <a:rPr lang="en-US" b="0" i="0" u="none" strike="noStrike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+mj-lt"/>
              </a:rPr>
              <a:t>the case incidence during the initial 30 epidemic days.</a:t>
            </a:r>
          </a:p>
          <a:p>
            <a:endParaRPr lang="en-US" altLang="ko-KR" dirty="0">
              <a:solidFill>
                <a:srgbClr val="2A2A2A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altLang="ko-KR" b="1" u="sng" dirty="0">
                <a:latin typeface="+mj-lt"/>
              </a:rPr>
              <a:t>Method</a:t>
            </a:r>
          </a:p>
          <a:p>
            <a:r>
              <a:rPr lang="en-US" altLang="ko-KR" dirty="0">
                <a:solidFill>
                  <a:srgbClr val="2A2A2A"/>
                </a:solidFill>
                <a:highlight>
                  <a:srgbClr val="FFFFFF"/>
                </a:highlight>
                <a:latin typeface="+mj-lt"/>
              </a:rPr>
              <a:t>The best-fit model was selected to calculate the reproduction number (Rt ). Additionally, we used the latest case data and a Bayesian framework(</a:t>
            </a:r>
            <a:r>
              <a:rPr lang="ko-KR" altLang="en-US" dirty="0" err="1">
                <a:solidFill>
                  <a:srgbClr val="2A2A2A"/>
                </a:solidFill>
                <a:highlight>
                  <a:srgbClr val="FFFFFF"/>
                </a:highlight>
                <a:latin typeface="+mj-lt"/>
              </a:rPr>
              <a:t>코리네</a:t>
            </a:r>
            <a:r>
              <a:rPr lang="ko-KR" altLang="en-US" dirty="0">
                <a:solidFill>
                  <a:srgbClr val="2A2A2A"/>
                </a:solidFill>
                <a:highlight>
                  <a:srgbClr val="FFFFFF"/>
                </a:highlight>
                <a:latin typeface="+mj-lt"/>
              </a:rPr>
              <a:t> 방법</a:t>
            </a:r>
            <a:r>
              <a:rPr lang="en-US" altLang="ko-KR" dirty="0">
                <a:solidFill>
                  <a:srgbClr val="2A2A2A"/>
                </a:solidFill>
                <a:highlight>
                  <a:srgbClr val="FFFFFF"/>
                </a:highlight>
                <a:latin typeface="+mj-lt"/>
              </a:rPr>
              <a:t>) to compute the instantaneous effective 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D35C0-5168-B733-F628-EAAFCD29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0C44-E575-66EE-763D-450C804D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104FE-9F7C-6D8F-C2A9-ABCF22D9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7" y="2711348"/>
            <a:ext cx="4837213" cy="3176108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CA72DD5-DBD0-F66B-DC3C-6AAC7AF58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821527"/>
              </p:ext>
            </p:extLst>
          </p:nvPr>
        </p:nvGraphicFramePr>
        <p:xfrm>
          <a:off x="6249615" y="28176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73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0C44-E575-66EE-763D-450C804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725ED2-D044-A3EF-5706-49246517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6" y="2486103"/>
            <a:ext cx="4816727" cy="359721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AFBB095-FE4B-E4D6-60BE-3FC2E2F3D494}"/>
              </a:ext>
            </a:extLst>
          </p:cNvPr>
          <p:cNvGrpSpPr/>
          <p:nvPr/>
        </p:nvGrpSpPr>
        <p:grpSpPr>
          <a:xfrm>
            <a:off x="6720422" y="2906972"/>
            <a:ext cx="4451161" cy="2755477"/>
            <a:chOff x="6352674" y="2471999"/>
            <a:chExt cx="4451161" cy="27554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FD13F-F973-0615-D6C4-2FEC9C4425EB}"/>
                </a:ext>
              </a:extLst>
            </p:cNvPr>
            <p:cNvSpPr/>
            <p:nvPr/>
          </p:nvSpPr>
          <p:spPr>
            <a:xfrm>
              <a:off x="9183493" y="3835225"/>
              <a:ext cx="394030" cy="956755"/>
            </a:xfrm>
            <a:prstGeom prst="rect">
              <a:avLst/>
            </a:prstGeom>
            <a:solidFill>
              <a:srgbClr val="FFF3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892901-6FDE-1CCB-930C-F9F096392D53}"/>
                </a:ext>
              </a:extLst>
            </p:cNvPr>
            <p:cNvSpPr/>
            <p:nvPr/>
          </p:nvSpPr>
          <p:spPr>
            <a:xfrm>
              <a:off x="8367026" y="4502293"/>
              <a:ext cx="394030" cy="285182"/>
            </a:xfrm>
            <a:prstGeom prst="rect">
              <a:avLst/>
            </a:prstGeom>
            <a:solidFill>
              <a:srgbClr val="DBD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D359AD-E8FC-A8DE-4B49-EE71FC025FF5}"/>
                </a:ext>
              </a:extLst>
            </p:cNvPr>
            <p:cNvSpPr/>
            <p:nvPr/>
          </p:nvSpPr>
          <p:spPr>
            <a:xfrm>
              <a:off x="6601329" y="4724175"/>
              <a:ext cx="394030" cy="82599"/>
            </a:xfrm>
            <a:prstGeom prst="rect">
              <a:avLst/>
            </a:prstGeom>
            <a:solidFill>
              <a:srgbClr val="EBBC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F2C780-4B02-362C-E704-CFA1F93066EF}"/>
                </a:ext>
              </a:extLst>
            </p:cNvPr>
            <p:cNvSpPr/>
            <p:nvPr/>
          </p:nvSpPr>
          <p:spPr>
            <a:xfrm>
              <a:off x="10001815" y="3429001"/>
              <a:ext cx="394030" cy="1358932"/>
            </a:xfrm>
            <a:prstGeom prst="rect">
              <a:avLst/>
            </a:prstGeom>
            <a:solidFill>
              <a:srgbClr val="D0DB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9FFE006-B411-1831-C938-ADD8B3A1550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674" y="4796589"/>
              <a:ext cx="445116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95F294-61A9-BC82-9CAD-F0942E2C976B}"/>
                </a:ext>
              </a:extLst>
            </p:cNvPr>
            <p:cNvSpPr txBox="1"/>
            <p:nvPr/>
          </p:nvSpPr>
          <p:spPr>
            <a:xfrm>
              <a:off x="6352674" y="4796589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2022</a:t>
              </a:r>
            </a:p>
            <a:p>
              <a:pPr algn="ctr"/>
              <a:r>
                <a:rPr lang="en-KR" sz="1100" dirty="0"/>
                <a:t>08.04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ABB938-51D4-2BC0-07A7-6670B136BF8E}"/>
                </a:ext>
              </a:extLst>
            </p:cNvPr>
            <p:cNvSpPr txBox="1"/>
            <p:nvPr/>
          </p:nvSpPr>
          <p:spPr>
            <a:xfrm>
              <a:off x="8103973" y="4793067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02.26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C56E76-C887-7FBE-3331-2C5CA97A7110}"/>
                </a:ext>
              </a:extLst>
            </p:cNvPr>
            <p:cNvSpPr txBox="1"/>
            <p:nvPr/>
          </p:nvSpPr>
          <p:spPr>
            <a:xfrm>
              <a:off x="9734771" y="4779275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05.30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F31A45-42D5-4D36-C7B2-A80863AC106E}"/>
                </a:ext>
              </a:extLst>
            </p:cNvPr>
            <p:cNvSpPr txBox="1"/>
            <p:nvPr/>
          </p:nvSpPr>
          <p:spPr>
            <a:xfrm>
              <a:off x="8919372" y="4793067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04.07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40F9B4-A669-3D4D-8FCE-E74E532094A2}"/>
                </a:ext>
              </a:extLst>
            </p:cNvPr>
            <p:cNvSpPr/>
            <p:nvPr/>
          </p:nvSpPr>
          <p:spPr>
            <a:xfrm>
              <a:off x="6564388" y="4749428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963F3-1AD0-2808-A3FF-7E9C11645A38}"/>
                </a:ext>
              </a:extLst>
            </p:cNvPr>
            <p:cNvSpPr/>
            <p:nvPr/>
          </p:nvSpPr>
          <p:spPr>
            <a:xfrm>
              <a:off x="8324314" y="4751767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98CBB5-511E-FE14-5DB6-F36E468F7780}"/>
                </a:ext>
              </a:extLst>
            </p:cNvPr>
            <p:cNvSpPr/>
            <p:nvPr/>
          </p:nvSpPr>
          <p:spPr>
            <a:xfrm>
              <a:off x="9141125" y="4748047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7887BB-A3C7-E7DB-3343-31C66D62F398}"/>
                </a:ext>
              </a:extLst>
            </p:cNvPr>
            <p:cNvSpPr/>
            <p:nvPr/>
          </p:nvSpPr>
          <p:spPr>
            <a:xfrm>
              <a:off x="9964677" y="4751766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F70F1D-5363-72F7-FE99-091657E65112}"/>
                </a:ext>
              </a:extLst>
            </p:cNvPr>
            <p:cNvSpPr txBox="1"/>
            <p:nvPr/>
          </p:nvSpPr>
          <p:spPr>
            <a:xfrm>
              <a:off x="6512560" y="4273411"/>
              <a:ext cx="571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Japan</a:t>
              </a:r>
            </a:p>
            <a:p>
              <a:pPr algn="ctr"/>
              <a:r>
                <a:rPr lang="en-KR" sz="1200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5D0A4D-6598-6A57-C83D-C614C2D1AB14}"/>
                </a:ext>
              </a:extLst>
            </p:cNvPr>
            <p:cNvSpPr txBox="1"/>
            <p:nvPr/>
          </p:nvSpPr>
          <p:spPr>
            <a:xfrm>
              <a:off x="8248220" y="4088721"/>
              <a:ext cx="64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Taiwan</a:t>
              </a:r>
            </a:p>
            <a:p>
              <a:pPr algn="ctr"/>
              <a:r>
                <a:rPr lang="en-KR" sz="1200" dirty="0"/>
                <a:t>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C780A4-EA9E-1A54-0310-387918106AF2}"/>
                </a:ext>
              </a:extLst>
            </p:cNvPr>
            <p:cNvSpPr txBox="1"/>
            <p:nvPr/>
          </p:nvSpPr>
          <p:spPr>
            <a:xfrm>
              <a:off x="9096712" y="3404339"/>
              <a:ext cx="567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Korea</a:t>
              </a:r>
            </a:p>
            <a:p>
              <a:pPr algn="ctr"/>
              <a:r>
                <a:rPr lang="en-KR" sz="1200" dirty="0"/>
                <a:t>55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D74CA3-0590-9E2E-D9CB-DCE3A91C1EDA}"/>
                </a:ext>
              </a:extLst>
            </p:cNvPr>
            <p:cNvSpPr txBox="1"/>
            <p:nvPr/>
          </p:nvSpPr>
          <p:spPr>
            <a:xfrm>
              <a:off x="9909328" y="3015429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China</a:t>
              </a:r>
            </a:p>
            <a:p>
              <a:pPr algn="ctr"/>
              <a:r>
                <a:rPr lang="en-KR" sz="1200" dirty="0"/>
                <a:t>71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BF8FD6-8A68-8D13-5668-A59126BBBC74}"/>
                </a:ext>
              </a:extLst>
            </p:cNvPr>
            <p:cNvSpPr/>
            <p:nvPr/>
          </p:nvSpPr>
          <p:spPr>
            <a:xfrm>
              <a:off x="6560029" y="2584589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2DA06B-B33F-E271-FAF0-CC086B7950C2}"/>
                </a:ext>
              </a:extLst>
            </p:cNvPr>
            <p:cNvSpPr txBox="1"/>
            <p:nvPr/>
          </p:nvSpPr>
          <p:spPr>
            <a:xfrm>
              <a:off x="6642716" y="2471999"/>
              <a:ext cx="2327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first l</a:t>
              </a:r>
              <a:r>
                <a:rPr lang="en-KR" sz="1400" dirty="0"/>
                <a:t>ocal case reported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4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0C44-E575-66EE-763D-450C804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BC20-B888-D95D-87B1-B00BCCB7CB38}"/>
              </a:ext>
            </a:extLst>
          </p:cNvPr>
          <p:cNvSpPr txBox="1"/>
          <p:nvPr/>
        </p:nvSpPr>
        <p:spPr>
          <a:xfrm>
            <a:off x="629920" y="2772388"/>
            <a:ext cx="4521200" cy="25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GGM, generalized growth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LM,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growth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GLM, generalized logistic growth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RICH,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Richards model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GRM,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generalized Richards model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GOM, Gompertz model</a:t>
            </a:r>
            <a:r>
              <a:rPr lang="en-KR" dirty="0">
                <a:effectLst/>
              </a:rPr>
              <a:t> </a:t>
            </a:r>
            <a:endParaRPr lang="en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E58F1-D5CC-3674-C3F6-C9F45A0085AA}"/>
              </a:ext>
            </a:extLst>
          </p:cNvPr>
          <p:cNvSpPr txBox="1"/>
          <p:nvPr/>
        </p:nvSpPr>
        <p:spPr>
          <a:xfrm>
            <a:off x="5527040" y="2772388"/>
            <a:ext cx="6096000" cy="328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Metrics employed for this evaluation encompassed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mean absolute error (MAE)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mean squared error (MSE)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coverage of the 95% prediction intervals (95% PI)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weighted interval score (WIS)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Akaike Information Criterion (AIC)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For each model, superior performance was indicated by a higher 95% PI coverage and lower values of MAE, MSE, WIS, and AIC. </a:t>
            </a:r>
            <a:endParaRPr lang="en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3F0991-79C7-F74E-C4CC-22DD35554E5A}"/>
              </a:ext>
            </a:extLst>
          </p:cNvPr>
          <p:cNvSpPr txBox="1"/>
          <p:nvPr/>
        </p:nvSpPr>
        <p:spPr>
          <a:xfrm>
            <a:off x="594360" y="240305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>
                <a:latin typeface="+mj-lt"/>
              </a:rPr>
              <a:t>Candidate</a:t>
            </a:r>
            <a:r>
              <a:rPr lang="ko-KR" altLang="en-US" b="1" u="sng" dirty="0">
                <a:latin typeface="+mj-lt"/>
              </a:rPr>
              <a:t> </a:t>
            </a:r>
            <a:r>
              <a:rPr lang="en-US" altLang="ko-KR" b="1" u="sng" dirty="0">
                <a:latin typeface="+mj-lt"/>
              </a:rPr>
              <a:t>Models for evaluation</a:t>
            </a:r>
            <a:endParaRPr lang="en-US" b="1" u="sng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56FFF-E93D-1698-6329-2D947145DF0F}"/>
              </a:ext>
            </a:extLst>
          </p:cNvPr>
          <p:cNvSpPr txBox="1"/>
          <p:nvPr/>
        </p:nvSpPr>
        <p:spPr>
          <a:xfrm>
            <a:off x="5420360" y="2403056"/>
            <a:ext cx="340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>
                <a:latin typeface="+mj-lt"/>
              </a:rPr>
              <a:t>Model Evaluation Metrics</a:t>
            </a:r>
            <a:endParaRPr lang="en-US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3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0C44-E575-66EE-763D-450C804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0AACD7-511C-ECDB-7BC3-27C6619DA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86749"/>
                  </p:ext>
                </p:extLst>
              </p:nvPr>
            </p:nvGraphicFramePr>
            <p:xfrm>
              <a:off x="370841" y="2260759"/>
              <a:ext cx="11450318" cy="3943074"/>
            </p:xfrm>
            <a:graphic>
              <a:graphicData uri="http://schemas.openxmlformats.org/drawingml/2006/table">
                <a:tbl>
                  <a:tblPr firstRow="1" firstCol="1">
                    <a:tableStyleId>{5940675A-B579-460E-94D1-54222C63F5DA}</a:tableStyleId>
                  </a:tblPr>
                  <a:tblGrid>
                    <a:gridCol w="1908386">
                      <a:extLst>
                        <a:ext uri="{9D8B030D-6E8A-4147-A177-3AD203B41FA5}">
                          <a16:colId xmlns:a16="http://schemas.microsoft.com/office/drawing/2014/main" val="2259068403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204810564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310016893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373886649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72756680"/>
                        </a:ext>
                      </a:extLst>
                    </a:gridCol>
                  </a:tblGrid>
                  <a:tr h="324258">
                    <a:tc>
                      <a:txBody>
                        <a:bodyPr/>
                        <a:lstStyle/>
                        <a:p>
                          <a:pPr algn="ctr" fontAlgn="b"/>
                          <a:endParaRPr lang="en-KR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Taiwan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China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DBA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Japan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BC9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South Korea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3A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9563790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The best-fit model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logistic </a:t>
                          </a:r>
                        </a:p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Richards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logistic </a:t>
                          </a:r>
                        </a:p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575163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dirty="0" smtClean="0">
                                  <a:effectLst/>
                                </a:rPr>
                                <m:t>𝐫</m:t>
                              </m:r>
                            </m:oMath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0.24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1.610^-1 - 4.410^-1)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0.17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1.510^-1 - 1.910^-1)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0.12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1.010^-3 - 2.110^-1)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0.21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1.710^-1 - 2.610^-1)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16220245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Scaling parameter,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dirty="0" smtClean="0">
                                  <a:effectLst/>
                                </a:rPr>
                                <m:t>𝐚</m:t>
                              </m:r>
                            </m:oMath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3.72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6.710^-1 - 1.010)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32301944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parameter,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dirty="0" smtClean="0">
                                  <a:effectLst/>
                                </a:rPr>
                                <m:t>𝐩</m:t>
                              </m:r>
                            </m:oMath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0.68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1.5*10^-1 - 1.0)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0.91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1.4*10^-2 - 1.8)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0.95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6.7*10^-1 - 1.0)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36041978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Final cumulative epidemic size parameter,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u="none" strike="noStrike" dirty="0" smtClean="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dirty="0" smtClean="0">
                                      <a:effectLst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US" altLang="ko-KR" sz="1200" b="1" u="none" strike="noStrike" dirty="0" smtClean="0"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62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2.010^9 - 9.210^10)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35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2.010^1 - 510^4)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61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2.310^9 - 9.410^10)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58749939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Effective reproduction number,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u="none" strike="noStrike" dirty="0" smtClean="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dirty="0" smtClean="0">
                                      <a:effectLst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sz="1200" b="1" i="1" u="none" strike="noStrike" dirty="0" smtClean="0">
                                      <a:effectLst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1.36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7.1*10^-1 - 3.3)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2.89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1.4 - 3.3)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1.73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6.6*10^-1 - 3.9)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2.18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9.6*10^-1 - 3.6)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085996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0AACD7-511C-ECDB-7BC3-27C6619DA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86749"/>
                  </p:ext>
                </p:extLst>
              </p:nvPr>
            </p:nvGraphicFramePr>
            <p:xfrm>
              <a:off x="370841" y="2260759"/>
              <a:ext cx="11450318" cy="3943074"/>
            </p:xfrm>
            <a:graphic>
              <a:graphicData uri="http://schemas.openxmlformats.org/drawingml/2006/table">
                <a:tbl>
                  <a:tblPr firstRow="1" firstCol="1">
                    <a:tableStyleId>{5940675A-B579-460E-94D1-54222C63F5DA}</a:tableStyleId>
                  </a:tblPr>
                  <a:tblGrid>
                    <a:gridCol w="1908386">
                      <a:extLst>
                        <a:ext uri="{9D8B030D-6E8A-4147-A177-3AD203B41FA5}">
                          <a16:colId xmlns:a16="http://schemas.microsoft.com/office/drawing/2014/main" val="2259068403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204810564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310016893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373886649"/>
                        </a:ext>
                      </a:extLst>
                    </a:gridCol>
                    <a:gridCol w="2385483">
                      <a:extLst>
                        <a:ext uri="{9D8B030D-6E8A-4147-A177-3AD203B41FA5}">
                          <a16:colId xmlns:a16="http://schemas.microsoft.com/office/drawing/2014/main" val="172756680"/>
                        </a:ext>
                      </a:extLst>
                    </a:gridCol>
                  </a:tblGrid>
                  <a:tr h="324258">
                    <a:tc>
                      <a:txBody>
                        <a:bodyPr/>
                        <a:lstStyle/>
                        <a:p>
                          <a:pPr algn="ctr" fontAlgn="b"/>
                          <a:endParaRPr lang="en-KR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Taiwan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China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DBA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Japan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BC9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South Korea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3A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9563790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The best-fit model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logistic </a:t>
                          </a:r>
                        </a:p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Richards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Generalized logistic </a:t>
                          </a:r>
                        </a:p>
                        <a:p>
                          <a:pPr algn="ctr" fontAlgn="b"/>
                          <a:r>
                            <a:rPr lang="en-US" sz="1200" b="1" u="none" strike="noStrike" dirty="0">
                              <a:effectLst/>
                            </a:rPr>
                            <a:t>growth model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575163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667" t="-154167" r="-50266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0.24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1.610^-1 - 4.410^-1)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0.17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1.510^-1 - 1.910^-1)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0.12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1.010^-3 - 2.110^-1)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0.21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1.710^-1 - 2.610^-1)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16220245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" t="-259574" r="-502667" b="-3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3.72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6.710^-1 - 1.010)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32301944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" t="-352083" r="-502667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0.68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1.5*10^-1 - 1.0)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0.91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1.4*10^-2 - 1.8)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0.95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6.7*10^-1 - 1.0)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36041978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" t="-461702" r="-502667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62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2.010^9 - 9.210^10)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35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2.010^1 - 510^4)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61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2.310^9 - 9.410^10)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58749939"/>
                      </a:ext>
                    </a:extLst>
                  </a:tr>
                  <a:tr h="603136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L="9525" marR="9525" marT="9525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7" t="-550000" r="-502667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1.36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7.1*10^-1 - 3.3)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2.89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1.4 - 3.3)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1.73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6.6*10^-1 - 3.9)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effectLst/>
                            </a:rPr>
                            <a:t>2.18 </a:t>
                          </a:r>
                        </a:p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(95% CI: 9.6*10^-1 - 3.6)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085996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7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0C44-E575-66EE-763D-450C804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3" y="295905"/>
            <a:ext cx="7772400" cy="175451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0AACD7-511C-ECDB-7BC3-27C661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85286"/>
              </p:ext>
            </p:extLst>
          </p:nvPr>
        </p:nvGraphicFramePr>
        <p:xfrm>
          <a:off x="287468" y="3515964"/>
          <a:ext cx="11673840" cy="32425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918460">
                  <a:extLst>
                    <a:ext uri="{9D8B030D-6E8A-4147-A177-3AD203B41FA5}">
                      <a16:colId xmlns:a16="http://schemas.microsoft.com/office/drawing/2014/main" val="1204810564"/>
                    </a:ext>
                  </a:extLst>
                </a:gridCol>
                <a:gridCol w="2918460">
                  <a:extLst>
                    <a:ext uri="{9D8B030D-6E8A-4147-A177-3AD203B41FA5}">
                      <a16:colId xmlns:a16="http://schemas.microsoft.com/office/drawing/2014/main" val="1310016893"/>
                    </a:ext>
                  </a:extLst>
                </a:gridCol>
                <a:gridCol w="2918460">
                  <a:extLst>
                    <a:ext uri="{9D8B030D-6E8A-4147-A177-3AD203B41FA5}">
                      <a16:colId xmlns:a16="http://schemas.microsoft.com/office/drawing/2014/main" val="1373886649"/>
                    </a:ext>
                  </a:extLst>
                </a:gridCol>
                <a:gridCol w="2918460">
                  <a:extLst>
                    <a:ext uri="{9D8B030D-6E8A-4147-A177-3AD203B41FA5}">
                      <a16:colId xmlns:a16="http://schemas.microsoft.com/office/drawing/2014/main" val="172756680"/>
                    </a:ext>
                  </a:extLst>
                </a:gridCol>
              </a:tblGrid>
              <a:tr h="324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Taiwan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China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Japan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BBC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South Korea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3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5637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F6DB2B-ADE9-68D0-B9FE-8DD3E84E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8" y="3989605"/>
            <a:ext cx="2915920" cy="2515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D1C2C-330A-7FEB-780F-74132E78DE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55"/>
          <a:stretch/>
        </p:blipFill>
        <p:spPr>
          <a:xfrm>
            <a:off x="3152587" y="3950698"/>
            <a:ext cx="2926080" cy="2594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66B2F-B45B-4A79-4053-21D853ED7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788" y="3950698"/>
            <a:ext cx="2941454" cy="259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51261-EA6E-FF24-A4EE-C44656195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387" y="3990471"/>
            <a:ext cx="2967805" cy="25949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CC0155-5545-9D02-3A4E-1962ADA30729}"/>
              </a:ext>
            </a:extLst>
          </p:cNvPr>
          <p:cNvGrpSpPr/>
          <p:nvPr/>
        </p:nvGrpSpPr>
        <p:grpSpPr>
          <a:xfrm>
            <a:off x="7409266" y="944392"/>
            <a:ext cx="4451161" cy="2212047"/>
            <a:chOff x="6352674" y="3015429"/>
            <a:chExt cx="4451161" cy="22120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2A239-50AF-960F-9362-EEA86A3C1FF9}"/>
                </a:ext>
              </a:extLst>
            </p:cNvPr>
            <p:cNvSpPr/>
            <p:nvPr/>
          </p:nvSpPr>
          <p:spPr>
            <a:xfrm>
              <a:off x="9183493" y="3835225"/>
              <a:ext cx="394030" cy="956755"/>
            </a:xfrm>
            <a:prstGeom prst="rect">
              <a:avLst/>
            </a:prstGeom>
            <a:solidFill>
              <a:srgbClr val="FFF3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C02EA-61AD-EEC0-0240-896AE3866B94}"/>
                </a:ext>
              </a:extLst>
            </p:cNvPr>
            <p:cNvSpPr/>
            <p:nvPr/>
          </p:nvSpPr>
          <p:spPr>
            <a:xfrm>
              <a:off x="8367026" y="4502293"/>
              <a:ext cx="394030" cy="285182"/>
            </a:xfrm>
            <a:prstGeom prst="rect">
              <a:avLst/>
            </a:prstGeom>
            <a:solidFill>
              <a:srgbClr val="DBD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21AF9-8CBA-90F1-3715-3F86685D0B5A}"/>
                </a:ext>
              </a:extLst>
            </p:cNvPr>
            <p:cNvSpPr/>
            <p:nvPr/>
          </p:nvSpPr>
          <p:spPr>
            <a:xfrm>
              <a:off x="6601329" y="4724175"/>
              <a:ext cx="394030" cy="82599"/>
            </a:xfrm>
            <a:prstGeom prst="rect">
              <a:avLst/>
            </a:prstGeom>
            <a:solidFill>
              <a:srgbClr val="EBBC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A6502-99F2-AF55-1D4C-00039A986C6D}"/>
                </a:ext>
              </a:extLst>
            </p:cNvPr>
            <p:cNvSpPr/>
            <p:nvPr/>
          </p:nvSpPr>
          <p:spPr>
            <a:xfrm>
              <a:off x="10001815" y="3429001"/>
              <a:ext cx="394030" cy="1358932"/>
            </a:xfrm>
            <a:prstGeom prst="rect">
              <a:avLst/>
            </a:prstGeom>
            <a:solidFill>
              <a:srgbClr val="D0DB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26A55F-24A4-A915-0EF6-4BF30E632388}"/>
                </a:ext>
              </a:extLst>
            </p:cNvPr>
            <p:cNvCxnSpPr>
              <a:cxnSpLocks/>
            </p:cNvCxnSpPr>
            <p:nvPr/>
          </p:nvCxnSpPr>
          <p:spPr>
            <a:xfrm>
              <a:off x="6352674" y="4796589"/>
              <a:ext cx="445116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5F6C30-0491-4F55-DA17-FED2403250A2}"/>
                </a:ext>
              </a:extLst>
            </p:cNvPr>
            <p:cNvSpPr txBox="1"/>
            <p:nvPr/>
          </p:nvSpPr>
          <p:spPr>
            <a:xfrm>
              <a:off x="6352674" y="4796589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2022</a:t>
              </a:r>
            </a:p>
            <a:p>
              <a:pPr algn="ctr"/>
              <a:r>
                <a:rPr lang="en-KR" sz="1100" dirty="0"/>
                <a:t>08.04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836999-4873-973E-096E-AA280BA9B4C3}"/>
                </a:ext>
              </a:extLst>
            </p:cNvPr>
            <p:cNvSpPr txBox="1"/>
            <p:nvPr/>
          </p:nvSpPr>
          <p:spPr>
            <a:xfrm>
              <a:off x="8103973" y="4793067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02.26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E8ABC9-1522-D4A7-A75E-3DAC53BAF057}"/>
                </a:ext>
              </a:extLst>
            </p:cNvPr>
            <p:cNvSpPr txBox="1"/>
            <p:nvPr/>
          </p:nvSpPr>
          <p:spPr>
            <a:xfrm>
              <a:off x="9734771" y="4779275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05.30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BF9696-50E9-34B7-79D9-A57E5B25415B}"/>
                </a:ext>
              </a:extLst>
            </p:cNvPr>
            <p:cNvSpPr txBox="1"/>
            <p:nvPr/>
          </p:nvSpPr>
          <p:spPr>
            <a:xfrm>
              <a:off x="8919372" y="4793067"/>
              <a:ext cx="5261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100" dirty="0"/>
                <a:t>2023</a:t>
              </a:r>
            </a:p>
            <a:p>
              <a:pPr algn="ctr"/>
              <a:r>
                <a:rPr lang="en-KR" sz="1100" dirty="0"/>
                <a:t>04.07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BE7A13-3150-0B71-2757-D66A3C1666ED}"/>
                </a:ext>
              </a:extLst>
            </p:cNvPr>
            <p:cNvSpPr/>
            <p:nvPr/>
          </p:nvSpPr>
          <p:spPr>
            <a:xfrm>
              <a:off x="6564388" y="4749428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D8FFBD-7E03-5831-3753-710146C4E5A7}"/>
                </a:ext>
              </a:extLst>
            </p:cNvPr>
            <p:cNvSpPr/>
            <p:nvPr/>
          </p:nvSpPr>
          <p:spPr>
            <a:xfrm>
              <a:off x="8324314" y="4751767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4AE89E-B6D0-E13D-A221-7BFE7A6A0912}"/>
                </a:ext>
              </a:extLst>
            </p:cNvPr>
            <p:cNvSpPr/>
            <p:nvPr/>
          </p:nvSpPr>
          <p:spPr>
            <a:xfrm>
              <a:off x="9141125" y="4748047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CA089A-30D5-C549-9095-8F06ED85817A}"/>
                </a:ext>
              </a:extLst>
            </p:cNvPr>
            <p:cNvSpPr/>
            <p:nvPr/>
          </p:nvSpPr>
          <p:spPr>
            <a:xfrm>
              <a:off x="9964677" y="4751766"/>
              <a:ext cx="82599" cy="8259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C819BF-79AC-9172-1027-CD93CD1F83E9}"/>
                </a:ext>
              </a:extLst>
            </p:cNvPr>
            <p:cNvSpPr txBox="1"/>
            <p:nvPr/>
          </p:nvSpPr>
          <p:spPr>
            <a:xfrm>
              <a:off x="6512560" y="4273411"/>
              <a:ext cx="571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Japan</a:t>
              </a:r>
            </a:p>
            <a:p>
              <a:pPr algn="ctr"/>
              <a:r>
                <a:rPr lang="en-KR" sz="1200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843AE7-FCE9-E02E-CC5F-6B5F5D0022AF}"/>
                </a:ext>
              </a:extLst>
            </p:cNvPr>
            <p:cNvSpPr txBox="1"/>
            <p:nvPr/>
          </p:nvSpPr>
          <p:spPr>
            <a:xfrm>
              <a:off x="8248220" y="4088721"/>
              <a:ext cx="64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Taiwan</a:t>
              </a:r>
            </a:p>
            <a:p>
              <a:pPr algn="ctr"/>
              <a:r>
                <a:rPr lang="en-KR" sz="1200" dirty="0"/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566E8-C16C-B483-CDDA-8D3EF121AF90}"/>
                </a:ext>
              </a:extLst>
            </p:cNvPr>
            <p:cNvSpPr txBox="1"/>
            <p:nvPr/>
          </p:nvSpPr>
          <p:spPr>
            <a:xfrm>
              <a:off x="9096712" y="3404339"/>
              <a:ext cx="567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Korea</a:t>
              </a:r>
            </a:p>
            <a:p>
              <a:pPr algn="ctr"/>
              <a:r>
                <a:rPr lang="en-KR" sz="1200" dirty="0"/>
                <a:t>55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C55B3E-A233-D5DE-C71B-16C7316286EA}"/>
                </a:ext>
              </a:extLst>
            </p:cNvPr>
            <p:cNvSpPr txBox="1"/>
            <p:nvPr/>
          </p:nvSpPr>
          <p:spPr>
            <a:xfrm>
              <a:off x="9909328" y="3015429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200" dirty="0"/>
                <a:t>China</a:t>
              </a:r>
            </a:p>
            <a:p>
              <a:pPr algn="ctr"/>
              <a:r>
                <a:rPr lang="en-KR" sz="1200" dirty="0"/>
                <a:t>71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570369-6C52-6C2B-70BA-98D68697836C}"/>
              </a:ext>
            </a:extLst>
          </p:cNvPr>
          <p:cNvSpPr txBox="1"/>
          <p:nvPr/>
        </p:nvSpPr>
        <p:spPr>
          <a:xfrm rot="19666293">
            <a:off x="8352463" y="6059603"/>
            <a:ext cx="1101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dirty="0"/>
              <a:t>2022</a:t>
            </a:r>
            <a:r>
              <a:rPr lang="en-US" altLang="ko-KR" sz="1100" dirty="0"/>
              <a:t>.</a:t>
            </a:r>
            <a:r>
              <a:rPr lang="en-KR" sz="1100" dirty="0"/>
              <a:t>08.04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863AC4-B979-AFC2-7931-6FB35D3C446D}"/>
              </a:ext>
            </a:extLst>
          </p:cNvPr>
          <p:cNvSpPr/>
          <p:nvPr/>
        </p:nvSpPr>
        <p:spPr>
          <a:xfrm>
            <a:off x="8912767" y="5888251"/>
            <a:ext cx="82599" cy="825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D193BD-9793-8B4B-D3F5-0C58CFA5513D}"/>
              </a:ext>
            </a:extLst>
          </p:cNvPr>
          <p:cNvSpPr/>
          <p:nvPr/>
        </p:nvSpPr>
        <p:spPr>
          <a:xfrm>
            <a:off x="11217656" y="5929550"/>
            <a:ext cx="82599" cy="825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B457BE-5BE5-17E6-6890-105BFECF6962}"/>
              </a:ext>
            </a:extLst>
          </p:cNvPr>
          <p:cNvSpPr/>
          <p:nvPr/>
        </p:nvSpPr>
        <p:spPr>
          <a:xfrm>
            <a:off x="1826398" y="5832901"/>
            <a:ext cx="82599" cy="825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7D4E00-5DAB-4B07-4B96-8A6E2F9DCEA1}"/>
              </a:ext>
            </a:extLst>
          </p:cNvPr>
          <p:cNvSpPr/>
          <p:nvPr/>
        </p:nvSpPr>
        <p:spPr>
          <a:xfrm>
            <a:off x="5979779" y="5865101"/>
            <a:ext cx="82599" cy="825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0E28C-C885-54DD-777F-A4AB7E16ADBD}"/>
              </a:ext>
            </a:extLst>
          </p:cNvPr>
          <p:cNvSpPr txBox="1"/>
          <p:nvPr/>
        </p:nvSpPr>
        <p:spPr>
          <a:xfrm>
            <a:off x="7362533" y="1579640"/>
            <a:ext cx="232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first l</a:t>
            </a:r>
            <a:r>
              <a:rPr lang="en-KR" sz="1400" dirty="0"/>
              <a:t>ocal case reported</a:t>
            </a:r>
          </a:p>
        </p:txBody>
      </p:sp>
    </p:spTree>
    <p:extLst>
      <p:ext uri="{BB962C8B-B14F-4D97-AF65-F5344CB8AC3E}">
        <p14:creationId xmlns:p14="http://schemas.microsoft.com/office/powerpoint/2010/main" val="110758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450-55A2-1D95-DFE7-15395B56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193832"/>
            <a:ext cx="2432221" cy="484094"/>
          </a:xfrm>
        </p:spPr>
        <p:txBody>
          <a:bodyPr>
            <a:normAutofit fontScale="90000"/>
          </a:bodyPr>
          <a:lstStyle/>
          <a:p>
            <a:r>
              <a:rPr lang="en-KR" dirty="0"/>
              <a:t>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8704-1730-0D0C-0048-EC8DFE2A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4" y="1065104"/>
            <a:ext cx="9018187" cy="5113274"/>
          </a:xfrm>
          <a:prstGeom prst="rect">
            <a:avLst/>
          </a:prstGeom>
          <a:ln>
            <a:noFill/>
          </a:ln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48802679-CCAC-96AC-D6C6-16A4465DA570}"/>
              </a:ext>
            </a:extLst>
          </p:cNvPr>
          <p:cNvSpPr/>
          <p:nvPr/>
        </p:nvSpPr>
        <p:spPr>
          <a:xfrm>
            <a:off x="4132211" y="2728783"/>
            <a:ext cx="1194486" cy="7002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E8F78B-CA9A-C59E-FAA7-7F33D9798BBE}"/>
              </a:ext>
            </a:extLst>
          </p:cNvPr>
          <p:cNvSpPr/>
          <p:nvPr/>
        </p:nvSpPr>
        <p:spPr>
          <a:xfrm>
            <a:off x="4132211" y="4182762"/>
            <a:ext cx="1194486" cy="70021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16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560</Words>
  <Application>Microsoft Macintosh PowerPoint</Application>
  <PresentationFormat>Widescreen</PresentationFormat>
  <Paragraphs>125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Times New Roman</vt:lpstr>
      <vt:lpstr>Office Theme</vt:lpstr>
      <vt:lpstr>MPXV 논문 요약(2)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김솔</dc:creator>
  <cp:lastModifiedBy>김솔</cp:lastModifiedBy>
  <cp:revision>11</cp:revision>
  <dcterms:created xsi:type="dcterms:W3CDTF">2024-07-17T01:55:56Z</dcterms:created>
  <dcterms:modified xsi:type="dcterms:W3CDTF">2024-08-03T04:11:05Z</dcterms:modified>
</cp:coreProperties>
</file>