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C14D59-02D1-C63B-BDFA-D76BA9D29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4C0C6-0727-41EF-D108-D01CC3DA6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8FCC9-07E9-72A5-2256-2BA996ED1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A707B-2DD9-B6FD-4402-223E8757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3724CB-EF7D-2242-93B7-868F19C7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779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02AE59-694E-687D-BAF7-2F3B08A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D95F1D-684A-F959-3BEA-4551F979E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9AA985-0718-F1F7-563C-43B04C6B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DBBCC0-3020-0400-92A3-A1A77FE2A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969D92-5B19-BAAD-8737-430F53385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37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BC877B5-9B4C-DBF7-0A3A-DCF743F78C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F61B90-12AD-396D-F0FD-E835AAF2E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6D6D14-8501-6640-8CA2-B4414B5F9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49771-A417-725E-D7B1-6EB9B7929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D57C2F-3C7D-B17E-CC2F-FD11EC5D1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801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DFED6-D2A1-7278-139C-7FA85BA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A03D9-6727-7EC3-0B16-5829453A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5CB2D-BB1C-6F8C-C2D5-3BFDE43D8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3A592-E2AF-9198-2D73-A6E3D730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B07023-8F64-0FD9-C80B-3E10A39E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53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F21BF9-A5F5-FA27-7243-9E0721D4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C6F86-ABC1-FE6A-0AB1-194273111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96D77F-3AC2-F02A-BF42-3B97AB650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D61C0-D869-257D-931A-55C5E071B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B20999-4110-9E52-09A0-AAA792EC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447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AA1CE-26FE-EA1D-59AE-9D33EB76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A63B53-8BB2-BC0D-D00B-EB34CF9DC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01A6F0-2C3B-727D-A6BD-B21DCE777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A67213-0BC4-37F2-E23B-DA7AF996B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810CA-B708-B723-6808-B48D346E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701B89-0044-53ED-EE65-C8C6A489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15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C563-7869-4A25-D97F-0460C7B2C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2E91F4-3DB0-3D8F-3496-7B6E6C1D3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396A81-8CCC-22A4-2D51-3ADD16E78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D5D8640-59E3-E0B4-BD91-442521EB8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26B33C-4967-712A-EC9C-CE62B6DAD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9279FE5-25CF-89C9-4D90-14EAB58E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BC38CA-8659-8892-C5CA-9D7F4F293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B3CA0D-5242-1B2A-3072-39B999B3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7D2A1E-1EDE-FB0B-2F2A-B646A123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E4BE8D-B2CA-3151-1646-24BCCE842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82CC0A-2DC5-FE44-4CA5-4718FB2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83EA10-8045-6BF0-2EA7-24E06A3E9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22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C751D0-BA54-BEBF-5BBD-566CF69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65CFC4-4B60-B84F-945D-7C4EC78D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B11E00-8B78-FF67-EC96-21B52C5E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94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98AC97-7207-D9EC-AD4B-FE3E1B6EE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6BBA0-82F8-8919-90AA-266B6B988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CAFF7A-5EA9-7100-DC60-7EC0BDEC3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FB462A-9632-C416-36CC-ABEB25B8E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FF7254-AB94-8B43-3A7D-AF8A37FEF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1D09F7-A456-0B01-97E3-3A1574E2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537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6E2D7-EBDF-8A3D-438A-0F40F7189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C3C54C-DEB4-47A7-0849-E441C48BAC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1A8228-A37B-45D6-1D8A-604730148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C380B3-F8D7-F036-9278-7375D1BDF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B4E4E1-245F-A53F-BAB0-2DC954E91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20D823-A1C5-8DCF-0C8F-223650F0F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7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6B313CC-3E0B-747B-82F6-E45B118B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69C537-0F5F-3B7C-214A-FA4E6DEFD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7AE07-36AF-8906-AF4B-4CB604D7F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859A75-B5BB-421B-A5D2-A53A0B7E4E09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920024-9087-C646-BF5D-FFEBB49EE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CE7424-8AFA-210B-3D5C-5B9321B9C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63FB0-8065-4086-8722-3FEF7B1009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4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microsoft.com/office/2007/relationships/hdphoto" Target="../media/hdphoto1.wdp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5247B-E05D-F9E1-9FB8-B150AE86A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D779A6-5AEB-AD31-D35A-D21D142D5AB9}"/>
              </a:ext>
            </a:extLst>
          </p:cNvPr>
          <p:cNvSpPr txBox="1"/>
          <p:nvPr/>
        </p:nvSpPr>
        <p:spPr>
          <a:xfrm>
            <a:off x="765194" y="623479"/>
            <a:ext cx="1196409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i="0">
                <a:solidFill>
                  <a:srgbClr val="0076CE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조직도</a:t>
            </a:r>
            <a:endParaRPr lang="ko-KR" altLang="en-US" sz="1600" i="0">
              <a:solidFill>
                <a:srgbClr val="666464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FBF9C7-30B8-9069-B744-71FACC27F119}"/>
              </a:ext>
            </a:extLst>
          </p:cNvPr>
          <p:cNvSpPr txBox="1"/>
          <p:nvPr/>
        </p:nvSpPr>
        <p:spPr>
          <a:xfrm>
            <a:off x="1839428" y="1361113"/>
            <a:ext cx="825867" cy="321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미래전략부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797D6-B36A-806B-4AAF-C3873951C965}"/>
              </a:ext>
            </a:extLst>
          </p:cNvPr>
          <p:cNvSpPr txBox="1"/>
          <p:nvPr/>
        </p:nvSpPr>
        <p:spPr>
          <a:xfrm>
            <a:off x="1921880" y="2718490"/>
            <a:ext cx="954107" cy="321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브랜드사업부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0F36C2-1523-3458-3896-AA4DB3D10819}"/>
              </a:ext>
            </a:extLst>
          </p:cNvPr>
          <p:cNvSpPr txBox="1"/>
          <p:nvPr/>
        </p:nvSpPr>
        <p:spPr>
          <a:xfrm>
            <a:off x="1921880" y="4023595"/>
            <a:ext cx="825867" cy="321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토이사업부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64D9C6-3853-8F4F-1E10-2FB66A540735}"/>
              </a:ext>
            </a:extLst>
          </p:cNvPr>
          <p:cNvSpPr txBox="1"/>
          <p:nvPr/>
        </p:nvSpPr>
        <p:spPr>
          <a:xfrm>
            <a:off x="1921880" y="5230515"/>
            <a:ext cx="825867" cy="321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생산물류부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9D5C1A-350E-0BAE-42DC-2B60F32B1BE1}"/>
              </a:ext>
            </a:extLst>
          </p:cNvPr>
          <p:cNvSpPr txBox="1"/>
          <p:nvPr/>
        </p:nvSpPr>
        <p:spPr>
          <a:xfrm>
            <a:off x="3075555" y="1382479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미래사업팀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80E2C5-3F35-D76C-7AA8-71D54FEC1450}"/>
              </a:ext>
            </a:extLst>
          </p:cNvPr>
          <p:cNvSpPr txBox="1"/>
          <p:nvPr/>
        </p:nvSpPr>
        <p:spPr>
          <a:xfrm>
            <a:off x="3075555" y="1655214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행복인사팀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9EA9FA-2960-9996-B6CF-2D5C1445D81B}"/>
              </a:ext>
            </a:extLst>
          </p:cNvPr>
          <p:cNvSpPr txBox="1"/>
          <p:nvPr/>
        </p:nvSpPr>
        <p:spPr>
          <a:xfrm>
            <a:off x="3075555" y="1927948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경영지원팀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6AC1EE-6A14-236C-528A-EA3966C621A5}"/>
              </a:ext>
            </a:extLst>
          </p:cNvPr>
          <p:cNvSpPr txBox="1"/>
          <p:nvPr/>
        </p:nvSpPr>
        <p:spPr>
          <a:xfrm>
            <a:off x="894132" y="1344769"/>
            <a:ext cx="441146" cy="321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대표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EA16AE-27C6-16B6-76CA-7D2E0E2D3AB3}"/>
              </a:ext>
            </a:extLst>
          </p:cNvPr>
          <p:cNvSpPr txBox="1"/>
          <p:nvPr/>
        </p:nvSpPr>
        <p:spPr>
          <a:xfrm>
            <a:off x="3075555" y="2745258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오프라인팀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A5A93-ED2F-B378-5913-59342FA3DD87}"/>
              </a:ext>
            </a:extLst>
          </p:cNvPr>
          <p:cNvSpPr txBox="1"/>
          <p:nvPr/>
        </p:nvSpPr>
        <p:spPr>
          <a:xfrm>
            <a:off x="3075555" y="3028867"/>
            <a:ext cx="65274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온라인팀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94E1DD4A-F691-F7CF-FE30-0486B778DCCE}"/>
              </a:ext>
            </a:extLst>
          </p:cNvPr>
          <p:cNvCxnSpPr>
            <a:cxnSpLocks/>
          </p:cNvCxnSpPr>
          <p:nvPr/>
        </p:nvCxnSpPr>
        <p:spPr>
          <a:xfrm>
            <a:off x="1363399" y="1555231"/>
            <a:ext cx="379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E45332F-9292-E4CC-36B4-2AF2351269DC}"/>
              </a:ext>
            </a:extLst>
          </p:cNvPr>
          <p:cNvCxnSpPr>
            <a:cxnSpLocks/>
          </p:cNvCxnSpPr>
          <p:nvPr/>
        </p:nvCxnSpPr>
        <p:spPr>
          <a:xfrm>
            <a:off x="1559172" y="1555231"/>
            <a:ext cx="0" cy="3862332"/>
          </a:xfrm>
          <a:prstGeom prst="line">
            <a:avLst/>
          </a:prstGeom>
          <a:ln>
            <a:solidFill>
              <a:srgbClr val="0081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F76CCB-66BC-5D8C-F3C7-94C445E42D84}"/>
              </a:ext>
            </a:extLst>
          </p:cNvPr>
          <p:cNvCxnSpPr>
            <a:cxnSpLocks/>
          </p:cNvCxnSpPr>
          <p:nvPr/>
        </p:nvCxnSpPr>
        <p:spPr>
          <a:xfrm>
            <a:off x="1559172" y="2912093"/>
            <a:ext cx="223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77F58A7-0064-531F-E2C3-9AF543647820}"/>
              </a:ext>
            </a:extLst>
          </p:cNvPr>
          <p:cNvCxnSpPr>
            <a:cxnSpLocks/>
          </p:cNvCxnSpPr>
          <p:nvPr/>
        </p:nvCxnSpPr>
        <p:spPr>
          <a:xfrm>
            <a:off x="1559172" y="4213878"/>
            <a:ext cx="2238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8A351A6-27E9-20AE-B3E5-67DD8398AD11}"/>
              </a:ext>
            </a:extLst>
          </p:cNvPr>
          <p:cNvCxnSpPr>
            <a:cxnSpLocks/>
          </p:cNvCxnSpPr>
          <p:nvPr/>
        </p:nvCxnSpPr>
        <p:spPr>
          <a:xfrm>
            <a:off x="1559172" y="5421397"/>
            <a:ext cx="2172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0C1F09C-D46A-C9CB-1950-3BAA0DAB5226}"/>
              </a:ext>
            </a:extLst>
          </p:cNvPr>
          <p:cNvSpPr txBox="1"/>
          <p:nvPr/>
        </p:nvSpPr>
        <p:spPr>
          <a:xfrm>
            <a:off x="3075555" y="4062383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토이개발실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360F7F-B560-EE1B-4510-0DA7175293D1}"/>
              </a:ext>
            </a:extLst>
          </p:cNvPr>
          <p:cNvSpPr txBox="1"/>
          <p:nvPr/>
        </p:nvSpPr>
        <p:spPr>
          <a:xfrm>
            <a:off x="3075555" y="4335118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토이제품팀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8778BD-70F3-71A5-8031-CBBD53895B54}"/>
              </a:ext>
            </a:extLst>
          </p:cNvPr>
          <p:cNvSpPr txBox="1"/>
          <p:nvPr/>
        </p:nvSpPr>
        <p:spPr>
          <a:xfrm>
            <a:off x="3075555" y="5255128"/>
            <a:ext cx="76976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생산물류팀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631522AC-FDC5-E116-CDC1-D7EF7A7D4EBB}"/>
              </a:ext>
            </a:extLst>
          </p:cNvPr>
          <p:cNvCxnSpPr>
            <a:cxnSpLocks/>
          </p:cNvCxnSpPr>
          <p:nvPr/>
        </p:nvCxnSpPr>
        <p:spPr>
          <a:xfrm>
            <a:off x="2786838" y="1555231"/>
            <a:ext cx="308476" cy="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B6ABD792-E521-49D8-0898-2AED21F46D6C}"/>
              </a:ext>
            </a:extLst>
          </p:cNvPr>
          <p:cNvCxnSpPr>
            <a:cxnSpLocks/>
          </p:cNvCxnSpPr>
          <p:nvPr/>
        </p:nvCxnSpPr>
        <p:spPr>
          <a:xfrm>
            <a:off x="2927405" y="1557148"/>
            <a:ext cx="0" cy="62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665317DC-E8EF-DE5A-5BE7-620833E1F815}"/>
              </a:ext>
            </a:extLst>
          </p:cNvPr>
          <p:cNvCxnSpPr>
            <a:cxnSpLocks/>
          </p:cNvCxnSpPr>
          <p:nvPr/>
        </p:nvCxnSpPr>
        <p:spPr>
          <a:xfrm>
            <a:off x="2927405" y="1867893"/>
            <a:ext cx="16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CFF91E6-5C3B-4440-2C7B-D8D395A42F15}"/>
              </a:ext>
            </a:extLst>
          </p:cNvPr>
          <p:cNvCxnSpPr>
            <a:cxnSpLocks/>
          </p:cNvCxnSpPr>
          <p:nvPr/>
        </p:nvCxnSpPr>
        <p:spPr>
          <a:xfrm>
            <a:off x="2927405" y="2178638"/>
            <a:ext cx="16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90DF940-E69C-27D4-6A2A-415558D581FA}"/>
              </a:ext>
            </a:extLst>
          </p:cNvPr>
          <p:cNvCxnSpPr>
            <a:cxnSpLocks/>
          </p:cNvCxnSpPr>
          <p:nvPr/>
        </p:nvCxnSpPr>
        <p:spPr>
          <a:xfrm>
            <a:off x="2837854" y="2877791"/>
            <a:ext cx="24100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F26AD4EA-B6D9-DAB2-9C35-C066207FA54A}"/>
              </a:ext>
            </a:extLst>
          </p:cNvPr>
          <p:cNvCxnSpPr>
            <a:cxnSpLocks/>
          </p:cNvCxnSpPr>
          <p:nvPr/>
        </p:nvCxnSpPr>
        <p:spPr>
          <a:xfrm>
            <a:off x="2927405" y="3196585"/>
            <a:ext cx="16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655D6DEF-CE4A-FF3F-A59B-82A1784A456D}"/>
              </a:ext>
            </a:extLst>
          </p:cNvPr>
          <p:cNvCxnSpPr>
            <a:cxnSpLocks/>
          </p:cNvCxnSpPr>
          <p:nvPr/>
        </p:nvCxnSpPr>
        <p:spPr>
          <a:xfrm>
            <a:off x="2927405" y="3482481"/>
            <a:ext cx="16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925ACCB0-6E65-59EC-10F6-5A46EFBA55D1}"/>
              </a:ext>
            </a:extLst>
          </p:cNvPr>
          <p:cNvCxnSpPr>
            <a:cxnSpLocks/>
          </p:cNvCxnSpPr>
          <p:nvPr/>
        </p:nvCxnSpPr>
        <p:spPr>
          <a:xfrm>
            <a:off x="2786838" y="4211961"/>
            <a:ext cx="3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5278848-2412-5D41-BCEB-C2F62CFAA153}"/>
              </a:ext>
            </a:extLst>
          </p:cNvPr>
          <p:cNvCxnSpPr>
            <a:cxnSpLocks/>
          </p:cNvCxnSpPr>
          <p:nvPr/>
        </p:nvCxnSpPr>
        <p:spPr>
          <a:xfrm>
            <a:off x="2927405" y="4483620"/>
            <a:ext cx="1679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6256DDCA-72B5-1DAA-38FB-7ECB0CC208BB}"/>
              </a:ext>
            </a:extLst>
          </p:cNvPr>
          <p:cNvCxnSpPr>
            <a:cxnSpLocks/>
          </p:cNvCxnSpPr>
          <p:nvPr/>
        </p:nvCxnSpPr>
        <p:spPr>
          <a:xfrm>
            <a:off x="2927405" y="2877792"/>
            <a:ext cx="0" cy="6046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B25DFDC5-47DD-5FE7-2B55-1C7EB89EE68F}"/>
              </a:ext>
            </a:extLst>
          </p:cNvPr>
          <p:cNvCxnSpPr>
            <a:cxnSpLocks/>
          </p:cNvCxnSpPr>
          <p:nvPr/>
        </p:nvCxnSpPr>
        <p:spPr>
          <a:xfrm>
            <a:off x="2927405" y="4211961"/>
            <a:ext cx="0" cy="271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7FFB8317-793E-E081-C66B-56E952632A7E}"/>
              </a:ext>
            </a:extLst>
          </p:cNvPr>
          <p:cNvCxnSpPr>
            <a:cxnSpLocks/>
          </p:cNvCxnSpPr>
          <p:nvPr/>
        </p:nvCxnSpPr>
        <p:spPr>
          <a:xfrm>
            <a:off x="2786838" y="5447945"/>
            <a:ext cx="308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그룹 193">
            <a:extLst>
              <a:ext uri="{FF2B5EF4-FFF2-40B4-BE49-F238E27FC236}">
                <a16:creationId xmlns:a16="http://schemas.microsoft.com/office/drawing/2014/main" id="{5E180496-229D-2528-AE2C-5B9911D88C3D}"/>
              </a:ext>
            </a:extLst>
          </p:cNvPr>
          <p:cNvGrpSpPr/>
          <p:nvPr/>
        </p:nvGrpSpPr>
        <p:grpSpPr>
          <a:xfrm>
            <a:off x="3819607" y="5447945"/>
            <a:ext cx="308476" cy="271659"/>
            <a:chOff x="4435328" y="5633625"/>
            <a:chExt cx="308476" cy="271659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95A68063-CB65-A97B-8736-D2A0A77A3420}"/>
                </a:ext>
              </a:extLst>
            </p:cNvPr>
            <p:cNvCxnSpPr>
              <a:cxnSpLocks/>
            </p:cNvCxnSpPr>
            <p:nvPr/>
          </p:nvCxnSpPr>
          <p:spPr>
            <a:xfrm>
              <a:off x="4435328" y="5633625"/>
              <a:ext cx="3084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3114005F-C775-BE31-0F93-8BD2CC5BFB52}"/>
                </a:ext>
              </a:extLst>
            </p:cNvPr>
            <p:cNvCxnSpPr>
              <a:cxnSpLocks/>
            </p:cNvCxnSpPr>
            <p:nvPr/>
          </p:nvCxnSpPr>
          <p:spPr>
            <a:xfrm>
              <a:off x="4575895" y="5905284"/>
              <a:ext cx="16790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73B44FEB-1D54-032A-C332-FA23E4FF04C0}"/>
                </a:ext>
              </a:extLst>
            </p:cNvPr>
            <p:cNvCxnSpPr>
              <a:cxnSpLocks/>
            </p:cNvCxnSpPr>
            <p:nvPr/>
          </p:nvCxnSpPr>
          <p:spPr>
            <a:xfrm>
              <a:off x="4575895" y="5633625"/>
              <a:ext cx="0" cy="27165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455A715-70DC-CB39-BB6A-BF547C15D938}"/>
              </a:ext>
            </a:extLst>
          </p:cNvPr>
          <p:cNvSpPr txBox="1"/>
          <p:nvPr/>
        </p:nvSpPr>
        <p:spPr>
          <a:xfrm>
            <a:off x="4125273" y="5297455"/>
            <a:ext cx="65274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항동본사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722C488-5A56-7483-3B3B-4E0181364D79}"/>
              </a:ext>
            </a:extLst>
          </p:cNvPr>
          <p:cNvSpPr txBox="1"/>
          <p:nvPr/>
        </p:nvSpPr>
        <p:spPr>
          <a:xfrm>
            <a:off x="4125273" y="5591288"/>
            <a:ext cx="65274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양주지점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D2706E4-968E-D2BC-92C5-8C9510FC4107}"/>
              </a:ext>
            </a:extLst>
          </p:cNvPr>
          <p:cNvSpPr txBox="1"/>
          <p:nvPr/>
        </p:nvSpPr>
        <p:spPr>
          <a:xfrm>
            <a:off x="5580137" y="646144"/>
            <a:ext cx="1196409" cy="426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600" i="0">
                <a:solidFill>
                  <a:srgbClr val="0076CE"/>
                </a:solidFill>
                <a:effectLst/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멤버</a:t>
            </a:r>
            <a:endParaRPr lang="ko-KR" altLang="en-US" sz="1600" i="0">
              <a:solidFill>
                <a:srgbClr val="666464"/>
              </a:solidFill>
              <a:effectLst/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84C3FAF7-6DC2-0BAB-FC0F-23EB0668440E}"/>
              </a:ext>
            </a:extLst>
          </p:cNvPr>
          <p:cNvGrpSpPr/>
          <p:nvPr/>
        </p:nvGrpSpPr>
        <p:grpSpPr>
          <a:xfrm>
            <a:off x="5588341" y="1077032"/>
            <a:ext cx="722855" cy="1120805"/>
            <a:chOff x="5553365" y="1077032"/>
            <a:chExt cx="722855" cy="1120805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3809733-BFEF-6C4E-9547-7F65107EF4F3}"/>
                </a:ext>
              </a:extLst>
            </p:cNvPr>
            <p:cNvSpPr txBox="1"/>
            <p:nvPr/>
          </p:nvSpPr>
          <p:spPr>
            <a:xfrm>
              <a:off x="5723029" y="1982393"/>
              <a:ext cx="38023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0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CEO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DFEF2F7-C67C-ECB9-E7C3-13238EFEE067}"/>
                </a:ext>
              </a:extLst>
            </p:cNvPr>
            <p:cNvSpPr txBox="1"/>
            <p:nvPr/>
          </p:nvSpPr>
          <p:spPr>
            <a:xfrm>
              <a:off x="5666122" y="1708504"/>
              <a:ext cx="494046" cy="342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ANN</a:t>
              </a:r>
            </a:p>
          </p:txBody>
        </p: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1D281316-4D8E-066E-7EC1-4E4C43C69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53365" y="1077032"/>
              <a:ext cx="722855" cy="722855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9E01AF0-5B5E-F0DD-8085-C98468C0DC93}"/>
              </a:ext>
            </a:extLst>
          </p:cNvPr>
          <p:cNvGrpSpPr/>
          <p:nvPr/>
        </p:nvGrpSpPr>
        <p:grpSpPr>
          <a:xfrm>
            <a:off x="5438250" y="3660292"/>
            <a:ext cx="1023036" cy="1134662"/>
            <a:chOff x="5442013" y="3660292"/>
            <a:chExt cx="1023036" cy="1134662"/>
          </a:xfrm>
        </p:grpSpPr>
        <p:pic>
          <p:nvPicPr>
            <p:cNvPr id="133" name="그래픽 132">
              <a:extLst>
                <a:ext uri="{FF2B5EF4-FFF2-40B4-BE49-F238E27FC236}">
                  <a16:creationId xmlns:a16="http://schemas.microsoft.com/office/drawing/2014/main" id="{C00F33C4-FB5B-7442-7138-C325DDA3A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568466" y="3660292"/>
              <a:ext cx="770130" cy="770130"/>
            </a:xfrm>
            <a:prstGeom prst="rect">
              <a:avLst/>
            </a:prstGeom>
          </p:spPr>
        </p:pic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FD70019-E8D5-7784-4AE0-E099B0060952}"/>
                </a:ext>
              </a:extLst>
            </p:cNvPr>
            <p:cNvSpPr txBox="1"/>
            <p:nvPr/>
          </p:nvSpPr>
          <p:spPr>
            <a:xfrm>
              <a:off x="5442013" y="4579510"/>
              <a:ext cx="102303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0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Sewing Technican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6C104DF4-EF5B-55AA-FED9-C66190213B84}"/>
                </a:ext>
              </a:extLst>
            </p:cNvPr>
            <p:cNvSpPr txBox="1"/>
            <p:nvPr/>
          </p:nvSpPr>
          <p:spPr>
            <a:xfrm>
              <a:off x="5578268" y="4326312"/>
              <a:ext cx="750526" cy="342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SULHEE</a:t>
              </a:r>
            </a:p>
          </p:txBody>
        </p: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C4AD7F0D-BA14-541D-A334-3BF4E55350BD}"/>
              </a:ext>
            </a:extLst>
          </p:cNvPr>
          <p:cNvSpPr txBox="1"/>
          <p:nvPr/>
        </p:nvSpPr>
        <p:spPr>
          <a:xfrm>
            <a:off x="7724882" y="4579510"/>
            <a:ext cx="1039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 Manager 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E5E720C-A350-C8D8-8510-31E4E3F8418A}"/>
              </a:ext>
            </a:extLst>
          </p:cNvPr>
          <p:cNvSpPr txBox="1"/>
          <p:nvPr/>
        </p:nvSpPr>
        <p:spPr>
          <a:xfrm>
            <a:off x="7948501" y="4326312"/>
            <a:ext cx="591829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HARU</a:t>
            </a:r>
          </a:p>
        </p:txBody>
      </p:sp>
      <p:pic>
        <p:nvPicPr>
          <p:cNvPr id="143" name="그래픽 142">
            <a:extLst>
              <a:ext uri="{FF2B5EF4-FFF2-40B4-BE49-F238E27FC236}">
                <a16:creationId xmlns:a16="http://schemas.microsoft.com/office/drawing/2014/main" id="{2168599A-0944-DE1C-F0A5-DF2DFF675D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82988" y="3707567"/>
            <a:ext cx="722855" cy="72285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41AE6270-9AC5-4892-1C84-BC217530373F}"/>
              </a:ext>
            </a:extLst>
          </p:cNvPr>
          <p:cNvGrpSpPr/>
          <p:nvPr/>
        </p:nvGrpSpPr>
        <p:grpSpPr>
          <a:xfrm>
            <a:off x="6479750" y="3672112"/>
            <a:ext cx="976549" cy="1122842"/>
            <a:chOff x="6647370" y="3672112"/>
            <a:chExt cx="976549" cy="1122842"/>
          </a:xfrm>
        </p:grpSpPr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F7252160-5507-9BF7-77FE-C8E7591E3D81}"/>
                </a:ext>
              </a:extLst>
            </p:cNvPr>
            <p:cNvSpPr txBox="1"/>
            <p:nvPr/>
          </p:nvSpPr>
          <p:spPr>
            <a:xfrm>
              <a:off x="6647370" y="4579510"/>
              <a:ext cx="97654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800" b="0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Pattern Designer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4AAD000A-CE61-BBD5-7C8C-765E03AD32C0}"/>
                </a:ext>
              </a:extLst>
            </p:cNvPr>
            <p:cNvSpPr txBox="1"/>
            <p:nvPr/>
          </p:nvSpPr>
          <p:spPr>
            <a:xfrm>
              <a:off x="6774808" y="4326312"/>
              <a:ext cx="721672" cy="342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200" b="1" i="0">
                  <a:solidFill>
                    <a:srgbClr val="0081CC"/>
                  </a:solidFill>
                  <a:effectLst/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MOCHA</a:t>
              </a:r>
            </a:p>
          </p:txBody>
        </p:sp>
        <p:pic>
          <p:nvPicPr>
            <p:cNvPr id="145" name="그래픽 144">
              <a:extLst>
                <a:ext uri="{FF2B5EF4-FFF2-40B4-BE49-F238E27FC236}">
                  <a16:creationId xmlns:a16="http://schemas.microsoft.com/office/drawing/2014/main" id="{7F7AC6DC-D88C-1B0E-DB75-49BC624EC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56489" y="3672112"/>
              <a:ext cx="758310" cy="758310"/>
            </a:xfrm>
            <a:prstGeom prst="rect">
              <a:avLst/>
            </a:prstGeom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2619124F-AD6C-6763-552F-0365BC1C902E}"/>
              </a:ext>
            </a:extLst>
          </p:cNvPr>
          <p:cNvSpPr txBox="1"/>
          <p:nvPr/>
        </p:nvSpPr>
        <p:spPr>
          <a:xfrm>
            <a:off x="6504596" y="3385691"/>
            <a:ext cx="9268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Brand Designer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AADBAFB-0074-02CB-FA56-CDB6669362CA}"/>
              </a:ext>
            </a:extLst>
          </p:cNvPr>
          <p:cNvSpPr txBox="1"/>
          <p:nvPr/>
        </p:nvSpPr>
        <p:spPr>
          <a:xfrm>
            <a:off x="6712922" y="3102413"/>
            <a:ext cx="510204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YOZI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3E98C9D-8C4D-E207-85E4-6B0ED1BBD10C}"/>
              </a:ext>
            </a:extLst>
          </p:cNvPr>
          <p:cNvSpPr txBox="1"/>
          <p:nvPr/>
        </p:nvSpPr>
        <p:spPr>
          <a:xfrm>
            <a:off x="5471112" y="5983364"/>
            <a:ext cx="95731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Filling Technican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BB9F14-B52C-4BDA-D223-3DC3AF8EE4F5}"/>
              </a:ext>
            </a:extLst>
          </p:cNvPr>
          <p:cNvSpPr txBox="1"/>
          <p:nvPr/>
        </p:nvSpPr>
        <p:spPr>
          <a:xfrm>
            <a:off x="5667479" y="5730166"/>
            <a:ext cx="564578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UNJA</a:t>
            </a:r>
          </a:p>
        </p:txBody>
      </p:sp>
      <p:pic>
        <p:nvPicPr>
          <p:cNvPr id="177" name="그림 176" descr="벡터 그래픽이(가) 표시된 사진&#10;&#10;자동 생성된 설명">
            <a:extLst>
              <a:ext uri="{FF2B5EF4-FFF2-40B4-BE49-F238E27FC236}">
                <a16:creationId xmlns:a16="http://schemas.microsoft.com/office/drawing/2014/main" id="{54A0B327-752E-58FE-7124-E4E73FA70F8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768" y="5122515"/>
            <a:ext cx="720000" cy="720000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E9EF1658-FDF8-70B5-C9CC-1AF1EA33B14A}"/>
              </a:ext>
            </a:extLst>
          </p:cNvPr>
          <p:cNvSpPr txBox="1"/>
          <p:nvPr/>
        </p:nvSpPr>
        <p:spPr>
          <a:xfrm>
            <a:off x="9851786" y="4579510"/>
            <a:ext cx="1039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 Manager 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E5ECD56-1518-2EFD-E904-CC0C34201D3E}"/>
              </a:ext>
            </a:extLst>
          </p:cNvPr>
          <p:cNvSpPr txBox="1"/>
          <p:nvPr/>
        </p:nvSpPr>
        <p:spPr>
          <a:xfrm>
            <a:off x="10096596" y="4326312"/>
            <a:ext cx="549446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JUDY</a:t>
            </a:r>
          </a:p>
        </p:txBody>
      </p:sp>
      <p:pic>
        <p:nvPicPr>
          <p:cNvPr id="183" name="그림 182" descr="텍스트이(가) 표시된 사진&#10;&#10;자동 생성된 설명">
            <a:extLst>
              <a:ext uri="{FF2B5EF4-FFF2-40B4-BE49-F238E27FC236}">
                <a16:creationId xmlns:a16="http://schemas.microsoft.com/office/drawing/2014/main" id="{5D8F6EAC-A04B-E774-6183-E59714F79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858" y="3712100"/>
            <a:ext cx="720000" cy="7200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6C10DB9B-26C7-09BD-A748-6B2ED708D075}"/>
              </a:ext>
            </a:extLst>
          </p:cNvPr>
          <p:cNvSpPr txBox="1"/>
          <p:nvPr/>
        </p:nvSpPr>
        <p:spPr>
          <a:xfrm>
            <a:off x="8756410" y="3385691"/>
            <a:ext cx="1066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Contents Marketer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176F5BB-08BB-7A18-84A9-B6C2B863E4F7}"/>
              </a:ext>
            </a:extLst>
          </p:cNvPr>
          <p:cNvSpPr txBox="1"/>
          <p:nvPr/>
        </p:nvSpPr>
        <p:spPr>
          <a:xfrm>
            <a:off x="8930336" y="3102413"/>
            <a:ext cx="718466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NABOM</a:t>
            </a:r>
          </a:p>
        </p:txBody>
      </p:sp>
      <p:pic>
        <p:nvPicPr>
          <p:cNvPr id="185" name="그림 184" descr="텍스트, 벡터 그래픽이(가) 표시된 사진&#10;&#10;자동 생성된 설명">
            <a:extLst>
              <a:ext uri="{FF2B5EF4-FFF2-40B4-BE49-F238E27FC236}">
                <a16:creationId xmlns:a16="http://schemas.microsoft.com/office/drawing/2014/main" id="{A2D41BAE-1F93-E072-B3F2-543EC1D32CF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9569" y="2461009"/>
            <a:ext cx="720000" cy="72000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D5050B14-DE5B-BDE5-8EAA-A4C2A10EB0D6}"/>
              </a:ext>
            </a:extLst>
          </p:cNvPr>
          <p:cNvSpPr txBox="1"/>
          <p:nvPr/>
        </p:nvSpPr>
        <p:spPr>
          <a:xfrm>
            <a:off x="10856466" y="4579510"/>
            <a:ext cx="1039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 Manager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18AC7D4-833C-76B9-C5DB-9C9675113952}"/>
              </a:ext>
            </a:extLst>
          </p:cNvPr>
          <p:cNvSpPr txBox="1"/>
          <p:nvPr/>
        </p:nvSpPr>
        <p:spPr>
          <a:xfrm>
            <a:off x="11162639" y="4326312"/>
            <a:ext cx="426720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NIA</a:t>
            </a:r>
          </a:p>
        </p:txBody>
      </p:sp>
      <p:pic>
        <p:nvPicPr>
          <p:cNvPr id="187" name="그림 186">
            <a:extLst>
              <a:ext uri="{FF2B5EF4-FFF2-40B4-BE49-F238E27FC236}">
                <a16:creationId xmlns:a16="http://schemas.microsoft.com/office/drawing/2014/main" id="{2EAB55A3-E7BB-BF6C-7B9C-C7D274698A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66347" y="3605972"/>
            <a:ext cx="826128" cy="826128"/>
          </a:xfrm>
          <a:prstGeom prst="rect">
            <a:avLst/>
          </a:prstGeom>
        </p:spPr>
      </p:pic>
      <p:sp>
        <p:nvSpPr>
          <p:cNvPr id="239" name="슬라이드 번호 개체 틀 238">
            <a:extLst>
              <a:ext uri="{FF2B5EF4-FFF2-40B4-BE49-F238E27FC236}">
                <a16:creationId xmlns:a16="http://schemas.microsoft.com/office/drawing/2014/main" id="{DE333A44-5AAA-C250-1A88-8D7A250F6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89876" y="6356350"/>
            <a:ext cx="563924" cy="365125"/>
          </a:xfrm>
        </p:spPr>
        <p:txBody>
          <a:bodyPr/>
          <a:lstStyle/>
          <a:p>
            <a:fld id="{59E71555-371D-4A29-89BB-6A649435C011}" type="slidenum">
              <a:rPr lang="ko-KR" altLang="en-US" sz="1000" smtClean="0"/>
              <a:t>1</a:t>
            </a:fld>
            <a:endParaRPr lang="ko-KR" altLang="en-US" sz="100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3F22B1E-2B96-0F4B-99B8-1AC6E988D189}"/>
              </a:ext>
            </a:extLst>
          </p:cNvPr>
          <p:cNvSpPr txBox="1"/>
          <p:nvPr/>
        </p:nvSpPr>
        <p:spPr>
          <a:xfrm>
            <a:off x="787603" y="412563"/>
            <a:ext cx="29048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>
                <a:solidFill>
                  <a:srgbClr val="0081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ABOUT US &gt; ORGANIZATION CHART &amp; MEMBER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E709648-4DCC-562E-0F50-DD973427B449}"/>
              </a:ext>
            </a:extLst>
          </p:cNvPr>
          <p:cNvSpPr/>
          <p:nvPr/>
        </p:nvSpPr>
        <p:spPr>
          <a:xfrm>
            <a:off x="5312780" y="2403000"/>
            <a:ext cx="2294285" cy="2547356"/>
          </a:xfrm>
          <a:prstGeom prst="roundRect">
            <a:avLst>
              <a:gd name="adj" fmla="val 9421"/>
            </a:avLst>
          </a:prstGeom>
          <a:noFill/>
          <a:ln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C8C0D441-5862-095C-A505-BE4B860FD52F}"/>
              </a:ext>
            </a:extLst>
          </p:cNvPr>
          <p:cNvSpPr/>
          <p:nvPr/>
        </p:nvSpPr>
        <p:spPr>
          <a:xfrm>
            <a:off x="5312781" y="5055144"/>
            <a:ext cx="2294284" cy="1301206"/>
          </a:xfrm>
          <a:prstGeom prst="roundRect">
            <a:avLst/>
          </a:prstGeom>
          <a:noFill/>
          <a:ln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2EEFF4-2371-29EB-F6A6-AE7609AE3004}"/>
              </a:ext>
            </a:extLst>
          </p:cNvPr>
          <p:cNvSpPr txBox="1"/>
          <p:nvPr/>
        </p:nvSpPr>
        <p:spPr>
          <a:xfrm>
            <a:off x="6259851" y="2312348"/>
            <a:ext cx="38504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81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R&amp;D</a:t>
            </a:r>
            <a:endParaRPr lang="en-US" altLang="ko-KR" sz="800" b="0" i="0">
              <a:solidFill>
                <a:srgbClr val="0081CC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69177-1CE4-099A-FD37-003EC0089085}"/>
              </a:ext>
            </a:extLst>
          </p:cNvPr>
          <p:cNvSpPr txBox="1"/>
          <p:nvPr/>
        </p:nvSpPr>
        <p:spPr>
          <a:xfrm>
            <a:off x="6191312" y="4970325"/>
            <a:ext cx="48122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maker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51654DA5-495E-F0A0-0A0E-6E8390C1E110}"/>
              </a:ext>
            </a:extLst>
          </p:cNvPr>
          <p:cNvSpPr/>
          <p:nvPr/>
        </p:nvSpPr>
        <p:spPr>
          <a:xfrm>
            <a:off x="7683299" y="2403000"/>
            <a:ext cx="4352278" cy="2547356"/>
          </a:xfrm>
          <a:prstGeom prst="roundRect">
            <a:avLst>
              <a:gd name="adj" fmla="val 8690"/>
            </a:avLst>
          </a:prstGeom>
          <a:noFill/>
          <a:ln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AAD45-268C-A986-885D-999840523117}"/>
              </a:ext>
            </a:extLst>
          </p:cNvPr>
          <p:cNvSpPr txBox="1"/>
          <p:nvPr/>
        </p:nvSpPr>
        <p:spPr>
          <a:xfrm>
            <a:off x="9667547" y="2319885"/>
            <a:ext cx="433132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81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Sales</a:t>
            </a:r>
            <a:endParaRPr lang="en-US" altLang="ko-KR" sz="800" b="0" i="0">
              <a:solidFill>
                <a:srgbClr val="0081CC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65A240E-F436-EC6C-2DBF-66031D949730}"/>
              </a:ext>
            </a:extLst>
          </p:cNvPr>
          <p:cNvSpPr/>
          <p:nvPr/>
        </p:nvSpPr>
        <p:spPr>
          <a:xfrm>
            <a:off x="5312780" y="1092256"/>
            <a:ext cx="2294285" cy="122763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1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5A5E10-FC0D-C180-3C9F-0885E842DDC9}"/>
              </a:ext>
            </a:extLst>
          </p:cNvPr>
          <p:cNvSpPr txBox="1"/>
          <p:nvPr/>
        </p:nvSpPr>
        <p:spPr>
          <a:xfrm>
            <a:off x="6132412" y="996847"/>
            <a:ext cx="63992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>
                <a:solidFill>
                  <a:srgbClr val="0081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Managing</a:t>
            </a:r>
            <a:endParaRPr lang="en-US" altLang="ko-KR" sz="800" b="0" i="0">
              <a:solidFill>
                <a:srgbClr val="0081CC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767117-052A-6886-07F4-D936B557CA9F}"/>
              </a:ext>
            </a:extLst>
          </p:cNvPr>
          <p:cNvSpPr txBox="1"/>
          <p:nvPr/>
        </p:nvSpPr>
        <p:spPr>
          <a:xfrm>
            <a:off x="8023611" y="3102413"/>
            <a:ext cx="452368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D22D0B2-4654-CCE4-F2F9-CC834A548C88}"/>
              </a:ext>
            </a:extLst>
          </p:cNvPr>
          <p:cNvSpPr txBox="1"/>
          <p:nvPr/>
        </p:nvSpPr>
        <p:spPr>
          <a:xfrm>
            <a:off x="7805031" y="3385691"/>
            <a:ext cx="9589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E-commerce MD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934906-0DDD-187E-3C88-853AD4E06B61}"/>
              </a:ext>
            </a:extLst>
          </p:cNvPr>
          <p:cNvSpPr txBox="1"/>
          <p:nvPr/>
        </p:nvSpPr>
        <p:spPr>
          <a:xfrm>
            <a:off x="3075555" y="3333667"/>
            <a:ext cx="652743" cy="300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000" b="0" i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디자인팀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55DED0-9CE0-CB2B-F463-21BA6AE30EA7}"/>
              </a:ext>
            </a:extLst>
          </p:cNvPr>
          <p:cNvSpPr txBox="1"/>
          <p:nvPr/>
        </p:nvSpPr>
        <p:spPr>
          <a:xfrm>
            <a:off x="5517599" y="3385691"/>
            <a:ext cx="86433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Brand Director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44F125-3D36-F8BE-96E8-BC4C015DB9D1}"/>
              </a:ext>
            </a:extLst>
          </p:cNvPr>
          <p:cNvSpPr txBox="1"/>
          <p:nvPr/>
        </p:nvSpPr>
        <p:spPr>
          <a:xfrm>
            <a:off x="5702745" y="3102413"/>
            <a:ext cx="494046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ANN</a:t>
            </a:r>
          </a:p>
        </p:txBody>
      </p:sp>
      <p:pic>
        <p:nvPicPr>
          <p:cNvPr id="41" name="그래픽 40">
            <a:extLst>
              <a:ext uri="{FF2B5EF4-FFF2-40B4-BE49-F238E27FC236}">
                <a16:creationId xmlns:a16="http://schemas.microsoft.com/office/drawing/2014/main" id="{5F80B259-C942-8F7B-1DD3-873FD303D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88341" y="2458154"/>
            <a:ext cx="722855" cy="72285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D92AF4D-5C0B-AC3F-A9DB-13441CE1E7A4}"/>
              </a:ext>
            </a:extLst>
          </p:cNvPr>
          <p:cNvSpPr txBox="1"/>
          <p:nvPr/>
        </p:nvSpPr>
        <p:spPr>
          <a:xfrm>
            <a:off x="8751357" y="4579510"/>
            <a:ext cx="10390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Product  Manager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F070C33-4215-694A-CA87-CA6192764508}"/>
              </a:ext>
            </a:extLst>
          </p:cNvPr>
          <p:cNvSpPr txBox="1"/>
          <p:nvPr/>
        </p:nvSpPr>
        <p:spPr>
          <a:xfrm>
            <a:off x="9060735" y="4326312"/>
            <a:ext cx="420308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>
                <a:solidFill>
                  <a:srgbClr val="0081CC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ARI</a:t>
            </a:r>
            <a:endParaRPr lang="en-US" altLang="ko-KR" sz="1200" b="1" i="0">
              <a:solidFill>
                <a:srgbClr val="0081CC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CEE3BE4-CE54-BFA8-F773-C25ECA7F723D}"/>
              </a:ext>
            </a:extLst>
          </p:cNvPr>
          <p:cNvSpPr txBox="1"/>
          <p:nvPr/>
        </p:nvSpPr>
        <p:spPr>
          <a:xfrm>
            <a:off x="6451697" y="5983364"/>
            <a:ext cx="10326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00" b="0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Logistics Manager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4D60D5-0368-B4C7-6197-5AC9421FF760}"/>
              </a:ext>
            </a:extLst>
          </p:cNvPr>
          <p:cNvSpPr txBox="1"/>
          <p:nvPr/>
        </p:nvSpPr>
        <p:spPr>
          <a:xfrm>
            <a:off x="6512547" y="5730166"/>
            <a:ext cx="910955" cy="342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i="0">
                <a:solidFill>
                  <a:srgbClr val="0081CC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YOUNGGIL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FA847EFA-3F33-9482-9F23-33211CCCE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024" y="5122515"/>
            <a:ext cx="720000" cy="720000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1E95C05D-6D63-8041-F7BF-78BF825A9A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4684" y="2374329"/>
            <a:ext cx="806680" cy="806680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8657D5B-6530-2A4C-48FC-920D3753A1D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5843" y="2461009"/>
            <a:ext cx="720000" cy="720000"/>
          </a:xfrm>
          <a:prstGeom prst="rect">
            <a:avLst/>
          </a:prstGeom>
        </p:spPr>
      </p:pic>
      <p:pic>
        <p:nvPicPr>
          <p:cNvPr id="61" name="그림 60" descr="클립아트이(가) 표시된 사진&#10;&#10;자동 생성된 설명">
            <a:extLst>
              <a:ext uri="{FF2B5EF4-FFF2-40B4-BE49-F238E27FC236}">
                <a16:creationId xmlns:a16="http://schemas.microsoft.com/office/drawing/2014/main" id="{2C8FAF14-B05E-69AB-0585-D575A0B535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9200" l="10000" r="90000">
                        <a14:foregroundMark x1="40800" y1="88000" x2="45200" y2="98000"/>
                        <a14:foregroundMark x1="56000" y1="86400" x2="55600" y2="91200"/>
                        <a14:foregroundMark x1="62800" y1="83200" x2="63600" y2="90000"/>
                        <a14:foregroundMark x1="44000" y1="95600" x2="40800" y2="96800"/>
                        <a14:foregroundMark x1="28400" y1="90800" x2="24400" y2="96000"/>
                        <a14:foregroundMark x1="45200" y1="86400" x2="47600" y2="88400"/>
                        <a14:foregroundMark x1="39600" y1="86800" x2="43200" y2="91600"/>
                        <a14:foregroundMark x1="48800" y1="93600" x2="56400" y2="99200"/>
                        <a14:backgroundMark x1="23600" y1="8000" x2="23600" y2="8000"/>
                        <a14:backgroundMark x1="23600" y1="8000" x2="23600" y2="8000"/>
                        <a14:backgroundMark x1="23600" y1="8000" x2="23600" y2="8000"/>
                        <a14:backgroundMark x1="23600" y1="8000" x2="23600" y2="8000"/>
                        <a14:backgroundMark x1="23600" y1="8000" x2="23600" y2="8000"/>
                        <a14:backgroundMark x1="23600" y1="8000" x2="23600" y2="8000"/>
                        <a14:backgroundMark x1="23600" y1="8000" x2="23600" y2="8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927" y="3826194"/>
            <a:ext cx="604228" cy="60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80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70</Words>
  <Application>Microsoft Office PowerPoint</Application>
  <PresentationFormat>와이드스크린</PresentationFormat>
  <Paragraphs>50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나눔스퀘어</vt:lpstr>
      <vt:lpstr>나눔스퀘어_ac 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sooim kim</dc:creator>
  <cp:lastModifiedBy>sooim kim</cp:lastModifiedBy>
  <cp:revision>1</cp:revision>
  <dcterms:created xsi:type="dcterms:W3CDTF">2025-07-04T00:51:05Z</dcterms:created>
  <dcterms:modified xsi:type="dcterms:W3CDTF">2025-07-04T00:58:32Z</dcterms:modified>
</cp:coreProperties>
</file>